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79" r:id="rId20"/>
    <p:sldId id="281" r:id="rId21"/>
    <p:sldId id="28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image" Target="../media/image9.png"/><Relationship Id="rId10" Type="http://schemas.openxmlformats.org/officeDocument/2006/relationships/image" Target="../media/image15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9" Type="http://schemas.openxmlformats.org/officeDocument/2006/relationships/image" Target="../media/image14.png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0144"/>
            <a:ext cx="7583488" cy="2249714"/>
          </a:xfrm>
        </p:spPr>
        <p:txBody>
          <a:bodyPr/>
          <a:lstStyle/>
          <a:p>
            <a:r>
              <a:rPr lang="en-US" dirty="0" smtClean="0"/>
              <a:t>East versus west:</a:t>
            </a:r>
            <a:br>
              <a:rPr lang="en-US" dirty="0" smtClean="0"/>
            </a:br>
            <a:r>
              <a:rPr lang="en-US" dirty="0" smtClean="0"/>
              <a:t>A Global Divide and a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664856"/>
            <a:ext cx="7583487" cy="2558144"/>
          </a:xfrm>
        </p:spPr>
        <p:txBody>
          <a:bodyPr>
            <a:normAutofit/>
          </a:bodyPr>
          <a:lstStyle/>
          <a:p>
            <a:endParaRPr lang="en-US" sz="3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4826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(1950-1953)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828800"/>
            <a:ext cx="4082143" cy="4847771"/>
          </a:xfrm>
        </p:spPr>
        <p:txBody>
          <a:bodyPr/>
          <a:lstStyle/>
          <a:p>
            <a:r>
              <a:rPr lang="en-US" dirty="0" smtClean="0"/>
              <a:t>July 1951 – July 1953 = stalemate along this line near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r>
              <a:rPr lang="en-US" dirty="0" smtClean="0"/>
              <a:t>July 1953 = truce was signed </a:t>
            </a:r>
            <a:r>
              <a:rPr lang="en-US" dirty="0" smtClean="0">
                <a:sym typeface="Wingdings"/>
              </a:rPr>
              <a:t> both sides agreed to divide Korea (once again) along the 38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parallel</a:t>
            </a:r>
          </a:p>
          <a:p>
            <a:r>
              <a:rPr lang="en-US" dirty="0" smtClean="0">
                <a:sym typeface="Wingdings"/>
              </a:rPr>
              <a:t>5 million deaths and mass devastation of much of Korea  for what?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1714" y="1683658"/>
            <a:ext cx="4644572" cy="241662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346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2753"/>
            <a:ext cx="8744857" cy="1283167"/>
          </a:xfrm>
        </p:spPr>
        <p:txBody>
          <a:bodyPr/>
          <a:lstStyle/>
          <a:p>
            <a:r>
              <a:rPr lang="en-US" sz="4400" dirty="0" smtClean="0"/>
              <a:t>The Vietnam War (1955-1975):</a:t>
            </a:r>
            <a:br>
              <a:rPr lang="en-US" sz="4400" dirty="0" smtClean="0"/>
            </a:br>
            <a:r>
              <a:rPr lang="en-US" sz="4400" dirty="0" smtClean="0"/>
              <a:t>First Indochina War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571" y="1651000"/>
            <a:ext cx="5116287" cy="50255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Before WWII = France controlled Indochina (including Vietnam)</a:t>
            </a:r>
          </a:p>
          <a:p>
            <a:r>
              <a:rPr lang="en-US" dirty="0" smtClean="0"/>
              <a:t>After the Japanese left Indochina following WWII = France wanted to regain control of Vietnam</a:t>
            </a:r>
          </a:p>
          <a:p>
            <a:r>
              <a:rPr lang="en-US" dirty="0" smtClean="0"/>
              <a:t>A Vietnamese nationalist group had developed, however, that wanted an independent Vietnam = called the Vietminh</a:t>
            </a:r>
          </a:p>
          <a:p>
            <a:pPr lvl="1"/>
            <a:r>
              <a:rPr lang="en-US" dirty="0" smtClean="0"/>
              <a:t>Leader = Ho Chi Minh</a:t>
            </a:r>
          </a:p>
          <a:p>
            <a:pPr lvl="1"/>
            <a:r>
              <a:rPr lang="en-US" dirty="0" smtClean="0"/>
              <a:t>This group = communist</a:t>
            </a:r>
          </a:p>
          <a:p>
            <a:pPr lvl="1"/>
            <a:r>
              <a:rPr lang="en-US" dirty="0" smtClean="0"/>
              <a:t>Supported by the Soviet Union and China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52" y="1833880"/>
            <a:ext cx="2873248" cy="408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081528" y="3785616"/>
            <a:ext cx="1115568" cy="1353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1748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Indochina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0" y="1687286"/>
            <a:ext cx="4590142" cy="4844143"/>
          </a:xfrm>
        </p:spPr>
        <p:txBody>
          <a:bodyPr>
            <a:normAutofit/>
          </a:bodyPr>
          <a:lstStyle/>
          <a:p>
            <a:r>
              <a:rPr lang="en-US" dirty="0" smtClean="0"/>
              <a:t>Vietminh and France could not agree on how to share power in Vietnam</a:t>
            </a:r>
          </a:p>
          <a:p>
            <a:r>
              <a:rPr lang="en-US" dirty="0" smtClean="0"/>
              <a:t>1946 = two sides went to war</a:t>
            </a:r>
          </a:p>
          <a:p>
            <a:pPr lvl="1"/>
            <a:r>
              <a:rPr lang="en-US" dirty="0" smtClean="0"/>
              <a:t>U.S. sent military and financial aid to help France</a:t>
            </a:r>
          </a:p>
          <a:p>
            <a:pPr lvl="1"/>
            <a:r>
              <a:rPr lang="en-US" dirty="0" smtClean="0"/>
              <a:t>French still couldn’t pull out a victory</a:t>
            </a:r>
          </a:p>
          <a:p>
            <a:pPr lvl="1"/>
            <a:r>
              <a:rPr lang="en-US" dirty="0" smtClean="0"/>
              <a:t>May 1954 = French forces defeated by the Vietminh in the decisive battle at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4569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Indochina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6" y="1651000"/>
            <a:ext cx="5152571" cy="508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month before this battle = the Vietminh, France, and U.S. met to negotiate a settlement to the Vietnam conflict</a:t>
            </a:r>
          </a:p>
          <a:p>
            <a:r>
              <a:rPr lang="en-US" dirty="0" smtClean="0"/>
              <a:t>They agreed to divide Vietnam along the 17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/>
            <a:r>
              <a:rPr lang="en-US" dirty="0" smtClean="0"/>
              <a:t>Created a communist North Vietnam and a democratic South Vietnam</a:t>
            </a:r>
          </a:p>
          <a:p>
            <a:r>
              <a:rPr lang="en-US" dirty="0" smtClean="0"/>
              <a:t>Division supposed to last until 1956 = when elections were to be held</a:t>
            </a:r>
          </a:p>
          <a:p>
            <a:pPr lvl="1"/>
            <a:r>
              <a:rPr lang="en-US" dirty="0" smtClean="0"/>
              <a:t>Ngo </a:t>
            </a:r>
            <a:r>
              <a:rPr lang="en-US" dirty="0" err="1" smtClean="0"/>
              <a:t>Dinh</a:t>
            </a:r>
            <a:r>
              <a:rPr lang="en-US" dirty="0" smtClean="0"/>
              <a:t> Diem (leader of South Vietnam) rejected the proposed elections</a:t>
            </a:r>
          </a:p>
          <a:p>
            <a:pPr lvl="1"/>
            <a:r>
              <a:rPr lang="en-US" dirty="0" smtClean="0"/>
              <a:t>Diem = weak and unpopular</a:t>
            </a:r>
          </a:p>
          <a:p>
            <a:pPr lvl="1"/>
            <a:r>
              <a:rPr lang="en-US" dirty="0" smtClean="0"/>
              <a:t>Ho Chi Minh = VERY popular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6" y="1779016"/>
            <a:ext cx="3176677" cy="467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8211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Indochina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1596571"/>
            <a:ext cx="4898571" cy="5007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Viet Cong = communist guerrillas in South Vietnam </a:t>
            </a:r>
            <a:r>
              <a:rPr lang="en-US" dirty="0" smtClean="0">
                <a:sym typeface="Wingdings"/>
              </a:rPr>
              <a:t> fought Diem in hopes of uniting Vietnam under Ho Chi Minh</a:t>
            </a:r>
          </a:p>
          <a:p>
            <a:r>
              <a:rPr lang="en-US" dirty="0" smtClean="0">
                <a:sym typeface="Wingdings"/>
              </a:rPr>
              <a:t>Diem = weak and unpopular leader, even with his OWN people</a:t>
            </a:r>
          </a:p>
          <a:p>
            <a:r>
              <a:rPr lang="en-US" dirty="0" smtClean="0">
                <a:sym typeface="Wingdings"/>
              </a:rPr>
              <a:t>1963 = South Vietnamese military staged a coup in which Diem was killed</a:t>
            </a:r>
          </a:p>
          <a:p>
            <a:pPr lvl="1"/>
            <a:r>
              <a:rPr lang="en-US" dirty="0" smtClean="0">
                <a:sym typeface="Wingdings"/>
              </a:rPr>
              <a:t>Thought that if he continued to be in power, the south would fall to the Communists</a:t>
            </a:r>
          </a:p>
          <a:p>
            <a:pPr lvl="1"/>
            <a:r>
              <a:rPr lang="en-US" dirty="0" smtClean="0">
                <a:sym typeface="Wingdings"/>
              </a:rPr>
              <a:t>U.S. quietly approved of this coup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64" y="3941064"/>
            <a:ext cx="1902097" cy="266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233672" y="4823862"/>
            <a:ext cx="1426464" cy="159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9295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43" y="1669143"/>
            <a:ext cx="5007427" cy="5043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late 1963 = 16,000 American advisors were in Vietnam</a:t>
            </a:r>
          </a:p>
          <a:p>
            <a:r>
              <a:rPr lang="en-US" dirty="0" smtClean="0"/>
              <a:t>1964 = U.S. approved of secret South Vietnamese naval raids against North Vietnam</a:t>
            </a:r>
          </a:p>
          <a:p>
            <a:r>
              <a:rPr lang="en-US" dirty="0" smtClean="0"/>
              <a:t>August 2, 1964 = U.S. President Lyndon Johnson announced that North Vietnam had fired on 2 U.S. ships off the coast of Vietnam</a:t>
            </a:r>
          </a:p>
          <a:p>
            <a:pPr lvl="1"/>
            <a:r>
              <a:rPr lang="en-US" dirty="0" smtClean="0"/>
              <a:t>Incident never confirmed</a:t>
            </a:r>
          </a:p>
          <a:p>
            <a:pPr lvl="1"/>
            <a:r>
              <a:rPr lang="en-US" dirty="0" smtClean="0"/>
              <a:t>President Johnson used it to increase American involvement in the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605" y="6062472"/>
            <a:ext cx="357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</a:rPr>
              <a:t>U.S. Advisors in Vietnam</a:t>
            </a: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6624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578429"/>
            <a:ext cx="5479142" cy="5061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Congress passed the Gulf of Tonkin Resolution = gave the President broad war powers</a:t>
            </a:r>
          </a:p>
          <a:p>
            <a:r>
              <a:rPr lang="en-US" dirty="0" smtClean="0"/>
              <a:t>March 1965 = Johnson sent first ground troops to Vietnam</a:t>
            </a:r>
          </a:p>
          <a:p>
            <a:r>
              <a:rPr lang="en-US" dirty="0" smtClean="0"/>
              <a:t>By 1968 = more than 500,000 American troops were in Vietnam</a:t>
            </a:r>
          </a:p>
          <a:p>
            <a:pPr lvl="1"/>
            <a:r>
              <a:rPr lang="en-US" dirty="0" smtClean="0"/>
              <a:t>South Vietnamese army = numbered 800,000</a:t>
            </a:r>
          </a:p>
          <a:p>
            <a:pPr lvl="1"/>
            <a:r>
              <a:rPr lang="en-US" dirty="0" smtClean="0"/>
              <a:t>North Vietnamese army and the Viet Cong = numbered 300,000</a:t>
            </a:r>
          </a:p>
          <a:p>
            <a:pPr lvl="1"/>
            <a:r>
              <a:rPr lang="en-US" dirty="0" smtClean="0"/>
              <a:t>China and Soviet Union sent aid, but no troops, to help North Vietnam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555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62753"/>
            <a:ext cx="8723376" cy="1283167"/>
          </a:xfrm>
        </p:spPr>
        <p:txBody>
          <a:bodyPr/>
          <a:lstStyle/>
          <a:p>
            <a:r>
              <a:rPr lang="en-US" sz="4600" dirty="0" smtClean="0"/>
              <a:t>Conflict in Afghanistan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1682496"/>
            <a:ext cx="5367527" cy="50383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1978 = a Marxist party had taken over power in Afghanistan</a:t>
            </a:r>
          </a:p>
          <a:p>
            <a:r>
              <a:rPr lang="en-US" dirty="0" smtClean="0"/>
              <a:t>Marxist leaders took steps to:</a:t>
            </a:r>
          </a:p>
          <a:p>
            <a:pPr lvl="1"/>
            <a:r>
              <a:rPr lang="en-US" dirty="0" smtClean="0"/>
              <a:t>Implement radical land reforms</a:t>
            </a:r>
          </a:p>
          <a:p>
            <a:pPr lvl="1"/>
            <a:r>
              <a:rPr lang="en-US" dirty="0" smtClean="0"/>
              <a:t>Liberate women</a:t>
            </a:r>
          </a:p>
          <a:p>
            <a:r>
              <a:rPr lang="en-US" dirty="0" smtClean="0"/>
              <a:t>Problem = this upset conservative Muslims within the country and led to a large opposition movement</a:t>
            </a:r>
          </a:p>
          <a:p>
            <a:r>
              <a:rPr lang="en-US" dirty="0" smtClean="0"/>
              <a:t>Soviet Union = intervened with its military</a:t>
            </a:r>
          </a:p>
          <a:p>
            <a:pPr lvl="1"/>
            <a:r>
              <a:rPr lang="en-US" dirty="0" smtClean="0"/>
              <a:t>Afraid that this new communist regime in Afghanistan would be overthrown and replaced by Islamic radicals</a:t>
            </a:r>
          </a:p>
          <a:p>
            <a:pPr lvl="1"/>
            <a:r>
              <a:rPr lang="en-US" dirty="0" smtClean="0"/>
              <a:t>Got caught up in a war they could not win </a:t>
            </a:r>
            <a:r>
              <a:rPr lang="en-US" dirty="0" smtClean="0">
                <a:sym typeface="Wingdings" pitchFamily="2" charset="2"/>
              </a:rPr>
              <a:t> lasted from 1978 until 1989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312" y="6144387"/>
            <a:ext cx="331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2"/>
                </a:solidFill>
              </a:rPr>
              <a:t>Soviet Soldiers in Kabul, Afghanistan</a:t>
            </a:r>
            <a:endParaRPr lang="en-US" sz="1400" i="1" dirty="0">
              <a:solidFill>
                <a:schemeClr val="bg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44" y="1517903"/>
            <a:ext cx="2670048" cy="23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62753"/>
            <a:ext cx="8878824" cy="1283167"/>
          </a:xfrm>
        </p:spPr>
        <p:txBody>
          <a:bodyPr/>
          <a:lstStyle/>
          <a:p>
            <a:r>
              <a:rPr lang="en-US" sz="4600" dirty="0" smtClean="0"/>
              <a:t>Conflict in Afghanistan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3" y="1645920"/>
            <a:ext cx="4251960" cy="510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= sent aid to the Afghan guerrillas to help them oust Soviet forces and end the communist regime in Afghanistan</a:t>
            </a:r>
          </a:p>
          <a:p>
            <a:pPr lvl="1"/>
            <a:r>
              <a:rPr lang="en-US" dirty="0" smtClean="0"/>
              <a:t>“Operation Cyclone” = code name for the CIA program to arm, train, and finance the Afghan insurgents during their war against the Soviets</a:t>
            </a:r>
          </a:p>
          <a:p>
            <a:r>
              <a:rPr lang="en-US" dirty="0" smtClean="0"/>
              <a:t>Soviet forces finally withdrew in 1989</a:t>
            </a:r>
          </a:p>
          <a:p>
            <a:pPr lvl="1"/>
            <a:r>
              <a:rPr lang="en-US" dirty="0" smtClean="0"/>
              <a:t>Afghan communist regime soon collapsed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312" y="1645920"/>
            <a:ext cx="3906392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2312" y="5852160"/>
            <a:ext cx="390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2"/>
                </a:solidFill>
              </a:rPr>
              <a:t>Afghan insurgent using a U.S. “stinger” missile</a:t>
            </a:r>
            <a:endParaRPr lang="en-US" sz="16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62753"/>
            <a:ext cx="8750808" cy="1283167"/>
          </a:xfrm>
        </p:spPr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944" y="1709928"/>
            <a:ext cx="4818888" cy="49926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1959 = Fidel Castro came to power in Cuba</a:t>
            </a:r>
          </a:p>
          <a:p>
            <a:pPr lvl="1"/>
            <a:r>
              <a:rPr lang="en-US" dirty="0" smtClean="0"/>
              <a:t>Revolutionary nationalist</a:t>
            </a:r>
          </a:p>
          <a:p>
            <a:pPr lvl="1"/>
            <a:r>
              <a:rPr lang="en-US" dirty="0" smtClean="0"/>
              <a:t>Liked Marxist ideas </a:t>
            </a:r>
            <a:r>
              <a:rPr lang="en-US" dirty="0" smtClean="0">
                <a:sym typeface="Wingdings" pitchFamily="2" charset="2"/>
              </a:rPr>
              <a:t> led him to establish a communist regime in Cuba in 1960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Soviet Union = pumped! 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time a country had set up a communist government </a:t>
            </a:r>
            <a:r>
              <a:rPr lang="en-US" u="sng" dirty="0" smtClean="0">
                <a:sym typeface="Wingdings" pitchFamily="2" charset="2"/>
              </a:rPr>
              <a:t>without</a:t>
            </a:r>
            <a:r>
              <a:rPr lang="en-US" dirty="0" smtClean="0">
                <a:sym typeface="Wingdings" pitchFamily="2" charset="2"/>
              </a:rPr>
              <a:t> the Red Army</a:t>
            </a:r>
            <a:endParaRPr lang="en-US" dirty="0" smtClean="0"/>
          </a:p>
          <a:p>
            <a:pPr lvl="1"/>
            <a:r>
              <a:rPr lang="en-US" dirty="0" smtClean="0"/>
              <a:t>Nationalized American assets in Cuba = brought them under ownership of the Cuban government</a:t>
            </a:r>
          </a:p>
          <a:p>
            <a:pPr lvl="2"/>
            <a:r>
              <a:rPr lang="en-US" dirty="0" smtClean="0"/>
              <a:t>Provoked a lot of U.S. hostility</a:t>
            </a:r>
          </a:p>
          <a:p>
            <a:pPr lvl="2"/>
            <a:r>
              <a:rPr lang="en-US" dirty="0" smtClean="0"/>
              <a:t>U.S. stopped all aid to Cuba AND all imports of Cuban sugar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4" y="159829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999" y="4201478"/>
            <a:ext cx="3147333" cy="2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907792" y="2057400"/>
            <a:ext cx="1508760" cy="429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8" y="1687286"/>
            <a:ext cx="484414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Cold War = 1946-1991</a:t>
            </a:r>
          </a:p>
          <a:p>
            <a:r>
              <a:rPr lang="en-US" dirty="0" smtClean="0"/>
              <a:t>2 global superpowers </a:t>
            </a:r>
            <a:r>
              <a:rPr lang="en-US" dirty="0" smtClean="0">
                <a:sym typeface="Wingdings"/>
              </a:rPr>
              <a:t> United States versus the Soviet Union</a:t>
            </a:r>
          </a:p>
          <a:p>
            <a:r>
              <a:rPr lang="en-US" dirty="0" smtClean="0">
                <a:sym typeface="Wingdings"/>
              </a:rPr>
              <a:t>2 global military alliances  NATO versus the Warsaw Pact</a:t>
            </a:r>
          </a:p>
          <a:p>
            <a:r>
              <a:rPr lang="en-US" dirty="0" smtClean="0">
                <a:sym typeface="Wingdings"/>
              </a:rPr>
              <a:t>The Iron Curtain = the Soviet-created, heavily fortified border splitting non-Communist Western Europe and Communist Eastern Europe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6754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" y="62753"/>
            <a:ext cx="8787384" cy="1283167"/>
          </a:xfrm>
        </p:spPr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137" y="1664208"/>
            <a:ext cx="4443984" cy="48371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April 1961 = Bay of Pigs Invasion</a:t>
            </a:r>
          </a:p>
          <a:p>
            <a:r>
              <a:rPr lang="en-US" dirty="0" smtClean="0"/>
              <a:t>CIA funded, trained, armed, and transported 1300 Cuban exiles to invade Cuba</a:t>
            </a:r>
          </a:p>
          <a:p>
            <a:pPr lvl="1"/>
            <a:r>
              <a:rPr lang="en-US" dirty="0" smtClean="0"/>
              <a:t>Landed at the Bay of Pigs</a:t>
            </a:r>
          </a:p>
          <a:p>
            <a:pPr lvl="1"/>
            <a:r>
              <a:rPr lang="en-US" dirty="0" smtClean="0"/>
              <a:t>Goal = to overthrow Castro</a:t>
            </a:r>
          </a:p>
          <a:p>
            <a:r>
              <a:rPr lang="en-US" dirty="0" smtClean="0"/>
              <a:t>Invasion = a disaster; President Kennedy was humiliated</a:t>
            </a:r>
          </a:p>
          <a:p>
            <a:r>
              <a:rPr lang="en-US" dirty="0" smtClean="0"/>
              <a:t>Major Result = Castro asked the Soviet Union to provide him with weapons to protect Cuba against America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7" y="1664209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62753"/>
            <a:ext cx="8814816" cy="1283167"/>
          </a:xfrm>
        </p:spPr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3" y="1572768"/>
            <a:ext cx="4553712" cy="51297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Leader of the Soviet Union at this time = Nikita Khrushchev</a:t>
            </a:r>
          </a:p>
          <a:p>
            <a:pPr lvl="1"/>
            <a:r>
              <a:rPr lang="en-US" dirty="0" smtClean="0"/>
              <a:t>Feared that American aggression against Cuba would lead to the loss of this new communist ally in the Caribbean</a:t>
            </a:r>
          </a:p>
          <a:p>
            <a:pPr lvl="1"/>
            <a:r>
              <a:rPr lang="en-US" dirty="0" smtClean="0"/>
              <a:t>He secretly deployed nuclear-tipped Soviet missiles to Cuba </a:t>
            </a:r>
            <a:r>
              <a:rPr lang="en-US" dirty="0" smtClean="0">
                <a:sym typeface="Wingdings" pitchFamily="2" charset="2"/>
              </a:rPr>
              <a:t> thought this would stop any further U.S. action against Castro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Soviet Union quickly and secretly built missile bases in Cuba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460" y="1572768"/>
            <a:ext cx="3668389" cy="2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62753"/>
            <a:ext cx="8750807" cy="1283167"/>
          </a:xfrm>
        </p:spPr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544" y="1673352"/>
            <a:ext cx="4608575" cy="500176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ym typeface="Wingdings" pitchFamily="2" charset="2"/>
              </a:rPr>
              <a:t>October 1962 = missiles discovered by the U.S.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 13 days = American forces blockaded Cuba and prepared for an invasion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Agreement struck between President Kennedy and Premier Khrushchev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Both knew nuclear war would be absolutely devastating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Soviet Union agreed to remove ALL missiles from Cuba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U.S. promised to not invade Cuba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94" y="1804226"/>
            <a:ext cx="3981450" cy="464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Divide</a:t>
            </a:r>
            <a:endParaRPr lang="en-US" dirty="0"/>
          </a:p>
        </p:txBody>
      </p:sp>
      <p:pic>
        <p:nvPicPr>
          <p:cNvPr id="3" name="Picture 2" descr="map_22_03_global_cold_wa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" y="1563222"/>
            <a:ext cx="8705088" cy="5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7440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29" y="2119085"/>
            <a:ext cx="3936094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Became a universal symbol of the Cold War</a:t>
            </a:r>
          </a:p>
          <a:p>
            <a:r>
              <a:rPr lang="en-US" sz="2800" dirty="0" smtClean="0"/>
              <a:t>Built by East Germany (with Soviet backing) in 1961 to stop East Germans from fleeing to West Berlin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56" y="1625598"/>
            <a:ext cx="4407844" cy="236582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884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Leaders During the Cold War</a:t>
            </a: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Soviet Union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2287"/>
            <a:ext cx="1674877" cy="213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77" y="2289048"/>
            <a:ext cx="1732689" cy="215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4" y="4447033"/>
            <a:ext cx="1611123" cy="19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4877" y="4447033"/>
            <a:ext cx="1451661" cy="19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243" y="4447033"/>
            <a:ext cx="1563624" cy="19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265" y="2292287"/>
            <a:ext cx="1661483" cy="22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5748" y="2292287"/>
            <a:ext cx="1606929" cy="215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748" y="4447033"/>
            <a:ext cx="1606929" cy="203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264" y="4520184"/>
            <a:ext cx="1661483" cy="195742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864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4714" y="62753"/>
            <a:ext cx="8599715" cy="1283167"/>
          </a:xfrm>
        </p:spPr>
        <p:txBody>
          <a:bodyPr/>
          <a:lstStyle/>
          <a:p>
            <a:r>
              <a:rPr lang="en-US" dirty="0" smtClean="0"/>
              <a:t>Policy of Containment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4714" y="1625599"/>
            <a:ext cx="4934857" cy="5050971"/>
          </a:xfrm>
        </p:spPr>
        <p:txBody>
          <a:bodyPr>
            <a:noAutofit/>
          </a:bodyPr>
          <a:lstStyle/>
          <a:p>
            <a:r>
              <a:rPr lang="en-US" dirty="0" smtClean="0"/>
              <a:t>The United States developed a new foreign policy = containment</a:t>
            </a:r>
          </a:p>
          <a:p>
            <a:r>
              <a:rPr lang="en-US" dirty="0" smtClean="0"/>
              <a:t>Designed to stop the spread of communism</a:t>
            </a:r>
          </a:p>
          <a:p>
            <a:r>
              <a:rPr lang="en-US" dirty="0" smtClean="0"/>
              <a:t>This policy led the U.S. to get involved in several Cold War conflicts:</a:t>
            </a:r>
          </a:p>
          <a:p>
            <a:pPr lvl="1"/>
            <a:r>
              <a:rPr lang="en-US" sz="2400" dirty="0" smtClean="0"/>
              <a:t>Korean War</a:t>
            </a:r>
          </a:p>
          <a:p>
            <a:pPr lvl="1"/>
            <a:r>
              <a:rPr lang="en-US" sz="2400" dirty="0" smtClean="0"/>
              <a:t>Vietnam War</a:t>
            </a:r>
          </a:p>
          <a:p>
            <a:pPr lvl="1"/>
            <a:r>
              <a:rPr lang="en-US" sz="2400" dirty="0" smtClean="0"/>
              <a:t>Conflict in Afghanistan</a:t>
            </a:r>
          </a:p>
          <a:p>
            <a:pPr lvl="1"/>
            <a:r>
              <a:rPr lang="en-US" sz="2400" dirty="0" smtClean="0"/>
              <a:t>Cuban Missile Crisis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6857" y="1625600"/>
            <a:ext cx="3247572" cy="488768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011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(1950-1953)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0" y="1651000"/>
            <a:ext cx="5279571" cy="5043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WWII, Korea was divided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/>
            <a:r>
              <a:rPr lang="en-US" dirty="0" smtClean="0"/>
              <a:t>Northern half = to be temporarily occupied by the Soviet Union</a:t>
            </a:r>
          </a:p>
          <a:p>
            <a:pPr lvl="1"/>
            <a:r>
              <a:rPr lang="en-US" dirty="0" smtClean="0"/>
              <a:t>Southern half = to be temporarily occupied by the U.S.</a:t>
            </a:r>
          </a:p>
          <a:p>
            <a:r>
              <a:rPr lang="en-US" dirty="0" smtClean="0"/>
              <a:t>By 1948 = 2 separate governments had emerged</a:t>
            </a:r>
          </a:p>
          <a:p>
            <a:pPr lvl="1"/>
            <a:r>
              <a:rPr lang="en-US" dirty="0" smtClean="0"/>
              <a:t>North Korea = Communist</a:t>
            </a:r>
          </a:p>
          <a:p>
            <a:pPr lvl="1"/>
            <a:r>
              <a:rPr lang="en-US" dirty="0" smtClean="0"/>
              <a:t>South Korea = Democratic</a:t>
            </a:r>
          </a:p>
          <a:p>
            <a:r>
              <a:rPr lang="en-US" dirty="0" smtClean="0"/>
              <a:t>By mid-1949 = both the United States and the Soviet Union had withdrawn all of their troops from North and South Korea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6" y="1651000"/>
            <a:ext cx="3519714" cy="488042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017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(1950-1953)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51000"/>
            <a:ext cx="4862286" cy="5061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June 1950 = North Korea invaded South Korea </a:t>
            </a:r>
            <a:r>
              <a:rPr lang="en-US" dirty="0" smtClean="0">
                <a:sym typeface="Wingdings"/>
              </a:rPr>
              <a:t> wanted to unify the country under a communist government</a:t>
            </a:r>
          </a:p>
          <a:p>
            <a:r>
              <a:rPr lang="en-US" dirty="0" smtClean="0">
                <a:sym typeface="Wingdings"/>
              </a:rPr>
              <a:t>United Nations meets in response</a:t>
            </a:r>
          </a:p>
          <a:p>
            <a:pPr lvl="1"/>
            <a:r>
              <a:rPr lang="en-US" dirty="0" smtClean="0">
                <a:sym typeface="Wingdings"/>
              </a:rPr>
              <a:t>Voted to condemn the invasion</a:t>
            </a:r>
          </a:p>
          <a:p>
            <a:pPr lvl="1"/>
            <a:r>
              <a:rPr lang="en-US" dirty="0" smtClean="0">
                <a:sym typeface="Wingdings"/>
              </a:rPr>
              <a:t>Agreed to organize an army to oppose it</a:t>
            </a:r>
          </a:p>
          <a:p>
            <a:pPr lvl="1"/>
            <a:r>
              <a:rPr lang="en-US" dirty="0" smtClean="0">
                <a:sym typeface="Wingdings"/>
              </a:rPr>
              <a:t>16 countries contributed troops to UN army  but 90% of those troops came from the U.S.</a:t>
            </a:r>
          </a:p>
          <a:p>
            <a:pPr lvl="1"/>
            <a:r>
              <a:rPr lang="en-US" dirty="0" smtClean="0">
                <a:sym typeface="Wingdings"/>
              </a:rPr>
              <a:t>Leader of the UN army = Douglas MacArthur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672" y="1651000"/>
            <a:ext cx="3563192" cy="4699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92286" y="4735286"/>
            <a:ext cx="3501571" cy="1487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349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(1950-1953)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571" y="1632858"/>
            <a:ext cx="4862286" cy="50437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Brief game of back-and-forth followed by a long stalemate</a:t>
            </a:r>
          </a:p>
          <a:p>
            <a:r>
              <a:rPr lang="en-US" dirty="0" smtClean="0"/>
              <a:t>First few months of war = North Koreans swept southward and conquered almost all of South Korea</a:t>
            </a:r>
          </a:p>
          <a:p>
            <a:r>
              <a:rPr lang="en-US" dirty="0" smtClean="0"/>
              <a:t>September 1950 = UN forces launched a counterattack, pushed the North Koreans out of South Korea, and advanced until they had conquered almost all </a:t>
            </a:r>
            <a:r>
              <a:rPr lang="en-US" smtClean="0"/>
              <a:t>of North </a:t>
            </a:r>
            <a:r>
              <a:rPr lang="en-US" dirty="0" smtClean="0"/>
              <a:t>Korea</a:t>
            </a:r>
          </a:p>
          <a:p>
            <a:r>
              <a:rPr lang="en-US" dirty="0" smtClean="0"/>
              <a:t>Communist China came to the aid of North Korea </a:t>
            </a:r>
            <a:r>
              <a:rPr lang="en-US" dirty="0" smtClean="0">
                <a:sym typeface="Wingdings"/>
              </a:rPr>
              <a:t> Chinese forces and North Koreans able to push UN forces back to a line near the 38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parallel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859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1654</TotalTime>
  <Words>1340</Words>
  <Application>Microsoft Macintosh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Precedent</vt:lpstr>
      <vt:lpstr>East versus west: A Global Divide and a Cold War</vt:lpstr>
      <vt:lpstr>A Global Divide</vt:lpstr>
      <vt:lpstr>A Global Divide</vt:lpstr>
      <vt:lpstr>The Berlin Wall</vt:lpstr>
      <vt:lpstr>Leaders During the Cold War</vt:lpstr>
      <vt:lpstr>Policy of Containment</vt:lpstr>
      <vt:lpstr>Korean War (1950-1953)</vt:lpstr>
      <vt:lpstr>Korean War (1950-1953)</vt:lpstr>
      <vt:lpstr>Korean War (1950-1953)</vt:lpstr>
      <vt:lpstr>Korean War (1950-1953)</vt:lpstr>
      <vt:lpstr>The Vietnam War (1955-1975): First Indochina War</vt:lpstr>
      <vt:lpstr>First Indochina War</vt:lpstr>
      <vt:lpstr>First Indochina War</vt:lpstr>
      <vt:lpstr>First Indochina War</vt:lpstr>
      <vt:lpstr>The Vietnam War</vt:lpstr>
      <vt:lpstr>The Vietnam War</vt:lpstr>
      <vt:lpstr>Conflict in Afghanistan</vt:lpstr>
      <vt:lpstr>Conflict in Afghanistan</vt:lpstr>
      <vt:lpstr>The Cuban Missile Crisis</vt:lpstr>
      <vt:lpstr>The Cuban Missile Crisis</vt:lpstr>
      <vt:lpstr>The Cuban Missile Crisis</vt:lpstr>
      <vt:lpstr>The Cuban Missile Crisis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versus west: A Global Divide and a Cold War</dc:title>
  <dc:creator>Elise Cona</dc:creator>
  <cp:lastModifiedBy>Stephen Pitts</cp:lastModifiedBy>
  <cp:revision>38</cp:revision>
  <dcterms:created xsi:type="dcterms:W3CDTF">2014-05-08T16:42:59Z</dcterms:created>
  <dcterms:modified xsi:type="dcterms:W3CDTF">2014-05-08T16:45:24Z</dcterms:modified>
</cp:coreProperties>
</file>