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 id="2147483880" r:id="rId2"/>
    <p:sldMasterId id="2147483980" r:id="rId3"/>
  </p:sldMasterIdLst>
  <p:notesMasterIdLst>
    <p:notesMasterId r:id="rId42"/>
  </p:notesMasterIdLst>
  <p:handoutMasterIdLst>
    <p:handoutMasterId r:id="rId43"/>
  </p:handoutMasterIdLst>
  <p:sldIdLst>
    <p:sldId id="507" r:id="rId4"/>
    <p:sldId id="583" r:id="rId5"/>
    <p:sldId id="599" r:id="rId6"/>
    <p:sldId id="598" r:id="rId7"/>
    <p:sldId id="597" r:id="rId8"/>
    <p:sldId id="596" r:id="rId9"/>
    <p:sldId id="595" r:id="rId10"/>
    <p:sldId id="604" r:id="rId11"/>
    <p:sldId id="603" r:id="rId12"/>
    <p:sldId id="602" r:id="rId13"/>
    <p:sldId id="601" r:id="rId14"/>
    <p:sldId id="600" r:id="rId15"/>
    <p:sldId id="610" r:id="rId16"/>
    <p:sldId id="609" r:id="rId17"/>
    <p:sldId id="613" r:id="rId18"/>
    <p:sldId id="607" r:id="rId19"/>
    <p:sldId id="606" r:id="rId20"/>
    <p:sldId id="614" r:id="rId21"/>
    <p:sldId id="612" r:id="rId22"/>
    <p:sldId id="627" r:id="rId23"/>
    <p:sldId id="582" r:id="rId24"/>
    <p:sldId id="628" r:id="rId25"/>
    <p:sldId id="629" r:id="rId26"/>
    <p:sldId id="630" r:id="rId27"/>
    <p:sldId id="631" r:id="rId28"/>
    <p:sldId id="632" r:id="rId29"/>
    <p:sldId id="633" r:id="rId30"/>
    <p:sldId id="634" r:id="rId31"/>
    <p:sldId id="617" r:id="rId32"/>
    <p:sldId id="618" r:id="rId33"/>
    <p:sldId id="619" r:id="rId34"/>
    <p:sldId id="620" r:id="rId35"/>
    <p:sldId id="621" r:id="rId36"/>
    <p:sldId id="622" r:id="rId37"/>
    <p:sldId id="623" r:id="rId38"/>
    <p:sldId id="624" r:id="rId39"/>
    <p:sldId id="625" r:id="rId40"/>
    <p:sldId id="635" r:id="rId41"/>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Garamond" charset="0"/>
        <a:ea typeface="ＭＳ Ｐゴシック" pitchFamily="34" charset="-128"/>
        <a:cs typeface="+mn-cs"/>
      </a:defRPr>
    </a:lvl1pPr>
    <a:lvl2pPr marL="457200" algn="l" rtl="0" fontAlgn="base">
      <a:spcBef>
        <a:spcPct val="0"/>
      </a:spcBef>
      <a:spcAft>
        <a:spcPct val="0"/>
      </a:spcAft>
      <a:defRPr sz="2800" b="1" kern="1200">
        <a:solidFill>
          <a:schemeClr val="tx1"/>
        </a:solidFill>
        <a:latin typeface="Garamond" charset="0"/>
        <a:ea typeface="ＭＳ Ｐゴシック" pitchFamily="34" charset="-128"/>
        <a:cs typeface="+mn-cs"/>
      </a:defRPr>
    </a:lvl2pPr>
    <a:lvl3pPr marL="914400" algn="l" rtl="0" fontAlgn="base">
      <a:spcBef>
        <a:spcPct val="0"/>
      </a:spcBef>
      <a:spcAft>
        <a:spcPct val="0"/>
      </a:spcAft>
      <a:defRPr sz="2800" b="1" kern="1200">
        <a:solidFill>
          <a:schemeClr val="tx1"/>
        </a:solidFill>
        <a:latin typeface="Garamond" charset="0"/>
        <a:ea typeface="ＭＳ Ｐゴシック" pitchFamily="34" charset="-128"/>
        <a:cs typeface="+mn-cs"/>
      </a:defRPr>
    </a:lvl3pPr>
    <a:lvl4pPr marL="1371600" algn="l" rtl="0" fontAlgn="base">
      <a:spcBef>
        <a:spcPct val="0"/>
      </a:spcBef>
      <a:spcAft>
        <a:spcPct val="0"/>
      </a:spcAft>
      <a:defRPr sz="2800" b="1" kern="1200">
        <a:solidFill>
          <a:schemeClr val="tx1"/>
        </a:solidFill>
        <a:latin typeface="Garamond" charset="0"/>
        <a:ea typeface="ＭＳ Ｐゴシック" pitchFamily="34" charset="-128"/>
        <a:cs typeface="+mn-cs"/>
      </a:defRPr>
    </a:lvl4pPr>
    <a:lvl5pPr marL="1828800" algn="l" rtl="0" fontAlgn="base">
      <a:spcBef>
        <a:spcPct val="0"/>
      </a:spcBef>
      <a:spcAft>
        <a:spcPct val="0"/>
      </a:spcAft>
      <a:defRPr sz="2800" b="1" kern="1200">
        <a:solidFill>
          <a:schemeClr val="tx1"/>
        </a:solidFill>
        <a:latin typeface="Garamond" charset="0"/>
        <a:ea typeface="ＭＳ Ｐゴシック" pitchFamily="34" charset="-128"/>
        <a:cs typeface="+mn-cs"/>
      </a:defRPr>
    </a:lvl5pPr>
    <a:lvl6pPr marL="2286000" algn="l" defTabSz="914400" rtl="0" eaLnBrk="1" latinLnBrk="0" hangingPunct="1">
      <a:defRPr sz="2800" b="1" kern="1200">
        <a:solidFill>
          <a:schemeClr val="tx1"/>
        </a:solidFill>
        <a:latin typeface="Garamond" charset="0"/>
        <a:ea typeface="ＭＳ Ｐゴシック" pitchFamily="34" charset="-128"/>
        <a:cs typeface="+mn-cs"/>
      </a:defRPr>
    </a:lvl6pPr>
    <a:lvl7pPr marL="2743200" algn="l" defTabSz="914400" rtl="0" eaLnBrk="1" latinLnBrk="0" hangingPunct="1">
      <a:defRPr sz="2800" b="1" kern="1200">
        <a:solidFill>
          <a:schemeClr val="tx1"/>
        </a:solidFill>
        <a:latin typeface="Garamond" charset="0"/>
        <a:ea typeface="ＭＳ Ｐゴシック" pitchFamily="34" charset="-128"/>
        <a:cs typeface="+mn-cs"/>
      </a:defRPr>
    </a:lvl7pPr>
    <a:lvl8pPr marL="3200400" algn="l" defTabSz="914400" rtl="0" eaLnBrk="1" latinLnBrk="0" hangingPunct="1">
      <a:defRPr sz="2800" b="1" kern="1200">
        <a:solidFill>
          <a:schemeClr val="tx1"/>
        </a:solidFill>
        <a:latin typeface="Garamond" charset="0"/>
        <a:ea typeface="ＭＳ Ｐゴシック" pitchFamily="34" charset="-128"/>
        <a:cs typeface="+mn-cs"/>
      </a:defRPr>
    </a:lvl8pPr>
    <a:lvl9pPr marL="3657600" algn="l" defTabSz="914400" rtl="0" eaLnBrk="1" latinLnBrk="0" hangingPunct="1">
      <a:defRPr sz="2800" b="1" kern="1200">
        <a:solidFill>
          <a:schemeClr val="tx1"/>
        </a:solidFill>
        <a:latin typeface="Garamond"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E0404"/>
    <a:srgbClr val="9900CC"/>
    <a:srgbClr val="00FFFF"/>
    <a:srgbClr val="D85124"/>
    <a:srgbClr val="662D91"/>
    <a:srgbClr val="007BC3"/>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491" autoAdjust="0"/>
  </p:normalViewPr>
  <p:slideViewPr>
    <p:cSldViewPr>
      <p:cViewPr>
        <p:scale>
          <a:sx n="66" d="100"/>
          <a:sy n="66" d="100"/>
        </p:scale>
        <p:origin x="-12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44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Garamond" charset="0"/>
                <a:ea typeface="Arial" charset="0"/>
                <a:cs typeface="Arial" charset="0"/>
              </a:defRPr>
            </a:lvl1pPr>
          </a:lstStyle>
          <a:p>
            <a:pPr>
              <a:defRPr/>
            </a:pPr>
            <a:endParaRPr lang="en-US"/>
          </a:p>
        </p:txBody>
      </p:sp>
      <p:sp>
        <p:nvSpPr>
          <p:cNvPr id="497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Garamond" charset="0"/>
                <a:ea typeface="Arial" charset="0"/>
                <a:cs typeface="Arial" charset="0"/>
              </a:defRPr>
            </a:lvl1pPr>
          </a:lstStyle>
          <a:p>
            <a:pPr>
              <a:defRPr/>
            </a:pPr>
            <a:endParaRPr lang="en-US"/>
          </a:p>
        </p:txBody>
      </p:sp>
      <p:sp>
        <p:nvSpPr>
          <p:cNvPr id="497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Garamond" charset="0"/>
                <a:ea typeface="Arial" charset="0"/>
                <a:cs typeface="Arial" charset="0"/>
              </a:defRPr>
            </a:lvl1pPr>
          </a:lstStyle>
          <a:p>
            <a:pPr>
              <a:defRPr/>
            </a:pPr>
            <a:endParaRPr lang="en-US"/>
          </a:p>
        </p:txBody>
      </p:sp>
      <p:sp>
        <p:nvSpPr>
          <p:cNvPr id="497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Garamond" charset="0"/>
                <a:ea typeface="ＭＳ Ｐゴシック" charset="-128"/>
                <a:cs typeface="Arial" charset="0"/>
              </a:defRPr>
            </a:lvl1pPr>
          </a:lstStyle>
          <a:p>
            <a:pPr>
              <a:defRPr/>
            </a:pPr>
            <a:fld id="{C8BC0F98-A967-44F3-AF99-D573B9EF1B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Garamond" charset="0"/>
                <a:ea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Garamond" charset="0"/>
                <a:ea typeface="Arial" charset="0"/>
                <a:cs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Garamond" charset="0"/>
                <a:ea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Garamond" charset="0"/>
                <a:ea typeface="ＭＳ Ｐゴシック" charset="-128"/>
                <a:cs typeface="Arial" charset="0"/>
              </a:defRPr>
            </a:lvl1pPr>
          </a:lstStyle>
          <a:p>
            <a:pPr>
              <a:defRPr/>
            </a:pPr>
            <a:fld id="{DF315B04-40D3-40AC-BFA3-D3CC9671E5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A31FB58-1E85-44E4-99AE-E31B9ECD1109}" type="slidenum">
              <a:rPr lang="en-US" smtClean="0">
                <a:ea typeface="ＭＳ Ｐゴシック" pitchFamily="34" charset="-128"/>
              </a:rPr>
              <a:pPr/>
              <a:t>1</a:t>
            </a:fld>
            <a:endParaRPr lang="en-US" smtClean="0">
              <a:ea typeface="ＭＳ Ｐゴシック"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ea typeface="ＭＳ Ｐゴシック" pitchFamily="34" charset="-128"/>
              </a:rPr>
              <a:t>In the last class we talked about what culture </a:t>
            </a:r>
            <a:r>
              <a:rPr lang="en-US" i="1" smtClean="0">
                <a:ea typeface="ＭＳ Ｐゴシック" pitchFamily="34" charset="-128"/>
              </a:rPr>
              <a:t>is</a:t>
            </a:r>
            <a:r>
              <a:rPr lang="en-US" smtClean="0">
                <a:ea typeface="ＭＳ Ｐゴシック" pitchFamily="34" charset="-128"/>
              </a:rPr>
              <a:t>, and now it is important to learn how culture is carried on. That brings us to our topic of discussion for today: socialization.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ea typeface="ＭＳ Ｐゴシック" pitchFamily="34" charset="-128"/>
              </a:rPr>
              <a:t>We’ve been talking a lot about how we learn the norms of our society via socialization, but there is also another critical piece to consider: Socialization is also the process by which we construct our identities. Through socialization, we gain both a social identity and a self identity.  Our social identity is what we can call an </a:t>
            </a:r>
            <a:r>
              <a:rPr lang="en-US" i="1" smtClean="0">
                <a:ea typeface="ＭＳ Ｐゴシック" pitchFamily="34" charset="-128"/>
              </a:rPr>
              <a:t>objective identity,</a:t>
            </a:r>
            <a:r>
              <a:rPr lang="en-US" smtClean="0">
                <a:ea typeface="ＭＳ Ｐゴシック" pitchFamily="34" charset="-128"/>
              </a:rPr>
              <a:t> as it is largely determined by external relationships, while our self identity is a </a:t>
            </a:r>
            <a:r>
              <a:rPr lang="en-US" i="1" smtClean="0">
                <a:ea typeface="ＭＳ Ｐゴシック" pitchFamily="34" charset="-128"/>
              </a:rPr>
              <a:t>subjective identity</a:t>
            </a:r>
            <a:r>
              <a:rPr lang="en-US" smtClean="0">
                <a:ea typeface="ＭＳ Ｐゴシック" pitchFamily="34" charset="-128"/>
              </a:rPr>
              <a:t>, meaning it is how we see ourselves. Our social identities are determined by many things, including gender, race, religion, job, marital status, and other social categories that others observe us in.  </a:t>
            </a:r>
          </a:p>
        </p:txBody>
      </p:sp>
      <p:sp>
        <p:nvSpPr>
          <p:cNvPr id="55300" name="Slide Number Placeholder 3"/>
          <p:cNvSpPr>
            <a:spLocks noGrp="1"/>
          </p:cNvSpPr>
          <p:nvPr>
            <p:ph type="sldNum" sz="quarter" idx="5"/>
          </p:nvPr>
        </p:nvSpPr>
        <p:spPr>
          <a:noFill/>
        </p:spPr>
        <p:txBody>
          <a:bodyPr/>
          <a:lstStyle/>
          <a:p>
            <a:fld id="{A163E48F-27AE-46E8-9375-991025F48926}" type="slidenum">
              <a:rPr lang="en-US" smtClean="0">
                <a:ea typeface="ＭＳ Ｐゴシック" pitchFamily="34" charset="-128"/>
              </a:rPr>
              <a:pPr/>
              <a:t>10</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mtClean="0">
                <a:ea typeface="ＭＳ Ｐゴシック" pitchFamily="34" charset="-128"/>
              </a:rPr>
              <a:t>All of us actually have many social identities. I am, for example, teacher, parent, child, sibling, employee, and many more. These are all objective identities, as they are the ways that other people know me, and my role varies with each one. We also all have a self-identity, which is essentially some combination of parts of these that we understand as our “true” self; it’s us “keeping it real.”  </a:t>
            </a:r>
          </a:p>
          <a:p>
            <a:endParaRPr lang="en-US" smtClean="0">
              <a:ea typeface="ＭＳ Ｐゴシック" pitchFamily="34" charset="-128"/>
            </a:endParaRPr>
          </a:p>
          <a:p>
            <a:r>
              <a:rPr lang="en-US" smtClean="0">
                <a:ea typeface="ＭＳ Ｐゴシック" pitchFamily="34" charset="-128"/>
              </a:rPr>
              <a:t>From a psychological perspective, we might think of something like personality, but sociologically it is important to think of this self-understanding as a kind of identity that is socially constructed. Usually we think of personality as something innate, even something we are born with, but identity is something we have to achieve, and is also something that can change.  Identity is, in fact, a social process, not a static thing.</a:t>
            </a:r>
          </a:p>
        </p:txBody>
      </p:sp>
      <p:sp>
        <p:nvSpPr>
          <p:cNvPr id="56324" name="Slide Number Placeholder 3"/>
          <p:cNvSpPr>
            <a:spLocks noGrp="1"/>
          </p:cNvSpPr>
          <p:nvPr>
            <p:ph type="sldNum" sz="quarter" idx="5"/>
          </p:nvPr>
        </p:nvSpPr>
        <p:spPr>
          <a:noFill/>
        </p:spPr>
        <p:txBody>
          <a:bodyPr/>
          <a:lstStyle/>
          <a:p>
            <a:fld id="{068924F9-9204-429D-9C23-1A14D2933812}" type="slidenum">
              <a:rPr lang="en-US" smtClean="0">
                <a:ea typeface="ＭＳ Ｐゴシック" pitchFamily="34" charset="-128"/>
              </a:rPr>
              <a:pPr/>
              <a:t>11</a:t>
            </a:fld>
            <a:endParaRPr 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a:lnSpc>
                <a:spcPct val="90000"/>
              </a:lnSpc>
            </a:pPr>
            <a:r>
              <a:rPr lang="en-US" smtClean="0">
                <a:ea typeface="ＭＳ Ｐゴシック" pitchFamily="34" charset="-128"/>
              </a:rPr>
              <a:t>One interesting way of thinking about the construction of identity is the way in which this process has changed over time. It used to be that if you were born into a poor family, you would be poor. In fact, you would almost certainly “be” whatever it was your same-sex parent was. It also used to be that people didn’t move much, that religion was central to who they were, and that their community played a significant role in the construction of their identity. In essence, your social identity </a:t>
            </a:r>
            <a:r>
              <a:rPr lang="en-US" i="1" smtClean="0">
                <a:ea typeface="ＭＳ Ｐゴシック" pitchFamily="34" charset="-128"/>
              </a:rPr>
              <a:t>was </a:t>
            </a:r>
            <a:r>
              <a:rPr lang="en-US" smtClean="0">
                <a:ea typeface="ＭＳ Ｐゴシック" pitchFamily="34" charset="-128"/>
              </a:rPr>
              <a:t>your identity. In fact, the idea of having a unique sense of self is a modern idea.</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Today, the construction of identity deals with a new situation where </a:t>
            </a:r>
          </a:p>
          <a:p>
            <a:pPr>
              <a:lnSpc>
                <a:spcPct val="90000"/>
              </a:lnSpc>
              <a:buFontTx/>
              <a:buAutoNum type="arabicPeriod"/>
            </a:pPr>
            <a:r>
              <a:rPr lang="en-US" smtClean="0">
                <a:ea typeface="ＭＳ Ｐゴシック" pitchFamily="34" charset="-128"/>
              </a:rPr>
              <a:t>family is no longer destiny (not that it’s not important, but there is much more social mobility today than in earlier time periods), </a:t>
            </a:r>
          </a:p>
          <a:p>
            <a:pPr>
              <a:lnSpc>
                <a:spcPct val="90000"/>
              </a:lnSpc>
              <a:buFontTx/>
              <a:buAutoNum type="arabicPeriod"/>
            </a:pPr>
            <a:r>
              <a:rPr lang="en-US" smtClean="0">
                <a:ea typeface="ＭＳ Ｐゴシック" pitchFamily="34" charset="-128"/>
              </a:rPr>
              <a:t>people move around a great deal, </a:t>
            </a:r>
          </a:p>
          <a:p>
            <a:pPr>
              <a:lnSpc>
                <a:spcPct val="90000"/>
              </a:lnSpc>
              <a:buFontTx/>
              <a:buAutoNum type="arabicPeriod"/>
            </a:pPr>
            <a:r>
              <a:rPr lang="en-US" smtClean="0">
                <a:ea typeface="ＭＳ Ｐゴシック" pitchFamily="34" charset="-128"/>
              </a:rPr>
              <a:t>religion is no longer a lifelong commitment nor determinant of self,</a:t>
            </a:r>
          </a:p>
          <a:p>
            <a:pPr>
              <a:lnSpc>
                <a:spcPct val="90000"/>
              </a:lnSpc>
              <a:buFontTx/>
              <a:buAutoNum type="arabicPeriod"/>
            </a:pPr>
            <a:r>
              <a:rPr lang="en-US" smtClean="0">
                <a:ea typeface="ＭＳ Ｐゴシック" pitchFamily="34" charset="-128"/>
              </a:rPr>
              <a:t>and because of all these changes, social identity is much more fluid and we have a much stronger sense of self identity. In fact, perhaps it is because of all of this change that our desire for self identity is nearly limitless (consider the therapeutic nature of our society for evidence of this).</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As your textbook points out, today we have “unprecedented opportunities to create our own identities” (p. 77), and that is very much a function of the changes that have taken place in modern societies.</a:t>
            </a:r>
          </a:p>
        </p:txBody>
      </p:sp>
      <p:sp>
        <p:nvSpPr>
          <p:cNvPr id="57348" name="Slide Number Placeholder 3"/>
          <p:cNvSpPr>
            <a:spLocks noGrp="1"/>
          </p:cNvSpPr>
          <p:nvPr>
            <p:ph type="sldNum" sz="quarter" idx="5"/>
          </p:nvPr>
        </p:nvSpPr>
        <p:spPr>
          <a:noFill/>
        </p:spPr>
        <p:txBody>
          <a:bodyPr/>
          <a:lstStyle/>
          <a:p>
            <a:fld id="{91B5B85B-23EA-4949-AA50-7A9104E80310}" type="slidenum">
              <a:rPr lang="en-US" smtClean="0">
                <a:ea typeface="ＭＳ Ｐゴシック" pitchFamily="34" charset="-128"/>
              </a:rPr>
              <a:pPr/>
              <a:t>12</a:t>
            </a:fld>
            <a:endParaRPr 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ea typeface="ＭＳ Ｐゴシック" pitchFamily="34" charset="-128"/>
              </a:rPr>
              <a:t>Now that we’ve talked a great deal about socialization in general, let’s think for a few minutes about a particular type of socialization that happens the world over: gender socialization.  In every society there are different social expectations for men and women, and we learn about these from the earliest days of our lives. Boys and girls are made aware in a multitude of ways what norms and behaviors are expected of them, and in many—if not all—societies, they are sanctioned if they deviate too strongly from these.</a:t>
            </a:r>
          </a:p>
          <a:p>
            <a:endParaRPr lang="en-US" smtClean="0">
              <a:ea typeface="ＭＳ Ｐゴシック" pitchFamily="34" charset="-128"/>
            </a:endParaRPr>
          </a:p>
          <a:p>
            <a:r>
              <a:rPr lang="en-US" smtClean="0">
                <a:ea typeface="ＭＳ Ｐゴシック" pitchFamily="34" charset="-128"/>
              </a:rPr>
              <a:t>Though a great deal has changed in terms of gender roles here in the United States, which we’ll come back to later in the term, gender socialization remains a very powerful institution. We teach boys to be active and independent and girls to be docile and nurturing, even when we don’t realize we’re doing it. As your textbook points out, research has shown that if the same baby is dressed as a boy, adults treat that child one way, and if dressed as a girl, adults treat the child quite differently.</a:t>
            </a:r>
          </a:p>
        </p:txBody>
      </p:sp>
      <p:sp>
        <p:nvSpPr>
          <p:cNvPr id="58372" name="Slide Number Placeholder 3"/>
          <p:cNvSpPr>
            <a:spLocks noGrp="1"/>
          </p:cNvSpPr>
          <p:nvPr>
            <p:ph type="sldNum" sz="quarter" idx="5"/>
          </p:nvPr>
        </p:nvSpPr>
        <p:spPr>
          <a:noFill/>
        </p:spPr>
        <p:txBody>
          <a:bodyPr/>
          <a:lstStyle/>
          <a:p>
            <a:fld id="{C0BD0511-3AE4-4953-8356-D08F69AB5900}"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ea typeface="ＭＳ Ｐゴシック" pitchFamily="34" charset="-128"/>
              </a:rPr>
              <a:t>What is even more surprising is that this process begins before babies are even born. Now that most women find out the sex of their future babies about halfway through their pregnancies, research has shown that people treat the mothers-to-be of boys differently than those of girls.  After birth, gifts and cards to the family continue to bear out gendered stereotypes, and at this point the process of gender socialization is well underway.  </a:t>
            </a:r>
          </a:p>
          <a:p>
            <a:endParaRPr lang="en-US" smtClean="0">
              <a:ea typeface="ＭＳ Ｐゴシック" pitchFamily="34" charset="-128"/>
            </a:endParaRPr>
          </a:p>
          <a:p>
            <a:r>
              <a:rPr lang="en-US" smtClean="0">
                <a:ea typeface="ＭＳ Ｐゴシック" pitchFamily="34" charset="-128"/>
              </a:rPr>
              <a:t>From the child’s perspective, the roles that parents take—who changes diapers, who cooks dinner, and so on—is all internalized in the process of primary socialization. The toys and books that parents bring home tend to reinforce cultural narratives that favor boys, as do television programs and movies aimed at small children. Again, strength and activity are “boy” traits, while passivity and beauty are “girl” traits. Even children’s clothing reinforces these ideas as small girls are put in dresses and tight-fitting clothes that inhibit movement, while boys are more frequently dressed in play clothes.</a:t>
            </a:r>
          </a:p>
          <a:p>
            <a:endParaRPr lang="en-US" smtClean="0">
              <a:ea typeface="ＭＳ Ｐゴシック" pitchFamily="34" charset="-128"/>
            </a:endParaRPr>
          </a:p>
          <a:p>
            <a:r>
              <a:rPr lang="en-US" smtClean="0">
                <a:ea typeface="ＭＳ Ｐゴシック" pitchFamily="34" charset="-128"/>
              </a:rPr>
              <a:t>A final way of bringing home the point here is that in nearly all societies, while it is okay for girls to choose boy-typed toys and activities, it is not okay for boys to choose girl-typed things. The message is clear. </a:t>
            </a:r>
          </a:p>
        </p:txBody>
      </p:sp>
      <p:sp>
        <p:nvSpPr>
          <p:cNvPr id="59396" name="Slide Number Placeholder 3"/>
          <p:cNvSpPr>
            <a:spLocks noGrp="1"/>
          </p:cNvSpPr>
          <p:nvPr>
            <p:ph type="sldNum" sz="quarter" idx="5"/>
          </p:nvPr>
        </p:nvSpPr>
        <p:spPr>
          <a:noFill/>
        </p:spPr>
        <p:txBody>
          <a:bodyPr/>
          <a:lstStyle/>
          <a:p>
            <a:fld id="{56EB4DC3-C908-4B07-A140-D03FE851BF11}"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5BFB20C-299F-4C13-AFB1-800A8302EBB3}" type="slidenum">
              <a:rPr lang="en-US" smtClean="0">
                <a:ea typeface="ＭＳ Ｐゴシック" pitchFamily="34" charset="-128"/>
              </a:rPr>
              <a:pPr/>
              <a:t>15</a:t>
            </a:fld>
            <a:endParaRPr lang="en-US" smtClean="0">
              <a:ea typeface="ＭＳ Ｐゴシック" pitchFamily="34" charset="-128"/>
            </a:endParaRPr>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ea typeface="ＭＳ Ｐゴシック" pitchFamily="34" charset="-128"/>
              </a:rPr>
              <a:t>One way of broadening the scope of our conversation about socialization is to consider the stages of the life course, an important subfield in sociology. Social research that takes this approach begins with the premise that human life is more than a biological process, and that there are in fact distinguishable social stages to the human life: childhood, teenager, young adulthood, midlife, and later life.</a:t>
            </a:r>
          </a:p>
          <a:p>
            <a:endParaRPr lang="en-US" smtClean="0">
              <a:ea typeface="ＭＳ Ｐゴシック" pitchFamily="34" charset="-128"/>
            </a:endParaRPr>
          </a:p>
          <a:p>
            <a:r>
              <a:rPr lang="en-US" smtClean="0">
                <a:ea typeface="ＭＳ Ｐゴシック" pitchFamily="34" charset="-128"/>
              </a:rPr>
              <a:t>Social scientists that look at the life course examine variation between stages, as well as variation in the same stage in different societies or subgroups. They might also examine the way the life course has changed over time. For example, your textbook points out that childhood and teenager status are actually relatively new. One of the things we can learn from studying the life course, then, is how and why the structure of societies have changed to incorporate these new phases. Additionally, we are reminded of the dynamic nature of society and human social life.</a:t>
            </a:r>
          </a:p>
        </p:txBody>
      </p:sp>
      <p:sp>
        <p:nvSpPr>
          <p:cNvPr id="61444" name="Slide Number Placeholder 3"/>
          <p:cNvSpPr>
            <a:spLocks noGrp="1"/>
          </p:cNvSpPr>
          <p:nvPr>
            <p:ph type="sldNum" sz="quarter" idx="5"/>
          </p:nvPr>
        </p:nvSpPr>
        <p:spPr>
          <a:noFill/>
        </p:spPr>
        <p:txBody>
          <a:bodyPr/>
          <a:lstStyle/>
          <a:p>
            <a:fld id="{9D988288-C0AE-45D1-B705-9AB3BA2D50AC}"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smtClean="0">
                <a:ea typeface="ＭＳ Ｐゴシック" pitchFamily="34" charset="-128"/>
              </a:rPr>
              <a:t>In the United States today, the elderly (those aged 65 and older) are the fastest growing segment of the population. As medical care, quality nutrition, and changes in lifestyle have extended the lifespan, we now live in a society where quite significant portions of the population fall into this category. Not surprisingly, gerontological medicine and what we call social gerontology have grown as areas of specialization.</a:t>
            </a:r>
          </a:p>
          <a:p>
            <a:endParaRPr lang="en-US" smtClean="0">
              <a:ea typeface="ＭＳ Ｐゴシック" pitchFamily="34" charset="-128"/>
            </a:endParaRPr>
          </a:p>
          <a:p>
            <a:r>
              <a:rPr lang="en-US" smtClean="0">
                <a:ea typeface="ＭＳ Ｐゴシック" pitchFamily="34" charset="-128"/>
              </a:rPr>
              <a:t>There have been several incarnations of theorizing about aging, beginning with functionalist perspectives that emphasized the adaptation to changing social roles that the elderly must go through, and what responses to those changes are good—functional—for society. Following that, theorists have taken on conflict explanations, and today, typically adopt more flexible, complex approaches that incorporate more agency on behalf of the elderly themselves.</a:t>
            </a:r>
          </a:p>
        </p:txBody>
      </p:sp>
      <p:sp>
        <p:nvSpPr>
          <p:cNvPr id="62468" name="Slide Number Placeholder 3"/>
          <p:cNvSpPr>
            <a:spLocks noGrp="1"/>
          </p:cNvSpPr>
          <p:nvPr>
            <p:ph type="sldNum" sz="quarter" idx="5"/>
          </p:nvPr>
        </p:nvSpPr>
        <p:spPr>
          <a:noFill/>
        </p:spPr>
        <p:txBody>
          <a:bodyPr/>
          <a:lstStyle/>
          <a:p>
            <a:fld id="{FE0446D5-4506-4199-B4C1-0CB05CF1C53E}"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B845039-F681-4D06-95DF-AA64745B1A57}" type="slidenum">
              <a:rPr lang="en-US" smtClean="0">
                <a:ea typeface="ＭＳ Ｐゴシック" pitchFamily="34" charset="-128"/>
              </a:rPr>
              <a:pPr/>
              <a:t>18</a:t>
            </a:fld>
            <a:endParaRPr lang="en-US" smtClean="0">
              <a:ea typeface="ＭＳ Ｐゴシック" pitchFamily="34" charset="-128"/>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a:lnSpc>
                <a:spcPct val="90000"/>
              </a:lnSpc>
            </a:pPr>
            <a:r>
              <a:rPr lang="en-US" smtClean="0">
                <a:ea typeface="ＭＳ Ｐゴシック" pitchFamily="34" charset="-128"/>
              </a:rPr>
              <a:t>Though we pay a certain amount of lip-service to caring for and respecting the elderly in the United States, it seems quite clear that they are, in fact, one of our most vulnerable populations.  Many are forced into retirement and some into nursing homes; they lose loved ones; and they are sent into totally new lives at a time when such drastic change may be most difficult.  </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The elderly experience ageism in the workforce and in social life more broadly. Some older Americans feel quite isolated, and there is concern that due to current social trends—including divorce, for example—that number may well increase over time. For now, most adult children maintain regular contact with their parents, even if they live far apart. Far more troubling at this point is the problem of elder abuse. Elder abuse is a drastically underreported crime and, sadly, happens quite often at the hands of family members and loved ones, including spouses.</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In terms of health problems, it is little surprise that the elderly experience more health problems than other age cohorts. One very significant concern lies with how well our ailing health care systems will be able to deal with the very large cohort of baby-boomers as they enter the category of the elderly.</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An important point to make here is that these trends regarding the elderly are </a:t>
            </a:r>
            <a:r>
              <a:rPr lang="en-US" i="1" smtClean="0">
                <a:ea typeface="ＭＳ Ｐゴシック" pitchFamily="34" charset="-128"/>
              </a:rPr>
              <a:t>not</a:t>
            </a:r>
            <a:r>
              <a:rPr lang="en-US" smtClean="0">
                <a:ea typeface="ＭＳ Ｐゴシック" pitchFamily="34" charset="-128"/>
              </a:rPr>
              <a:t> universal.  Depending on the norms and values—the cultures—of other societies, treatment of the elderly may be far better or worse than it is here in the United States. As with all social norms and behaviors, we </a:t>
            </a:r>
            <a:r>
              <a:rPr lang="en-US" i="1" smtClean="0">
                <a:ea typeface="ＭＳ Ｐゴシック" pitchFamily="34" charset="-128"/>
              </a:rPr>
              <a:t>learn </a:t>
            </a:r>
            <a:r>
              <a:rPr lang="en-US" smtClean="0">
                <a:ea typeface="ＭＳ Ｐゴシック" pitchFamily="34" charset="-128"/>
              </a:rPr>
              <a:t>how to treat the various members of our society.</a:t>
            </a:r>
            <a:endParaRPr lang="en-US" i="1" smtClean="0">
              <a:ea typeface="ＭＳ Ｐゴシック" pitchFamily="34" charset="-128"/>
            </a:endParaRP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That wraps up our lecture on socialization. Next we will be talking about social interaction and symbolic interactionism.</a:t>
            </a:r>
          </a:p>
        </p:txBody>
      </p:sp>
      <p:sp>
        <p:nvSpPr>
          <p:cNvPr id="64516" name="Slide Number Placeholder 3"/>
          <p:cNvSpPr>
            <a:spLocks noGrp="1"/>
          </p:cNvSpPr>
          <p:nvPr>
            <p:ph type="sldNum" sz="quarter" idx="5"/>
          </p:nvPr>
        </p:nvSpPr>
        <p:spPr>
          <a:noFill/>
        </p:spPr>
        <p:txBody>
          <a:bodyPr/>
          <a:lstStyle/>
          <a:p>
            <a:fld id="{C7B23F30-5B4A-409F-A23A-DB8195718830}"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ea typeface="ＭＳ Ｐゴシック" pitchFamily="34" charset="-128"/>
              </a:rPr>
              <a:t>Though culture is something that we, as a society, create, once it is “out there,” it acts back upon us. That is to say that culture becomes a social force that has powerful consequences on us. Perhaps the first place in our lives where culture shows its influence is in the process of socialization.</a:t>
            </a:r>
          </a:p>
          <a:p>
            <a:endParaRPr lang="en-US" smtClean="0">
              <a:ea typeface="ＭＳ Ｐゴシック" pitchFamily="34" charset="-128"/>
            </a:endParaRPr>
          </a:p>
          <a:p>
            <a:r>
              <a:rPr lang="en-US" smtClean="0">
                <a:ea typeface="ＭＳ Ｐゴシック" pitchFamily="34" charset="-128"/>
              </a:rPr>
              <a:t>Human infants, for example, are born not having any idea how to behave in social situations.  They eat, sleep, relieve themselves, and cry; by and large, all the rest must be taught, and that happens in the process of socialization. Biology has to be manipulated by culture, so that these infants, as they get older, will understand their own culture so fully that it will feel natural. This happens through socialization.</a:t>
            </a:r>
          </a:p>
          <a:p>
            <a:endParaRPr lang="en-US" smtClean="0">
              <a:ea typeface="ＭＳ Ｐゴシック" pitchFamily="34" charset="-128"/>
            </a:endParaRPr>
          </a:p>
          <a:p>
            <a:r>
              <a:rPr lang="en-US" smtClean="0">
                <a:ea typeface="ＭＳ Ｐゴシック" pitchFamily="34" charset="-128"/>
              </a:rPr>
              <a:t>It is, though, very important to recognize that socialization has two necessary parts: One is that we internalize culture, and the other is that we construct an identity. We’ll be going back and forth a bit between culture and identity (what you might be used to thinking of as personality), so just recall that both are crucial to the success of socialization.</a:t>
            </a:r>
          </a:p>
          <a:p>
            <a:endParaRPr lang="en-US" smtClean="0">
              <a:ea typeface="ＭＳ Ｐゴシック" pitchFamily="34" charset="-128"/>
            </a:endParaRPr>
          </a:p>
        </p:txBody>
      </p:sp>
      <p:sp>
        <p:nvSpPr>
          <p:cNvPr id="47108" name="Slide Number Placeholder 3"/>
          <p:cNvSpPr>
            <a:spLocks noGrp="1"/>
          </p:cNvSpPr>
          <p:nvPr>
            <p:ph type="sldNum" sz="quarter" idx="5"/>
          </p:nvPr>
        </p:nvSpPr>
        <p:spPr>
          <a:noFill/>
        </p:spPr>
        <p:txBody>
          <a:bodyPr/>
          <a:lstStyle/>
          <a:p>
            <a:fld id="{B3A8CF6E-1F34-4000-8C91-88DAE062B57C}"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ea typeface="ＭＳ Ｐゴシック" pitchFamily="34" charset="-128"/>
              </a:rPr>
              <a:t>Answer: B</a:t>
            </a:r>
          </a:p>
          <a:p>
            <a:r>
              <a:rPr lang="en-US" smtClean="0">
                <a:ea typeface="ＭＳ Ｐゴシック" pitchFamily="34" charset="-128"/>
              </a:rPr>
              <a:t>Ref: How Are Children Socialized?, pp. 73–75</a:t>
            </a:r>
          </a:p>
        </p:txBody>
      </p:sp>
      <p:sp>
        <p:nvSpPr>
          <p:cNvPr id="65540" name="Slide Number Placeholder 3"/>
          <p:cNvSpPr>
            <a:spLocks noGrp="1"/>
          </p:cNvSpPr>
          <p:nvPr>
            <p:ph type="sldNum" sz="quarter" idx="5"/>
          </p:nvPr>
        </p:nvSpPr>
        <p:spPr>
          <a:noFill/>
        </p:spPr>
        <p:txBody>
          <a:bodyPr/>
          <a:lstStyle/>
          <a:p>
            <a:fld id="{BED571A6-F3F3-4484-94B0-B21034F9C577}" type="slidenum">
              <a:rPr lang="en-US" smtClean="0">
                <a:ea typeface="ＭＳ Ｐゴシック" pitchFamily="34" charset="-128"/>
              </a:rPr>
              <a:pPr/>
              <a:t>21</a:t>
            </a:fld>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ea typeface="ＭＳ Ｐゴシック" pitchFamily="34" charset="-128"/>
              </a:rPr>
              <a:t>Answer: A</a:t>
            </a:r>
          </a:p>
          <a:p>
            <a:r>
              <a:rPr lang="en-US" smtClean="0">
                <a:ea typeface="ＭＳ Ｐゴシック" pitchFamily="34" charset="-128"/>
              </a:rPr>
              <a:t>Ref: How Are Children Socialized?, p. 71</a:t>
            </a:r>
          </a:p>
        </p:txBody>
      </p:sp>
      <p:sp>
        <p:nvSpPr>
          <p:cNvPr id="66564" name="Slide Number Placeholder 3"/>
          <p:cNvSpPr>
            <a:spLocks noGrp="1"/>
          </p:cNvSpPr>
          <p:nvPr>
            <p:ph type="sldNum" sz="quarter" idx="5"/>
          </p:nvPr>
        </p:nvSpPr>
        <p:spPr>
          <a:noFill/>
        </p:spPr>
        <p:txBody>
          <a:bodyPr/>
          <a:lstStyle/>
          <a:p>
            <a:fld id="{FAF5DFF0-C5B3-46B0-938B-CB4406EF5284}"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ea typeface="ＭＳ Ｐゴシック" pitchFamily="34" charset="-128"/>
              </a:rPr>
              <a:t>Answer: C</a:t>
            </a:r>
          </a:p>
          <a:p>
            <a:r>
              <a:rPr lang="en-US" smtClean="0">
                <a:ea typeface="ＭＳ Ｐゴシック" pitchFamily="34" charset="-128"/>
              </a:rPr>
              <a:t>Ref: How Are Children Socialized?, pp. 76–77</a:t>
            </a:r>
          </a:p>
        </p:txBody>
      </p:sp>
      <p:sp>
        <p:nvSpPr>
          <p:cNvPr id="67588" name="Slide Number Placeholder 3"/>
          <p:cNvSpPr>
            <a:spLocks noGrp="1"/>
          </p:cNvSpPr>
          <p:nvPr>
            <p:ph type="sldNum" sz="quarter" idx="5"/>
          </p:nvPr>
        </p:nvSpPr>
        <p:spPr>
          <a:noFill/>
        </p:spPr>
        <p:txBody>
          <a:bodyPr/>
          <a:lstStyle/>
          <a:p>
            <a:fld id="{FCC90D0B-0DC1-49AE-A601-5DB7CEF724BB}" type="slidenum">
              <a:rPr lang="en-US" smtClean="0">
                <a:ea typeface="ＭＳ Ｐゴシック" pitchFamily="34" charset="-128"/>
              </a:rPr>
              <a:pPr/>
              <a:t>23</a:t>
            </a:fld>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smtClean="0">
                <a:ea typeface="ＭＳ Ｐゴシック" pitchFamily="34" charset="-128"/>
              </a:rPr>
              <a:t>Answer: B</a:t>
            </a:r>
          </a:p>
          <a:p>
            <a:r>
              <a:rPr lang="en-US" smtClean="0">
                <a:ea typeface="ＭＳ Ｐゴシック" pitchFamily="34" charset="-128"/>
              </a:rPr>
              <a:t>Ref: How Are Children Socialized?, pp. 77–79.</a:t>
            </a:r>
          </a:p>
        </p:txBody>
      </p:sp>
      <p:sp>
        <p:nvSpPr>
          <p:cNvPr id="68612" name="Slide Number Placeholder 3"/>
          <p:cNvSpPr>
            <a:spLocks noGrp="1"/>
          </p:cNvSpPr>
          <p:nvPr>
            <p:ph type="sldNum" sz="quarter" idx="5"/>
          </p:nvPr>
        </p:nvSpPr>
        <p:spPr>
          <a:noFill/>
        </p:spPr>
        <p:txBody>
          <a:bodyPr/>
          <a:lstStyle/>
          <a:p>
            <a:fld id="{29A0C206-8848-44E1-8E15-BE53E7DDF34D}" type="slidenum">
              <a:rPr lang="en-US" smtClean="0">
                <a:ea typeface="ＭＳ Ｐゴシック" pitchFamily="34" charset="-128"/>
              </a:rPr>
              <a:pPr/>
              <a:t>24</a:t>
            </a:fld>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ea typeface="ＭＳ Ｐゴシック" pitchFamily="34" charset="-128"/>
              </a:rPr>
              <a:t>Answer: D</a:t>
            </a:r>
          </a:p>
          <a:p>
            <a:r>
              <a:rPr lang="en-US" smtClean="0">
                <a:ea typeface="ＭＳ Ｐゴシック" pitchFamily="34" charset="-128"/>
              </a:rPr>
              <a:t>Ref: What Are the Five Major Stages of the Life Course?,</a:t>
            </a:r>
          </a:p>
        </p:txBody>
      </p:sp>
      <p:sp>
        <p:nvSpPr>
          <p:cNvPr id="69636" name="Slide Number Placeholder 3"/>
          <p:cNvSpPr>
            <a:spLocks noGrp="1"/>
          </p:cNvSpPr>
          <p:nvPr>
            <p:ph type="sldNum" sz="quarter" idx="5"/>
          </p:nvPr>
        </p:nvSpPr>
        <p:spPr>
          <a:noFill/>
        </p:spPr>
        <p:txBody>
          <a:bodyPr/>
          <a:lstStyle/>
          <a:p>
            <a:fld id="{00094B50-C5E5-45DB-99B9-C6D882769C28}"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smtClean="0">
                <a:ea typeface="ＭＳ Ｐゴシック" pitchFamily="34" charset="-128"/>
              </a:rPr>
              <a:t>Answer: C</a:t>
            </a:r>
          </a:p>
          <a:p>
            <a:r>
              <a:rPr lang="en-US" smtClean="0">
                <a:ea typeface="ＭＳ Ｐゴシック" pitchFamily="34" charset="-128"/>
              </a:rPr>
              <a:t>Ref: What Are the Five Major Stages of the Life Course?, pp. 82–83</a:t>
            </a:r>
          </a:p>
        </p:txBody>
      </p:sp>
      <p:sp>
        <p:nvSpPr>
          <p:cNvPr id="70660" name="Slide Number Placeholder 3"/>
          <p:cNvSpPr>
            <a:spLocks noGrp="1"/>
          </p:cNvSpPr>
          <p:nvPr>
            <p:ph type="sldNum" sz="quarter" idx="5"/>
          </p:nvPr>
        </p:nvSpPr>
        <p:spPr>
          <a:noFill/>
        </p:spPr>
        <p:txBody>
          <a:bodyPr/>
          <a:lstStyle/>
          <a:p>
            <a:fld id="{BEDE6ADC-4132-4442-BB99-A3CF12AFE94D}" type="slidenum">
              <a:rPr lang="en-US" smtClean="0">
                <a:ea typeface="ＭＳ Ｐゴシック" pitchFamily="34" charset="-128"/>
              </a:rPr>
              <a:pPr/>
              <a:t>26</a:t>
            </a:fld>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ea typeface="ＭＳ Ｐゴシック" pitchFamily="34" charset="-128"/>
              </a:rPr>
              <a:t>Answer: A</a:t>
            </a:r>
          </a:p>
          <a:p>
            <a:r>
              <a:rPr lang="en-US" smtClean="0">
                <a:ea typeface="ＭＳ Ｐゴシック" pitchFamily="34" charset="-128"/>
              </a:rPr>
              <a:t>Ref: How Are Children Socialized?, p. 71</a:t>
            </a:r>
          </a:p>
        </p:txBody>
      </p:sp>
      <p:sp>
        <p:nvSpPr>
          <p:cNvPr id="71684" name="Slide Number Placeholder 3"/>
          <p:cNvSpPr>
            <a:spLocks noGrp="1"/>
          </p:cNvSpPr>
          <p:nvPr>
            <p:ph type="sldNum" sz="quarter" idx="5"/>
          </p:nvPr>
        </p:nvSpPr>
        <p:spPr>
          <a:noFill/>
        </p:spPr>
        <p:txBody>
          <a:bodyPr/>
          <a:lstStyle/>
          <a:p>
            <a:fld id="{2B48BA6E-BCFF-4E2E-80FA-34894D3A5E4B}" type="slidenum">
              <a:rPr lang="en-US" smtClean="0">
                <a:ea typeface="ＭＳ Ｐゴシック" pitchFamily="34" charset="-128"/>
              </a:rPr>
              <a:pPr/>
              <a:t>27</a:t>
            </a:fld>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2"/>
          <p:cNvSpPr txBox="1">
            <a:spLocks noChangeArrowheads="1" noTextEdit="1"/>
          </p:cNvSpPr>
          <p:nvPr>
            <p:ph type="sldImg"/>
          </p:nvPr>
        </p:nvSpPr>
        <p:spPr>
          <a:ln/>
        </p:spPr>
      </p:sp>
      <p:sp>
        <p:nvSpPr>
          <p:cNvPr id="100355" name="Rectangle 3"/>
          <p:cNvSpPr txBox="1">
            <a:spLocks noChangeArrowheads="1"/>
          </p:cNvSpPr>
          <p:nvPr>
            <p:ph type="body" idx="1"/>
          </p:nvPr>
        </p:nvSpPr>
        <p:spPr>
          <a:xfrm>
            <a:off x="685800" y="4343400"/>
            <a:ext cx="5486400" cy="4208463"/>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9E68143-5B42-48D4-9589-159C09A2051E}" type="slidenum">
              <a:rPr lang="en-US" smtClean="0">
                <a:ea typeface="ＭＳ Ｐゴシック" pitchFamily="34" charset="-128"/>
              </a:rPr>
              <a:pPr/>
              <a:t>29</a:t>
            </a:fld>
            <a:endParaRPr lang="en-US" smtClean="0">
              <a:ea typeface="ＭＳ Ｐゴシック" pitchFamily="34" charset="-128"/>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2DBE1AB-FD6A-4F75-BE7C-D0FED72AB428}" type="slidenum">
              <a:rPr lang="en-US" smtClean="0">
                <a:ea typeface="ＭＳ Ｐゴシック" pitchFamily="34" charset="-128"/>
              </a:rPr>
              <a:pPr/>
              <a:t>30</a:t>
            </a:fld>
            <a:endParaRPr lang="en-US" smtClean="0">
              <a:ea typeface="ＭＳ Ｐゴシック" pitchFamily="34" charset="-128"/>
            </a:endParaRPr>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ea typeface="ＭＳ Ｐゴシック" pitchFamily="34" charset="-128"/>
              </a:rPr>
              <a:t>Before we move on to the process of internalizing culture and how that aids us in identifying construction, it’s worth mentioning that socialization is at the heart of the nature versus nurture debate. If our lives were utterly determined by our biology, by genetics, then socialization wouldn’t matter very much, if at all. But socialization </a:t>
            </a:r>
            <a:r>
              <a:rPr lang="en-US" i="1" smtClean="0">
                <a:ea typeface="ＭＳ Ｐゴシック" pitchFamily="34" charset="-128"/>
              </a:rPr>
              <a:t>does </a:t>
            </a:r>
            <a:r>
              <a:rPr lang="en-US" smtClean="0">
                <a:ea typeface="ＭＳ Ｐゴシック" pitchFamily="34" charset="-128"/>
              </a:rPr>
              <a:t>matter, and there are several ways we can consider this objectively as social scientists.</a:t>
            </a:r>
          </a:p>
          <a:p>
            <a:endParaRPr lang="en-US" smtClean="0">
              <a:ea typeface="ＭＳ Ｐゴシック" pitchFamily="34" charset="-128"/>
            </a:endParaRPr>
          </a:p>
          <a:p>
            <a:r>
              <a:rPr lang="en-US" smtClean="0">
                <a:ea typeface="ＭＳ Ｐゴシック" pitchFamily="34" charset="-128"/>
              </a:rPr>
              <a:t>How do we measure the effects of socialization? Let me mention three possible ways:</a:t>
            </a:r>
          </a:p>
          <a:p>
            <a:endParaRPr lang="en-US" smtClean="0">
              <a:ea typeface="ＭＳ Ｐゴシック" pitchFamily="34" charset="-128"/>
            </a:endParaRPr>
          </a:p>
          <a:p>
            <a:pPr>
              <a:buFontTx/>
              <a:buAutoNum type="arabicPeriod"/>
            </a:pPr>
            <a:r>
              <a:rPr lang="en-US" smtClean="0">
                <a:ea typeface="ＭＳ Ｐゴシック" pitchFamily="34" charset="-128"/>
              </a:rPr>
              <a:t>Twin studies: where we examine the lives of twins who were raised separately—same (or very close) genes, different social environment</a:t>
            </a:r>
          </a:p>
          <a:p>
            <a:pPr>
              <a:buFontTx/>
              <a:buAutoNum type="arabicPeriod"/>
            </a:pPr>
            <a:r>
              <a:rPr lang="en-US" smtClean="0">
                <a:ea typeface="ＭＳ Ｐゴシック" pitchFamily="34" charset="-128"/>
              </a:rPr>
              <a:t>Feral/isolated children: where we examine the rare cases of children who were raised with no (or almost no) human contact</a:t>
            </a:r>
          </a:p>
          <a:p>
            <a:pPr>
              <a:buFontTx/>
              <a:buAutoNum type="arabicPeriod"/>
            </a:pPr>
            <a:r>
              <a:rPr lang="en-US" smtClean="0">
                <a:ea typeface="ＭＳ Ｐゴシック" pitchFamily="34" charset="-128"/>
              </a:rPr>
              <a:t>Institutionalized children: where we examine the lives of children who have had basic needs met, but little stimulation</a:t>
            </a:r>
          </a:p>
          <a:p>
            <a:pPr>
              <a:buFontTx/>
              <a:buAutoNum type="arabicPeriod"/>
            </a:pPr>
            <a:endParaRPr lang="en-US" smtClean="0">
              <a:ea typeface="ＭＳ Ｐゴシック" pitchFamily="34" charset="-128"/>
            </a:endParaRPr>
          </a:p>
          <a:p>
            <a:r>
              <a:rPr lang="en-US" smtClean="0">
                <a:ea typeface="ＭＳ Ｐゴシック" pitchFamily="34" charset="-128"/>
              </a:rPr>
              <a:t>What we learn from such studies—especially the latter two—is that when there is a lack of interaction with other people, normal behavior is nearly impossible. The social environment matters deeply for future functioning.</a:t>
            </a:r>
          </a:p>
        </p:txBody>
      </p:sp>
      <p:sp>
        <p:nvSpPr>
          <p:cNvPr id="48132" name="Slide Number Placeholder 3"/>
          <p:cNvSpPr>
            <a:spLocks noGrp="1"/>
          </p:cNvSpPr>
          <p:nvPr>
            <p:ph type="sldNum" sz="quarter" idx="5"/>
          </p:nvPr>
        </p:nvSpPr>
        <p:spPr>
          <a:noFill/>
        </p:spPr>
        <p:txBody>
          <a:bodyPr/>
          <a:lstStyle/>
          <a:p>
            <a:fld id="{ABA559D0-782D-46D1-88CD-A5FEBC0BE25C}"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1090DD7-AD89-49ED-A3BE-99100FE75A45}" type="slidenum">
              <a:rPr lang="en-US" smtClean="0">
                <a:ea typeface="ＭＳ Ｐゴシック" pitchFamily="34" charset="-128"/>
              </a:rPr>
              <a:pPr/>
              <a:t>31</a:t>
            </a:fld>
            <a:endParaRPr lang="en-US" smtClean="0">
              <a:ea typeface="ＭＳ Ｐゴシック" pitchFamily="34" charset="-128"/>
            </a:endParaRPr>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322B90D-9A2B-4898-9209-FD0A237AF7E3}" type="slidenum">
              <a:rPr lang="en-US" smtClean="0">
                <a:ea typeface="ＭＳ Ｐゴシック" pitchFamily="34" charset="-128"/>
              </a:rPr>
              <a:pPr/>
              <a:t>32</a:t>
            </a:fld>
            <a:endParaRPr lang="en-US" smtClean="0">
              <a:ea typeface="ＭＳ Ｐゴシック" pitchFamily="34" charset="-128"/>
            </a:endParaRPr>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E98520E-E54D-4637-A620-B869FF10000B}" type="slidenum">
              <a:rPr lang="en-US" smtClean="0">
                <a:ea typeface="ＭＳ Ｐゴシック" pitchFamily="34" charset="-128"/>
              </a:rPr>
              <a:pPr/>
              <a:t>33</a:t>
            </a:fld>
            <a:endParaRPr lang="en-US" smtClean="0">
              <a:ea typeface="ＭＳ Ｐゴシック" pitchFamily="34" charset="-128"/>
            </a:endParaRPr>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DE8F191-052C-47F3-8755-F3C89CA9B149}" type="slidenum">
              <a:rPr lang="en-US" smtClean="0">
                <a:ea typeface="ＭＳ Ｐゴシック" pitchFamily="34" charset="-128"/>
              </a:rPr>
              <a:pPr/>
              <a:t>34</a:t>
            </a:fld>
            <a:endParaRPr lang="en-US" smtClean="0">
              <a:ea typeface="ＭＳ Ｐゴシック" pitchFamily="34" charset="-128"/>
            </a:endParaRPr>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F6BDF46-8971-44B4-9C7F-0E9ADDE3FFB9}" type="slidenum">
              <a:rPr lang="en-US" smtClean="0">
                <a:ea typeface="ＭＳ Ｐゴシック" pitchFamily="34" charset="-128"/>
              </a:rPr>
              <a:pPr/>
              <a:t>35</a:t>
            </a:fld>
            <a:endParaRPr lang="en-US" smtClean="0">
              <a:ea typeface="ＭＳ Ｐゴシック" pitchFamily="34" charset="-128"/>
            </a:endParaRPr>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783578C-C9D3-4590-A0BE-2DB739F222D8}" type="slidenum">
              <a:rPr lang="en-US" smtClean="0">
                <a:ea typeface="ＭＳ Ｐゴシック" pitchFamily="34" charset="-128"/>
              </a:rPr>
              <a:pPr/>
              <a:t>36</a:t>
            </a:fld>
            <a:endParaRPr lang="en-US" smtClean="0">
              <a:ea typeface="ＭＳ Ｐゴシック" pitchFamily="34" charset="-128"/>
            </a:endParaRPr>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6A19F7-8B93-46B0-B78C-BA18FE1DCC70}" type="slidenum">
              <a:rPr lang="en-US" smtClean="0">
                <a:ea typeface="ＭＳ Ｐゴシック" pitchFamily="34" charset="-128"/>
              </a:rPr>
              <a:pPr/>
              <a:t>37</a:t>
            </a:fld>
            <a:endParaRPr lang="en-US" smtClean="0">
              <a:ea typeface="ＭＳ Ｐゴシック" pitchFamily="34" charset="-128"/>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2"/>
          <p:cNvSpPr txBox="1">
            <a:spLocks noChangeArrowheads="1" noTextEdit="1"/>
          </p:cNvSpPr>
          <p:nvPr>
            <p:ph type="sldImg"/>
          </p:nvPr>
        </p:nvSpPr>
        <p:spPr>
          <a:ln/>
        </p:spPr>
      </p:sp>
      <p:sp>
        <p:nvSpPr>
          <p:cNvPr id="102403" name="Rectangle 3"/>
          <p:cNvSpPr txBox="1">
            <a:spLocks noChangeArrowheads="1"/>
          </p:cNvSpPr>
          <p:nvPr>
            <p:ph type="body" idx="1"/>
          </p:nvPr>
        </p:nvSpPr>
        <p:spPr>
          <a:xfrm>
            <a:off x="685800" y="4343400"/>
            <a:ext cx="5486400" cy="4208463"/>
          </a:xfrm>
          <a:noFill/>
          <a:ln/>
        </p:spPr>
        <p:txBody>
          <a:bodyPr wrap="none" anchor="ctr"/>
          <a:lstStyle/>
          <a:p>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ea typeface="ＭＳ Ｐゴシック" pitchFamily="34" charset="-128"/>
              </a:rPr>
              <a:t>As I’ve indicated, it is through the process of socialization—which I’ll discuss in more detail in just a moment—that the culture of a society is carried on. From one generation to the next, the norms, values, and behavioral expectations are taught and deviations are often punished or sanctioned. This process of teaching and learning is lifelong and is crucial to maintaining societal functions.</a:t>
            </a:r>
          </a:p>
          <a:p>
            <a:endParaRPr lang="en-US" smtClean="0">
              <a:ea typeface="ＭＳ Ｐゴシック" pitchFamily="34" charset="-128"/>
            </a:endParaRPr>
          </a:p>
          <a:p>
            <a:r>
              <a:rPr lang="en-US" smtClean="0">
                <a:ea typeface="ＭＳ Ｐゴシック" pitchFamily="34" charset="-128"/>
              </a:rPr>
              <a:t>Another way of talking about this is to discuss </a:t>
            </a:r>
            <a:r>
              <a:rPr lang="en-US" i="1" smtClean="0">
                <a:ea typeface="ＭＳ Ｐゴシック" pitchFamily="34" charset="-128"/>
              </a:rPr>
              <a:t>social reproduction</a:t>
            </a:r>
            <a:r>
              <a:rPr lang="en-US" smtClean="0">
                <a:ea typeface="ＭＳ Ｐゴシック" pitchFamily="34" charset="-128"/>
              </a:rPr>
              <a:t>. Through socialization, society </a:t>
            </a:r>
            <a:r>
              <a:rPr lang="en-US" i="1" smtClean="0">
                <a:ea typeface="ＭＳ Ｐゴシック" pitchFamily="34" charset="-128"/>
              </a:rPr>
              <a:t>reproduces </a:t>
            </a:r>
            <a:r>
              <a:rPr lang="en-US" smtClean="0">
                <a:ea typeface="ＭＳ Ｐゴシック" pitchFamily="34" charset="-128"/>
              </a:rPr>
              <a:t>itself for better or worse. Values that we might consider negative, such as racial prejudices, are often taught to youngsters, intentionally or not. At the same time, it is through socialization that we learn the highest ideals of our society, all the way from the golden rule to good citizenship.</a:t>
            </a:r>
          </a:p>
          <a:p>
            <a:endParaRPr lang="en-US" smtClean="0">
              <a:ea typeface="ＭＳ Ｐゴシック" pitchFamily="34" charset="-128"/>
            </a:endParaRPr>
          </a:p>
          <a:p>
            <a:r>
              <a:rPr lang="en-US" smtClean="0">
                <a:ea typeface="ＭＳ Ｐゴシック" pitchFamily="34" charset="-128"/>
              </a:rPr>
              <a:t>Again, when socialization is successful, it feels natural—which may feel, for some people, like it is inherited.</a:t>
            </a:r>
          </a:p>
        </p:txBody>
      </p:sp>
      <p:sp>
        <p:nvSpPr>
          <p:cNvPr id="49156" name="Slide Number Placeholder 3"/>
          <p:cNvSpPr>
            <a:spLocks noGrp="1"/>
          </p:cNvSpPr>
          <p:nvPr>
            <p:ph type="sldNum" sz="quarter" idx="5"/>
          </p:nvPr>
        </p:nvSpPr>
        <p:spPr>
          <a:noFill/>
        </p:spPr>
        <p:txBody>
          <a:bodyPr/>
          <a:lstStyle/>
          <a:p>
            <a:fld id="{14995673-4C19-44DE-A916-ED2675521473}"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mtClean="0">
                <a:ea typeface="ＭＳ Ｐゴシック" pitchFamily="34" charset="-128"/>
              </a:rPr>
              <a:t>As I said earlier in the term, G.H. Mead was a symbolic interactionist. This means that he examined social life through the lens of interactions between people and the meanings that constitute and emerge from those interactions. He is perhaps best known for his work on socialization, wherein he studied the development of selfhood from its earliest stages.</a:t>
            </a:r>
          </a:p>
          <a:p>
            <a:endParaRPr lang="en-US" smtClean="0">
              <a:ea typeface="ＭＳ Ｐゴシック" pitchFamily="34" charset="-128"/>
            </a:endParaRPr>
          </a:p>
          <a:p>
            <a:r>
              <a:rPr lang="en-US" smtClean="0">
                <a:ea typeface="ＭＳ Ｐゴシック" pitchFamily="34" charset="-128"/>
              </a:rPr>
              <a:t>In talking about the way that small children develop a sense of self, Mead examined what we call primary socialization. This is that part of socialization that takes place with very small children with their significant others, including parents, siblings, grandparents, and other important caregivers. During this stage, most of the learning takes place through observation and the imitation of behaviors.</a:t>
            </a:r>
          </a:p>
        </p:txBody>
      </p:sp>
      <p:sp>
        <p:nvSpPr>
          <p:cNvPr id="50180" name="Slide Number Placeholder 3"/>
          <p:cNvSpPr>
            <a:spLocks noGrp="1"/>
          </p:cNvSpPr>
          <p:nvPr>
            <p:ph type="sldNum" sz="quarter" idx="5"/>
          </p:nvPr>
        </p:nvSpPr>
        <p:spPr>
          <a:noFill/>
        </p:spPr>
        <p:txBody>
          <a:bodyPr/>
          <a:lstStyle/>
          <a:p>
            <a:fld id="{D829C993-E3B5-44D3-A907-6834FD38BE71}" type="slidenum">
              <a:rPr lang="en-US" smtClean="0">
                <a:ea typeface="ＭＳ Ｐゴシック" pitchFamily="34" charset="-128"/>
              </a: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a:lnSpc>
                <a:spcPct val="90000"/>
              </a:lnSpc>
            </a:pPr>
            <a:r>
              <a:rPr lang="en-US" sz="900" smtClean="0">
                <a:ea typeface="ＭＳ Ｐゴシック" pitchFamily="34" charset="-128"/>
              </a:rPr>
              <a:t>During primary socialization, children have two selves, </a:t>
            </a:r>
            <a:r>
              <a:rPr lang="en-US" sz="900" i="1" smtClean="0">
                <a:ea typeface="ＭＳ Ｐゴシック" pitchFamily="34" charset="-128"/>
              </a:rPr>
              <a:t>the “I” and the “me.”</a:t>
            </a:r>
            <a:r>
              <a:rPr lang="en-US" sz="900" b="1" smtClean="0">
                <a:ea typeface="ＭＳ Ｐゴシック" pitchFamily="34" charset="-128"/>
              </a:rPr>
              <a:t>  </a:t>
            </a:r>
            <a:r>
              <a:rPr lang="en-US" sz="900" smtClean="0">
                <a:ea typeface="ＭＳ Ｐゴシック" pitchFamily="34" charset="-128"/>
              </a:rPr>
              <a:t>The “I” is that part of the self that is spontaneous and unreflective. The “me” is the part of the self that is being shaped and molded by society; it is the social self, the part of the self that is observable. Let’s consider an example: A little boy falls while in a race with his buddies. The “I” is the part of the self that wants to cry from pain and embarrassment; the “me” is the part that tries not to cry because it is not socially okay for boys to cry and there are others watching. Our descriptions of people as individuals can really only come from the “me” since the “I” is not available for our perusal.</a:t>
            </a:r>
          </a:p>
          <a:p>
            <a:pPr>
              <a:lnSpc>
                <a:spcPct val="90000"/>
              </a:lnSpc>
            </a:pPr>
            <a:endParaRPr lang="en-US" sz="900" smtClean="0">
              <a:ea typeface="ＭＳ Ｐゴシック" pitchFamily="34" charset="-128"/>
            </a:endParaRPr>
          </a:p>
          <a:p>
            <a:pPr>
              <a:lnSpc>
                <a:spcPct val="90000"/>
              </a:lnSpc>
            </a:pPr>
            <a:r>
              <a:rPr lang="en-US" sz="900" smtClean="0">
                <a:ea typeface="ＭＳ Ｐゴシック" pitchFamily="34" charset="-128"/>
              </a:rPr>
              <a:t>An important part of the process of interaction that leads to the development of the “me” is language. Without language, we would not be able to pass along the norms and institutions of our society without much more difficulty, if at all. It is language that serves as the medium by which distinctly human interaction is possible. As I’ve already said, children deprived of interaction, and therefore language, do not fit in well in our society.</a:t>
            </a:r>
          </a:p>
          <a:p>
            <a:pPr>
              <a:lnSpc>
                <a:spcPct val="90000"/>
              </a:lnSpc>
            </a:pPr>
            <a:endParaRPr lang="en-US" sz="900" smtClean="0">
              <a:ea typeface="ＭＳ Ｐゴシック" pitchFamily="34" charset="-128"/>
            </a:endParaRPr>
          </a:p>
          <a:p>
            <a:pPr>
              <a:lnSpc>
                <a:spcPct val="90000"/>
              </a:lnSpc>
            </a:pPr>
            <a:r>
              <a:rPr lang="en-US" sz="900" smtClean="0">
                <a:ea typeface="ＭＳ Ｐゴシック" pitchFamily="34" charset="-128"/>
              </a:rPr>
              <a:t>So what actually happens in </a:t>
            </a:r>
            <a:r>
              <a:rPr lang="en-US" sz="900" i="1" smtClean="0">
                <a:ea typeface="ＭＳ Ｐゴシック" pitchFamily="34" charset="-128"/>
              </a:rPr>
              <a:t>primary socialization</a:t>
            </a:r>
            <a:r>
              <a:rPr lang="en-US" sz="900" smtClean="0">
                <a:ea typeface="ＭＳ Ｐゴシック" pitchFamily="34" charset="-128"/>
              </a:rPr>
              <a:t>?  We’ll start with </a:t>
            </a:r>
            <a:r>
              <a:rPr lang="en-US" sz="900" i="1" smtClean="0">
                <a:ea typeface="ＭＳ Ｐゴシック" pitchFamily="34" charset="-128"/>
              </a:rPr>
              <a:t>taking on the roles</a:t>
            </a:r>
            <a:r>
              <a:rPr lang="en-US" sz="900" b="1" smtClean="0">
                <a:ea typeface="ＭＳ Ｐゴシック" pitchFamily="34" charset="-128"/>
              </a:rPr>
              <a:t> </a:t>
            </a:r>
            <a:r>
              <a:rPr lang="en-US" sz="900" smtClean="0">
                <a:ea typeface="ＭＳ Ｐゴシック" pitchFamily="34" charset="-128"/>
              </a:rPr>
              <a:t>of the other. What happens is that, over time, infants learn that certain kinds of conduct are appropriate with certain kinds of people: gender roles, family roles, and so on. For children it is largely through play and games that they learn to actually act out these parts. </a:t>
            </a:r>
            <a:r>
              <a:rPr lang="en-US" sz="900" i="1" smtClean="0">
                <a:ea typeface="ＭＳ Ｐゴシック" pitchFamily="34" charset="-128"/>
              </a:rPr>
              <a:t>What are examples of some kinds of play where children are learning roles?</a:t>
            </a:r>
            <a:r>
              <a:rPr lang="en-US" sz="900" smtClean="0">
                <a:ea typeface="ＭＳ Ｐゴシック" pitchFamily="34" charset="-128"/>
              </a:rPr>
              <a:t> House, dress-up, cops and robbers . . .  </a:t>
            </a:r>
          </a:p>
          <a:p>
            <a:pPr>
              <a:lnSpc>
                <a:spcPct val="90000"/>
              </a:lnSpc>
            </a:pPr>
            <a:endParaRPr lang="en-US" sz="900" smtClean="0">
              <a:ea typeface="ＭＳ Ｐゴシック" pitchFamily="34" charset="-128"/>
            </a:endParaRPr>
          </a:p>
          <a:p>
            <a:pPr>
              <a:lnSpc>
                <a:spcPct val="90000"/>
              </a:lnSpc>
            </a:pPr>
            <a:r>
              <a:rPr lang="en-US" sz="900" smtClean="0">
                <a:ea typeface="ＭＳ Ｐゴシック" pitchFamily="34" charset="-128"/>
              </a:rPr>
              <a:t>At the same time they begin to recognize roles, children also start </a:t>
            </a:r>
            <a:r>
              <a:rPr lang="en-US" sz="900" i="1" smtClean="0">
                <a:ea typeface="ＭＳ Ｐゴシック" pitchFamily="34" charset="-128"/>
              </a:rPr>
              <a:t>taking on the attitudes</a:t>
            </a:r>
            <a:r>
              <a:rPr lang="en-US" sz="900" b="1" smtClean="0">
                <a:ea typeface="ＭＳ Ｐゴシック" pitchFamily="34" charset="-128"/>
              </a:rPr>
              <a:t> </a:t>
            </a:r>
            <a:r>
              <a:rPr lang="en-US" sz="900" smtClean="0">
                <a:ea typeface="ＭＳ Ｐゴシック" pitchFamily="34" charset="-128"/>
              </a:rPr>
              <a:t>of the other. That is, they begin to associate certain meanings with those roles and behaviors. Prior to having the ability to talk, infants learn to understand the meaning of gestures, expressions, tone of voice (regardless of the actual words), and so on.  </a:t>
            </a:r>
          </a:p>
          <a:p>
            <a:pPr>
              <a:lnSpc>
                <a:spcPct val="90000"/>
              </a:lnSpc>
            </a:pPr>
            <a:endParaRPr lang="en-US" sz="900" smtClean="0">
              <a:ea typeface="ＭＳ Ｐゴシック" pitchFamily="34" charset="-128"/>
            </a:endParaRPr>
          </a:p>
          <a:p>
            <a:pPr>
              <a:lnSpc>
                <a:spcPct val="90000"/>
              </a:lnSpc>
            </a:pPr>
            <a:r>
              <a:rPr lang="en-US" sz="900" smtClean="0">
                <a:ea typeface="ＭＳ Ｐゴシック" pitchFamily="34" charset="-128"/>
              </a:rPr>
              <a:t>The next thing that happens is </a:t>
            </a:r>
            <a:r>
              <a:rPr lang="en-US" sz="900" i="1" smtClean="0">
                <a:ea typeface="ＭＳ Ｐゴシック" pitchFamily="34" charset="-128"/>
              </a:rPr>
              <a:t>generalizing the other</a:t>
            </a:r>
            <a:r>
              <a:rPr lang="en-US" sz="900" smtClean="0">
                <a:ea typeface="ＭＳ Ｐゴシック" pitchFamily="34" charset="-128"/>
              </a:rPr>
              <a:t>. Here, the child learns to relate to, not just significant others, but also other people.  </a:t>
            </a:r>
          </a:p>
          <a:p>
            <a:pPr>
              <a:lnSpc>
                <a:spcPct val="90000"/>
              </a:lnSpc>
            </a:pPr>
            <a:r>
              <a:rPr lang="en-US" sz="900" smtClean="0">
                <a:ea typeface="ＭＳ Ｐゴシック" pitchFamily="34" charset="-128"/>
              </a:rPr>
              <a:t>At this stage, the child begins to understand that attitudes and roles pertain, not only to specific people, but also to broader roles and attitudes (for example, children think that all women of some general age are “moms”). Roles and attitudes have gone from the particular to the universal. Now there are generalized norms and meanings.  </a:t>
            </a:r>
          </a:p>
          <a:p>
            <a:pPr>
              <a:lnSpc>
                <a:spcPct val="90000"/>
              </a:lnSpc>
            </a:pPr>
            <a:endParaRPr lang="en-US" sz="900" smtClean="0">
              <a:ea typeface="ＭＳ Ｐゴシック" pitchFamily="34" charset="-128"/>
            </a:endParaRPr>
          </a:p>
          <a:p>
            <a:pPr>
              <a:lnSpc>
                <a:spcPct val="90000"/>
              </a:lnSpc>
            </a:pPr>
            <a:r>
              <a:rPr lang="en-US" sz="900" i="1" smtClean="0">
                <a:ea typeface="ＭＳ Ｐゴシック" pitchFamily="34" charset="-128"/>
              </a:rPr>
              <a:t>It is at this stage that we appropriate society: the “generalized other” is culture</a:t>
            </a:r>
            <a:r>
              <a:rPr lang="en-US" sz="900" smtClean="0">
                <a:ea typeface="ＭＳ Ｐゴシック" pitchFamily="34" charset="-128"/>
              </a:rPr>
              <a:t>, it is society.  The outside world becomes our world and is embedded deeply in our consciousness.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a:lnSpc>
                <a:spcPct val="90000"/>
              </a:lnSpc>
            </a:pPr>
            <a:r>
              <a:rPr lang="en-US" smtClean="0">
                <a:ea typeface="ＭＳ Ｐゴシック" pitchFamily="34" charset="-128"/>
              </a:rPr>
              <a:t>Another important perspective on socialization is Jean Piaget’s work on stages of cognitive development. What interested him was the development of the way children make sense of the world around them, and he described four general stages:</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First there is the sensorimeter stage, where the infant begins differentiating herself from her environment. Over the course of the first two years of life, she will begin to distinguish between self and other, via sensory exploration: touching, tasting, watching, and so on.</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Second is the preoperational stage. Here children gain mastery of language and thereby the ability to interact with others. This stage is often referred to as egocentric because during this period a child only sees the world from his own perspective; there is, as of yet, no development of empathy.</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The third stage is the concrete operational stage, and here a child develops the beginnings of abstract thought and the ability to deal with more complex problems. The child is now less egocentric.</a:t>
            </a:r>
          </a:p>
          <a:p>
            <a:pPr>
              <a:lnSpc>
                <a:spcPct val="90000"/>
              </a:lnSpc>
            </a:pPr>
            <a:endParaRPr lang="en-US" smtClean="0">
              <a:ea typeface="ＭＳ Ｐゴシック" pitchFamily="34" charset="-128"/>
            </a:endParaRPr>
          </a:p>
          <a:p>
            <a:pPr>
              <a:lnSpc>
                <a:spcPct val="90000"/>
              </a:lnSpc>
            </a:pPr>
            <a:r>
              <a:rPr lang="en-US" smtClean="0">
                <a:ea typeface="ＭＳ Ｐゴシック" pitchFamily="34" charset="-128"/>
              </a:rPr>
              <a:t>Finally, according to Piaget, comes the formal operational stage, which he claimed some people never achieve. By adolescence, most people will have gained the ability to deal with more complicated levels of abstraction and to identify multiple explanations for problem solving. A certain amount of formal education is very important in mastering the skills of this stage of development.</a:t>
            </a:r>
          </a:p>
        </p:txBody>
      </p:sp>
      <p:sp>
        <p:nvSpPr>
          <p:cNvPr id="52228" name="Slide Number Placeholder 3"/>
          <p:cNvSpPr>
            <a:spLocks noGrp="1"/>
          </p:cNvSpPr>
          <p:nvPr>
            <p:ph type="sldNum" sz="quarter" idx="5"/>
          </p:nvPr>
        </p:nvSpPr>
        <p:spPr>
          <a:noFill/>
        </p:spPr>
        <p:txBody>
          <a:bodyPr/>
          <a:lstStyle/>
          <a:p>
            <a:fld id="{1DB44226-D229-4513-836C-699D1ED042AF}" type="slidenum">
              <a:rPr lang="en-US" smtClean="0">
                <a:ea typeface="ＭＳ Ｐゴシック" pitchFamily="34" charset="-128"/>
              </a:rPr>
              <a:pPr/>
              <a:t>7</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smtClean="0">
                <a:ea typeface="ＭＳ Ｐゴシック" pitchFamily="34" charset="-128"/>
              </a:rPr>
              <a:t>Agents of socialization are, as the slide suggests, the groups and institutions that have the greatest influence on us in terms of socialization. During primary socialization, the family is far and away the most important agent of socialization. After that, schools, peer groups, and mass media begin to compete for influence, which explains the great deal of energy and concern parents place on these institutions. Schools, for example, teach us, not only formal educational lessons, but also rules of behavior in group settings, norms for relationships with authority figures, and even how to view ourselves vis-à-vis the way our teachers treat us.</a:t>
            </a:r>
          </a:p>
          <a:p>
            <a:endParaRPr lang="en-US" smtClean="0">
              <a:ea typeface="ＭＳ Ｐゴシック" pitchFamily="34" charset="-128"/>
            </a:endParaRPr>
          </a:p>
          <a:p>
            <a:r>
              <a:rPr lang="en-US" smtClean="0">
                <a:ea typeface="ＭＳ Ｐゴシック" pitchFamily="34" charset="-128"/>
              </a:rPr>
              <a:t>As adults, our workplaces are often sites for what we call </a:t>
            </a:r>
            <a:r>
              <a:rPr lang="en-US" i="1" smtClean="0">
                <a:ea typeface="ＭＳ Ｐゴシック" pitchFamily="34" charset="-128"/>
              </a:rPr>
              <a:t>secondary socialization</a:t>
            </a:r>
            <a:r>
              <a:rPr lang="en-US" smtClean="0">
                <a:ea typeface="ＭＳ Ｐゴシック" pitchFamily="34" charset="-128"/>
              </a:rPr>
              <a:t>, a process during which we are socialized into some new role. Other arenas for secondary socialization include the military, college, prison, and other social settings in which we immerse ourselves.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ea typeface="ＭＳ Ｐゴシック" pitchFamily="34" charset="-128"/>
              </a:rPr>
              <a:t>Much of what we learn during socialization is what constitutes particular social roles. For example, children typically learn very quickly what (in their home) is a mommy-role and what is a daddy-role. So what are roles? Roles are patterns of conduct that we usually think about as fixed. In reality they shift but, of course, as small children we don’t know that.</a:t>
            </a:r>
          </a:p>
          <a:p>
            <a:endParaRPr lang="en-US" smtClean="0">
              <a:ea typeface="ＭＳ Ｐゴシック" pitchFamily="34" charset="-128"/>
            </a:endParaRPr>
          </a:p>
          <a:p>
            <a:r>
              <a:rPr lang="en-US" smtClean="0">
                <a:ea typeface="ＭＳ Ｐゴシック" pitchFamily="34" charset="-128"/>
              </a:rPr>
              <a:t>Through our experiences with our families, schools, peers, and the media, we learn the basic contours of many roles, including parents, siblings, teachers, troublemakers, and many more.  It’s important to recognize, however, that though the behaviors attached to these roles </a:t>
            </a:r>
            <a:r>
              <a:rPr lang="en-US" i="1" smtClean="0">
                <a:ea typeface="ＭＳ Ｐゴシック" pitchFamily="34" charset="-128"/>
              </a:rPr>
              <a:t>feel </a:t>
            </a:r>
            <a:r>
              <a:rPr lang="en-US" smtClean="0">
                <a:ea typeface="ＭＳ Ｐゴシック" pitchFamily="34" charset="-128"/>
              </a:rPr>
              <a:t>natural, that is simply the result of having been successfully socialized into a particular culture that supports them.</a:t>
            </a:r>
          </a:p>
        </p:txBody>
      </p:sp>
      <p:sp>
        <p:nvSpPr>
          <p:cNvPr id="54276" name="Slide Number Placeholder 3"/>
          <p:cNvSpPr>
            <a:spLocks noGrp="1"/>
          </p:cNvSpPr>
          <p:nvPr>
            <p:ph type="sldNum" sz="quarter" idx="5"/>
          </p:nvPr>
        </p:nvSpPr>
        <p:spPr>
          <a:noFill/>
        </p:spPr>
        <p:txBody>
          <a:bodyPr/>
          <a:lstStyle/>
          <a:p>
            <a:fld id="{CA8E7922-9468-48D8-88BA-BFCDD772EF25}" type="slidenum">
              <a:rPr lang="en-US" smtClean="0">
                <a:ea typeface="ＭＳ Ｐゴシック" pitchFamily="34" charset="-128"/>
              </a:rPr>
              <a:pPr/>
              <a:t>9</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Essentials of Sociology 3e"/>
          <p:cNvPicPr>
            <a:picLocks noChangeAspect="1" noChangeArrowheads="1"/>
          </p:cNvPicPr>
          <p:nvPr userDrawn="1"/>
        </p:nvPicPr>
        <p:blipFill>
          <a:blip r:embed="rId2"/>
          <a:srcRect l="385" t="9009" r="227" b="32249"/>
          <a:stretch>
            <a:fillRect/>
          </a:stretch>
        </p:blipFill>
        <p:spPr bwMode="auto">
          <a:xfrm>
            <a:off x="533400" y="-1588"/>
            <a:ext cx="6705600" cy="5059363"/>
          </a:xfrm>
          <a:prstGeom prst="rect">
            <a:avLst/>
          </a:prstGeom>
          <a:noFill/>
          <a:ln w="9525">
            <a:noFill/>
            <a:miter lim="800000"/>
            <a:headEnd/>
            <a:tailEnd/>
          </a:ln>
        </p:spPr>
      </p:pic>
      <p:sp>
        <p:nvSpPr>
          <p:cNvPr id="5" name="Freeform 26"/>
          <p:cNvSpPr>
            <a:spLocks/>
          </p:cNvSpPr>
          <p:nvPr userDrawn="1"/>
        </p:nvSpPr>
        <p:spPr bwMode="auto">
          <a:xfrm>
            <a:off x="528638" y="525463"/>
            <a:ext cx="519112" cy="4533900"/>
          </a:xfrm>
          <a:custGeom>
            <a:avLst/>
            <a:gdLst/>
            <a:ahLst/>
            <a:cxnLst>
              <a:cxn ang="0">
                <a:pos x="0" y="2856"/>
              </a:cxn>
              <a:cxn ang="0">
                <a:pos x="6" y="76"/>
              </a:cxn>
              <a:cxn ang="0">
                <a:pos x="116" y="0"/>
              </a:cxn>
              <a:cxn ang="0">
                <a:pos x="327" y="0"/>
              </a:cxn>
            </a:cxnLst>
            <a:rect l="0" t="0" r="r" b="b"/>
            <a:pathLst>
              <a:path w="327" h="2856">
                <a:moveTo>
                  <a:pt x="0" y="2856"/>
                </a:moveTo>
                <a:lnTo>
                  <a:pt x="6" y="76"/>
                </a:lnTo>
                <a:lnTo>
                  <a:pt x="116" y="0"/>
                </a:lnTo>
                <a:lnTo>
                  <a:pt x="327" y="0"/>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6" name="Rectangle 21"/>
          <p:cNvSpPr>
            <a:spLocks noChangeArrowheads="1"/>
          </p:cNvSpPr>
          <p:nvPr userDrawn="1"/>
        </p:nvSpPr>
        <p:spPr bwMode="auto">
          <a:xfrm>
            <a:off x="0" y="5791200"/>
            <a:ext cx="7924800" cy="969963"/>
          </a:xfrm>
          <a:prstGeom prst="rect">
            <a:avLst/>
          </a:prstGeom>
          <a:solidFill>
            <a:srgbClr val="D85124"/>
          </a:solidFill>
          <a:ln w="12700" cap="sq">
            <a:noFill/>
            <a:miter lim="800000"/>
            <a:headEnd type="none" w="sm" len="sm"/>
            <a:tailEnd type="none" w="sm" len="sm"/>
          </a:ln>
          <a:effectLst/>
        </p:spPr>
        <p:txBody>
          <a:bodyPr wrap="none" anchor="ctr"/>
          <a:lstStyle/>
          <a:p>
            <a:pPr eaLnBrk="0" hangingPunct="0">
              <a:defRPr/>
            </a:pPr>
            <a:endParaRPr lang="en-US">
              <a:ea typeface="Arial" charset="0"/>
            </a:endParaRPr>
          </a:p>
        </p:txBody>
      </p:sp>
      <p:sp>
        <p:nvSpPr>
          <p:cNvPr id="7" name="Freeform 4"/>
          <p:cNvSpPr>
            <a:spLocks/>
          </p:cNvSpPr>
          <p:nvPr userDrawn="1"/>
        </p:nvSpPr>
        <p:spPr bwMode="auto">
          <a:xfrm>
            <a:off x="8686800" y="1588"/>
            <a:ext cx="347663" cy="6608762"/>
          </a:xfrm>
          <a:custGeom>
            <a:avLst/>
            <a:gdLst/>
            <a:ahLst/>
            <a:cxnLst>
              <a:cxn ang="0">
                <a:pos x="231" y="0"/>
              </a:cxn>
              <a:cxn ang="0">
                <a:pos x="231" y="3017"/>
              </a:cxn>
              <a:cxn ang="0">
                <a:pos x="152" y="3103"/>
              </a:cxn>
              <a:cxn ang="0">
                <a:pos x="0" y="3103"/>
              </a:cxn>
            </a:cxnLst>
            <a:rect l="0" t="0" r="r" b="b"/>
            <a:pathLst>
              <a:path w="231" h="3103">
                <a:moveTo>
                  <a:pt x="231" y="0"/>
                </a:moveTo>
                <a:lnTo>
                  <a:pt x="231" y="3017"/>
                </a:lnTo>
                <a:lnTo>
                  <a:pt x="152" y="3103"/>
                </a:lnTo>
                <a:lnTo>
                  <a:pt x="0" y="3103"/>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8" name="Freeform 6"/>
          <p:cNvSpPr>
            <a:spLocks/>
          </p:cNvSpPr>
          <p:nvPr/>
        </p:nvSpPr>
        <p:spPr bwMode="auto">
          <a:xfrm>
            <a:off x="8456613" y="6430963"/>
            <a:ext cx="357187" cy="357187"/>
          </a:xfrm>
          <a:custGeom>
            <a:avLst/>
            <a:gdLst/>
            <a:ahLst/>
            <a:cxnLst>
              <a:cxn ang="0">
                <a:pos x="792" y="1508"/>
              </a:cxn>
              <a:cxn ang="0">
                <a:pos x="906" y="1494"/>
              </a:cxn>
              <a:cxn ang="0">
                <a:pos x="1014" y="1464"/>
              </a:cxn>
              <a:cxn ang="0">
                <a:pos x="1114" y="1418"/>
              </a:cxn>
              <a:cxn ang="0">
                <a:pos x="1206" y="1360"/>
              </a:cxn>
              <a:cxn ang="0">
                <a:pos x="1288" y="1288"/>
              </a:cxn>
              <a:cxn ang="0">
                <a:pos x="1360" y="1206"/>
              </a:cxn>
              <a:cxn ang="0">
                <a:pos x="1418" y="1114"/>
              </a:cxn>
              <a:cxn ang="0">
                <a:pos x="1464" y="1014"/>
              </a:cxn>
              <a:cxn ang="0">
                <a:pos x="1494" y="906"/>
              </a:cxn>
              <a:cxn ang="0">
                <a:pos x="1508" y="792"/>
              </a:cxn>
              <a:cxn ang="0">
                <a:pos x="1508" y="716"/>
              </a:cxn>
              <a:cxn ang="0">
                <a:pos x="1494" y="602"/>
              </a:cxn>
              <a:cxn ang="0">
                <a:pos x="1464" y="494"/>
              </a:cxn>
              <a:cxn ang="0">
                <a:pos x="1418" y="394"/>
              </a:cxn>
              <a:cxn ang="0">
                <a:pos x="1360" y="302"/>
              </a:cxn>
              <a:cxn ang="0">
                <a:pos x="1288" y="220"/>
              </a:cxn>
              <a:cxn ang="0">
                <a:pos x="1206" y="150"/>
              </a:cxn>
              <a:cxn ang="0">
                <a:pos x="1114" y="90"/>
              </a:cxn>
              <a:cxn ang="0">
                <a:pos x="1014" y="44"/>
              </a:cxn>
              <a:cxn ang="0">
                <a:pos x="906" y="14"/>
              </a:cxn>
              <a:cxn ang="0">
                <a:pos x="792" y="0"/>
              </a:cxn>
              <a:cxn ang="0">
                <a:pos x="716" y="0"/>
              </a:cxn>
              <a:cxn ang="0">
                <a:pos x="602" y="14"/>
              </a:cxn>
              <a:cxn ang="0">
                <a:pos x="494" y="44"/>
              </a:cxn>
              <a:cxn ang="0">
                <a:pos x="394" y="90"/>
              </a:cxn>
              <a:cxn ang="0">
                <a:pos x="302" y="150"/>
              </a:cxn>
              <a:cxn ang="0">
                <a:pos x="220" y="220"/>
              </a:cxn>
              <a:cxn ang="0">
                <a:pos x="148" y="302"/>
              </a:cxn>
              <a:cxn ang="0">
                <a:pos x="90" y="394"/>
              </a:cxn>
              <a:cxn ang="0">
                <a:pos x="44" y="494"/>
              </a:cxn>
              <a:cxn ang="0">
                <a:pos x="14" y="602"/>
              </a:cxn>
              <a:cxn ang="0">
                <a:pos x="0" y="716"/>
              </a:cxn>
              <a:cxn ang="0">
                <a:pos x="0" y="792"/>
              </a:cxn>
              <a:cxn ang="0">
                <a:pos x="14" y="906"/>
              </a:cxn>
              <a:cxn ang="0">
                <a:pos x="44" y="1014"/>
              </a:cxn>
              <a:cxn ang="0">
                <a:pos x="90" y="1114"/>
              </a:cxn>
              <a:cxn ang="0">
                <a:pos x="148" y="1206"/>
              </a:cxn>
              <a:cxn ang="0">
                <a:pos x="220" y="1288"/>
              </a:cxn>
              <a:cxn ang="0">
                <a:pos x="302" y="1360"/>
              </a:cxn>
              <a:cxn ang="0">
                <a:pos x="394" y="1418"/>
              </a:cxn>
              <a:cxn ang="0">
                <a:pos x="494" y="1464"/>
              </a:cxn>
              <a:cxn ang="0">
                <a:pos x="602" y="1494"/>
              </a:cxn>
              <a:cxn ang="0">
                <a:pos x="716" y="1508"/>
              </a:cxn>
            </a:cxnLst>
            <a:rect l="0" t="0" r="r" b="b"/>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p:spPr>
        <p:txBody>
          <a:bodyPr/>
          <a:lstStyle/>
          <a:p>
            <a:pPr eaLnBrk="0" hangingPunct="0">
              <a:defRPr/>
            </a:pPr>
            <a:endParaRPr lang="en-US">
              <a:ea typeface="Arial" charset="0"/>
            </a:endParaRPr>
          </a:p>
        </p:txBody>
      </p:sp>
      <p:sp>
        <p:nvSpPr>
          <p:cNvPr id="9" name="Freeform 7"/>
          <p:cNvSpPr>
            <a:spLocks/>
          </p:cNvSpPr>
          <p:nvPr/>
        </p:nvSpPr>
        <p:spPr bwMode="auto">
          <a:xfrm>
            <a:off x="8488363" y="6462713"/>
            <a:ext cx="293687" cy="293687"/>
          </a:xfrm>
          <a:custGeom>
            <a:avLst/>
            <a:gdLst/>
            <a:ahLst/>
            <a:cxnLst>
              <a:cxn ang="0">
                <a:pos x="652" y="1238"/>
              </a:cxn>
              <a:cxn ang="0">
                <a:pos x="746" y="1226"/>
              </a:cxn>
              <a:cxn ang="0">
                <a:pos x="834" y="1202"/>
              </a:cxn>
              <a:cxn ang="0">
                <a:pos x="916" y="1164"/>
              </a:cxn>
              <a:cxn ang="0">
                <a:pos x="992" y="1116"/>
              </a:cxn>
              <a:cxn ang="0">
                <a:pos x="1058" y="1058"/>
              </a:cxn>
              <a:cxn ang="0">
                <a:pos x="1118" y="990"/>
              </a:cxn>
              <a:cxn ang="0">
                <a:pos x="1166" y="914"/>
              </a:cxn>
              <a:cxn ang="0">
                <a:pos x="1202" y="832"/>
              </a:cxn>
              <a:cxn ang="0">
                <a:pos x="1228" y="744"/>
              </a:cxn>
              <a:cxn ang="0">
                <a:pos x="1240" y="652"/>
              </a:cxn>
              <a:cxn ang="0">
                <a:pos x="1240" y="588"/>
              </a:cxn>
              <a:cxn ang="0">
                <a:pos x="1228" y="494"/>
              </a:cxn>
              <a:cxn ang="0">
                <a:pos x="1202" y="406"/>
              </a:cxn>
              <a:cxn ang="0">
                <a:pos x="1166" y="324"/>
              </a:cxn>
              <a:cxn ang="0">
                <a:pos x="1118" y="248"/>
              </a:cxn>
              <a:cxn ang="0">
                <a:pos x="1058" y="180"/>
              </a:cxn>
              <a:cxn ang="0">
                <a:pos x="992" y="122"/>
              </a:cxn>
              <a:cxn ang="0">
                <a:pos x="916" y="74"/>
              </a:cxn>
              <a:cxn ang="0">
                <a:pos x="834" y="36"/>
              </a:cxn>
              <a:cxn ang="0">
                <a:pos x="746" y="12"/>
              </a:cxn>
              <a:cxn ang="0">
                <a:pos x="652" y="0"/>
              </a:cxn>
              <a:cxn ang="0">
                <a:pos x="588" y="0"/>
              </a:cxn>
              <a:cxn ang="0">
                <a:pos x="496" y="12"/>
              </a:cxn>
              <a:cxn ang="0">
                <a:pos x="408" y="36"/>
              </a:cxn>
              <a:cxn ang="0">
                <a:pos x="324" y="74"/>
              </a:cxn>
              <a:cxn ang="0">
                <a:pos x="250" y="122"/>
              </a:cxn>
              <a:cxn ang="0">
                <a:pos x="182" y="180"/>
              </a:cxn>
              <a:cxn ang="0">
                <a:pos x="124" y="248"/>
              </a:cxn>
              <a:cxn ang="0">
                <a:pos x="74" y="324"/>
              </a:cxn>
              <a:cxn ang="0">
                <a:pos x="38" y="406"/>
              </a:cxn>
              <a:cxn ang="0">
                <a:pos x="12" y="494"/>
              </a:cxn>
              <a:cxn ang="0">
                <a:pos x="0" y="588"/>
              </a:cxn>
              <a:cxn ang="0">
                <a:pos x="0" y="652"/>
              </a:cxn>
              <a:cxn ang="0">
                <a:pos x="12" y="744"/>
              </a:cxn>
              <a:cxn ang="0">
                <a:pos x="38" y="832"/>
              </a:cxn>
              <a:cxn ang="0">
                <a:pos x="74" y="914"/>
              </a:cxn>
              <a:cxn ang="0">
                <a:pos x="124" y="990"/>
              </a:cxn>
              <a:cxn ang="0">
                <a:pos x="182" y="1058"/>
              </a:cxn>
              <a:cxn ang="0">
                <a:pos x="250" y="1116"/>
              </a:cxn>
              <a:cxn ang="0">
                <a:pos x="324" y="1164"/>
              </a:cxn>
              <a:cxn ang="0">
                <a:pos x="408" y="1202"/>
              </a:cxn>
              <a:cxn ang="0">
                <a:pos x="496" y="1226"/>
              </a:cxn>
              <a:cxn ang="0">
                <a:pos x="588" y="1238"/>
              </a:cxn>
            </a:cxnLst>
            <a:rect l="0" t="0" r="r" b="b"/>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p:spPr>
        <p:txBody>
          <a:bodyPr/>
          <a:lstStyle/>
          <a:p>
            <a:pPr eaLnBrk="0" hangingPunct="0">
              <a:defRPr/>
            </a:pPr>
            <a:endParaRPr lang="en-US">
              <a:ea typeface="Arial" charset="0"/>
            </a:endParaRPr>
          </a:p>
        </p:txBody>
      </p:sp>
      <p:sp>
        <p:nvSpPr>
          <p:cNvPr id="10" name="Freeform 8"/>
          <p:cNvSpPr>
            <a:spLocks/>
          </p:cNvSpPr>
          <p:nvPr userDrawn="1"/>
        </p:nvSpPr>
        <p:spPr bwMode="auto">
          <a:xfrm>
            <a:off x="1588" y="5062538"/>
            <a:ext cx="8637587" cy="509587"/>
          </a:xfrm>
          <a:custGeom>
            <a:avLst/>
            <a:gdLst/>
            <a:ahLst/>
            <a:cxnLst>
              <a:cxn ang="0">
                <a:pos x="0" y="0"/>
              </a:cxn>
              <a:cxn ang="0">
                <a:pos x="5365" y="0"/>
              </a:cxn>
              <a:cxn ang="0">
                <a:pos x="5441" y="110"/>
              </a:cxn>
              <a:cxn ang="0">
                <a:pos x="5441" y="321"/>
              </a:cxn>
            </a:cxnLst>
            <a:rect l="0" t="0" r="r" b="b"/>
            <a:pathLst>
              <a:path w="5441" h="321">
                <a:moveTo>
                  <a:pt x="0" y="0"/>
                </a:moveTo>
                <a:lnTo>
                  <a:pt x="5365" y="0"/>
                </a:lnTo>
                <a:lnTo>
                  <a:pt x="5441" y="110"/>
                </a:lnTo>
                <a:lnTo>
                  <a:pt x="5441" y="321"/>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11" name="Text Box 17"/>
          <p:cNvSpPr txBox="1">
            <a:spLocks noChangeArrowheads="1"/>
          </p:cNvSpPr>
          <p:nvPr userDrawn="1"/>
        </p:nvSpPr>
        <p:spPr bwMode="auto">
          <a:xfrm>
            <a:off x="484188" y="5364163"/>
            <a:ext cx="7848600" cy="584200"/>
          </a:xfrm>
          <a:prstGeom prst="rect">
            <a:avLst/>
          </a:prstGeom>
          <a:noFill/>
          <a:ln w="12700" cap="sq">
            <a:noFill/>
            <a:miter lim="800000"/>
            <a:headEnd type="none" w="sm" len="sm"/>
            <a:tailEnd type="none" w="sm" len="sm"/>
          </a:ln>
          <a:effectLst/>
        </p:spPr>
        <p:txBody>
          <a:bodyPr>
            <a:spAutoFit/>
          </a:bodyPr>
          <a:lstStyle/>
          <a:p>
            <a:pPr eaLnBrk="0" hangingPunct="0">
              <a:defRPr/>
            </a:pPr>
            <a:r>
              <a:rPr lang="en-US" sz="1200" b="0" dirty="0">
                <a:solidFill>
                  <a:srgbClr val="007BC3"/>
                </a:solidFill>
                <a:latin typeface="Arial" charset="0"/>
                <a:ea typeface="ＭＳ Ｐゴシック" charset="-128"/>
              </a:rPr>
              <a:t>A</a:t>
            </a:r>
            <a:r>
              <a:rPr lang="en-US" sz="1000" b="0" dirty="0">
                <a:solidFill>
                  <a:srgbClr val="007BC3"/>
                </a:solidFill>
                <a:latin typeface="Arial" charset="0"/>
                <a:ea typeface="ＭＳ Ｐゴシック" charset="-128"/>
              </a:rPr>
              <a:t>NTHONY </a:t>
            </a:r>
            <a:r>
              <a:rPr lang="en-US" sz="1200" b="0" dirty="0">
                <a:solidFill>
                  <a:srgbClr val="007BC3"/>
                </a:solidFill>
                <a:latin typeface="Arial" charset="0"/>
                <a:ea typeface="ＭＳ Ｐゴシック" charset="-128"/>
              </a:rPr>
              <a:t>G</a:t>
            </a:r>
            <a:r>
              <a:rPr lang="en-US" sz="1000" b="0" dirty="0">
                <a:solidFill>
                  <a:srgbClr val="007BC3"/>
                </a:solidFill>
                <a:latin typeface="Arial" charset="0"/>
                <a:ea typeface="ＭＳ Ｐゴシック" charset="-128"/>
              </a:rPr>
              <a:t>IDDENS ● </a:t>
            </a:r>
            <a:r>
              <a:rPr lang="en-US" sz="1200" b="0" dirty="0">
                <a:solidFill>
                  <a:srgbClr val="007BC3"/>
                </a:solidFill>
                <a:latin typeface="Arial" charset="0"/>
                <a:ea typeface="ＭＳ Ｐゴシック" charset="-128"/>
              </a:rPr>
              <a:t>M</a:t>
            </a:r>
            <a:r>
              <a:rPr lang="en-US" sz="1000" b="0" dirty="0">
                <a:solidFill>
                  <a:srgbClr val="007BC3"/>
                </a:solidFill>
                <a:latin typeface="Arial" charset="0"/>
                <a:ea typeface="ＭＳ Ｐゴシック" charset="-128"/>
              </a:rPr>
              <a:t>ITCHELL </a:t>
            </a:r>
            <a:r>
              <a:rPr lang="en-US" sz="1200" b="0" dirty="0">
                <a:solidFill>
                  <a:srgbClr val="007BC3"/>
                </a:solidFill>
                <a:latin typeface="Arial" charset="0"/>
                <a:ea typeface="ＭＳ Ｐゴシック" charset="-128"/>
              </a:rPr>
              <a:t>D</a:t>
            </a:r>
            <a:r>
              <a:rPr lang="en-US" sz="1000" b="0" dirty="0">
                <a:solidFill>
                  <a:srgbClr val="007BC3"/>
                </a:solidFill>
                <a:latin typeface="Arial" charset="0"/>
                <a:ea typeface="ＭＳ Ｐゴシック" charset="-128"/>
              </a:rPr>
              <a:t>UNEIER ● </a:t>
            </a:r>
            <a:r>
              <a:rPr lang="en-US" sz="1200" b="0" dirty="0">
                <a:solidFill>
                  <a:srgbClr val="007BC3"/>
                </a:solidFill>
                <a:latin typeface="Arial" charset="0"/>
                <a:ea typeface="ＭＳ Ｐゴシック" charset="-128"/>
              </a:rPr>
              <a:t>R</a:t>
            </a:r>
            <a:r>
              <a:rPr lang="en-US" sz="1000" b="0" dirty="0">
                <a:solidFill>
                  <a:srgbClr val="007BC3"/>
                </a:solidFill>
                <a:latin typeface="Arial" charset="0"/>
                <a:ea typeface="ＭＳ Ｐゴシック" charset="-128"/>
              </a:rPr>
              <a:t>ICHARD </a:t>
            </a:r>
            <a:r>
              <a:rPr lang="en-US" sz="1200" b="0" dirty="0">
                <a:solidFill>
                  <a:srgbClr val="007BC3"/>
                </a:solidFill>
                <a:latin typeface="Arial" charset="0"/>
                <a:ea typeface="ＭＳ Ｐゴシック" charset="-128"/>
              </a:rPr>
              <a:t>A</a:t>
            </a:r>
            <a:r>
              <a:rPr lang="en-US" sz="1000" b="0" dirty="0">
                <a:solidFill>
                  <a:srgbClr val="007BC3"/>
                </a:solidFill>
                <a:latin typeface="Arial" charset="0"/>
                <a:ea typeface="ＭＳ Ｐゴシック" charset="-128"/>
              </a:rPr>
              <a:t>PPELBAUM ● </a:t>
            </a:r>
            <a:r>
              <a:rPr lang="en-US" sz="1200" b="0" dirty="0">
                <a:solidFill>
                  <a:srgbClr val="007BC3"/>
                </a:solidFill>
                <a:latin typeface="Arial" charset="0"/>
                <a:ea typeface="ＭＳ Ｐゴシック" charset="-128"/>
              </a:rPr>
              <a:t>D</a:t>
            </a:r>
            <a:r>
              <a:rPr lang="en-US" sz="1000" b="0" dirty="0">
                <a:solidFill>
                  <a:srgbClr val="007BC3"/>
                </a:solidFill>
                <a:latin typeface="Arial" charset="0"/>
                <a:ea typeface="ＭＳ Ｐゴシック" charset="-128"/>
              </a:rPr>
              <a:t>EBORA </a:t>
            </a:r>
            <a:r>
              <a:rPr lang="en-US" sz="1200" b="0" dirty="0">
                <a:solidFill>
                  <a:srgbClr val="007BC3"/>
                </a:solidFill>
                <a:latin typeface="Arial" charset="0"/>
                <a:ea typeface="ＭＳ Ｐゴシック" charset="-128"/>
              </a:rPr>
              <a:t>C</a:t>
            </a:r>
            <a:r>
              <a:rPr lang="en-US" sz="1000" b="0" dirty="0">
                <a:solidFill>
                  <a:srgbClr val="007BC3"/>
                </a:solidFill>
                <a:latin typeface="Arial" charset="0"/>
                <a:ea typeface="ＭＳ Ｐゴシック" charset="-128"/>
              </a:rPr>
              <a:t>ARR</a:t>
            </a:r>
            <a:endParaRPr lang="en-US" sz="1200" b="0" dirty="0">
              <a:solidFill>
                <a:srgbClr val="007BC3"/>
              </a:solidFill>
              <a:latin typeface="Arial" charset="0"/>
              <a:ea typeface="ＭＳ Ｐゴシック" charset="-128"/>
            </a:endParaRPr>
          </a:p>
          <a:p>
            <a:pPr eaLnBrk="0" hangingPunct="0">
              <a:defRPr/>
            </a:pPr>
            <a:r>
              <a:rPr lang="en-US" sz="1000" b="0" dirty="0">
                <a:latin typeface="Arial" charset="0"/>
                <a:ea typeface="ＭＳ Ｐゴシック" charset="-128"/>
              </a:rPr>
              <a:t>Slides created by Shannon Anderson, Roanoke College</a:t>
            </a:r>
          </a:p>
          <a:p>
            <a:pPr eaLnBrk="0" hangingPunct="0">
              <a:defRPr/>
            </a:pPr>
            <a:endParaRPr lang="en-US" sz="1000" b="0" dirty="0">
              <a:latin typeface="Arial" charset="0"/>
              <a:ea typeface="ＭＳ Ｐゴシック" charset="-128"/>
            </a:endParaRPr>
          </a:p>
        </p:txBody>
      </p:sp>
      <p:sp>
        <p:nvSpPr>
          <p:cNvPr id="12" name="Text Box 18"/>
          <p:cNvSpPr txBox="1">
            <a:spLocks noChangeArrowheads="1"/>
          </p:cNvSpPr>
          <p:nvPr userDrawn="1"/>
        </p:nvSpPr>
        <p:spPr bwMode="auto">
          <a:xfrm>
            <a:off x="484188" y="5181600"/>
            <a:ext cx="3962400" cy="27463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1200">
                <a:solidFill>
                  <a:srgbClr val="662D91"/>
                </a:solidFill>
                <a:latin typeface="Arial" charset="0"/>
                <a:ea typeface="Arial" charset="0"/>
              </a:rPr>
              <a:t>Third Edition</a:t>
            </a:r>
          </a:p>
        </p:txBody>
      </p:sp>
      <p:sp>
        <p:nvSpPr>
          <p:cNvPr id="13" name="Line 19"/>
          <p:cNvSpPr>
            <a:spLocks noChangeShapeType="1"/>
          </p:cNvSpPr>
          <p:nvPr userDrawn="1"/>
        </p:nvSpPr>
        <p:spPr bwMode="auto">
          <a:xfrm>
            <a:off x="593725" y="5410200"/>
            <a:ext cx="5273675" cy="0"/>
          </a:xfrm>
          <a:prstGeom prst="line">
            <a:avLst/>
          </a:prstGeom>
          <a:noFill/>
          <a:ln w="12700" cap="sq">
            <a:solidFill>
              <a:schemeClr val="tx1"/>
            </a:solidFill>
            <a:round/>
            <a:headEnd type="none" w="sm" len="sm"/>
            <a:tailEnd type="none" w="sm" len="sm"/>
          </a:ln>
          <a:effectLst/>
        </p:spPr>
        <p:txBody>
          <a:bodyPr wrap="none"/>
          <a:lstStyle/>
          <a:p>
            <a:pPr eaLnBrk="0" hangingPunct="0">
              <a:defRPr/>
            </a:pPr>
            <a:endParaRPr lang="en-US">
              <a:ea typeface="+mn-ea"/>
            </a:endParaRPr>
          </a:p>
        </p:txBody>
      </p:sp>
      <p:sp>
        <p:nvSpPr>
          <p:cNvPr id="14" name="Freeform 22"/>
          <p:cNvSpPr>
            <a:spLocks/>
          </p:cNvSpPr>
          <p:nvPr userDrawn="1"/>
        </p:nvSpPr>
        <p:spPr bwMode="auto">
          <a:xfrm>
            <a:off x="806450" y="347663"/>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p:spPr>
        <p:txBody>
          <a:bodyPr/>
          <a:lstStyle/>
          <a:p>
            <a:pPr eaLnBrk="0" hangingPunct="0">
              <a:defRPr/>
            </a:pPr>
            <a:endParaRPr lang="en-US">
              <a:ea typeface="Arial" charset="0"/>
            </a:endParaRPr>
          </a:p>
        </p:txBody>
      </p:sp>
      <p:sp>
        <p:nvSpPr>
          <p:cNvPr id="15" name="Freeform 23"/>
          <p:cNvSpPr>
            <a:spLocks/>
          </p:cNvSpPr>
          <p:nvPr userDrawn="1"/>
        </p:nvSpPr>
        <p:spPr bwMode="auto">
          <a:xfrm>
            <a:off x="806450" y="347663"/>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p:spPr>
        <p:txBody>
          <a:bodyPr/>
          <a:lstStyle/>
          <a:p>
            <a:pPr eaLnBrk="0" hangingPunct="0">
              <a:defRPr/>
            </a:pPr>
            <a:endParaRPr lang="en-US">
              <a:ea typeface="Arial" charset="0"/>
            </a:endParaRPr>
          </a:p>
        </p:txBody>
      </p:sp>
      <p:sp>
        <p:nvSpPr>
          <p:cNvPr id="16" name="Freeform 24"/>
          <p:cNvSpPr>
            <a:spLocks/>
          </p:cNvSpPr>
          <p:nvPr userDrawn="1"/>
        </p:nvSpPr>
        <p:spPr bwMode="auto">
          <a:xfrm>
            <a:off x="838200" y="381000"/>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p:spPr>
        <p:txBody>
          <a:bodyPr/>
          <a:lstStyle/>
          <a:p>
            <a:pPr eaLnBrk="0" hangingPunct="0">
              <a:defRPr/>
            </a:pPr>
            <a:endParaRPr lang="en-US">
              <a:ea typeface="Arial" charset="0"/>
            </a:endParaRPr>
          </a:p>
        </p:txBody>
      </p:sp>
      <p:sp>
        <p:nvSpPr>
          <p:cNvPr id="17" name="Freeform 25"/>
          <p:cNvSpPr>
            <a:spLocks/>
          </p:cNvSpPr>
          <p:nvPr userDrawn="1"/>
        </p:nvSpPr>
        <p:spPr bwMode="auto">
          <a:xfrm>
            <a:off x="838200" y="381000"/>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p:spPr>
        <p:txBody>
          <a:bodyPr/>
          <a:lstStyle/>
          <a:p>
            <a:pPr eaLnBrk="0" hangingPunct="0">
              <a:defRPr/>
            </a:pPr>
            <a:endParaRPr lang="en-US">
              <a:ea typeface="Arial" charset="0"/>
            </a:endParaRPr>
          </a:p>
        </p:txBody>
      </p:sp>
      <p:sp>
        <p:nvSpPr>
          <p:cNvPr id="18" name="Freeform 27"/>
          <p:cNvSpPr>
            <a:spLocks/>
          </p:cNvSpPr>
          <p:nvPr userDrawn="1"/>
        </p:nvSpPr>
        <p:spPr bwMode="auto">
          <a:xfrm>
            <a:off x="7239000" y="0"/>
            <a:ext cx="509588" cy="3352800"/>
          </a:xfrm>
          <a:custGeom>
            <a:avLst/>
            <a:gdLst/>
            <a:ahLst/>
            <a:cxnLst>
              <a:cxn ang="0">
                <a:pos x="0" y="0"/>
              </a:cxn>
              <a:cxn ang="0">
                <a:pos x="0" y="1721"/>
              </a:cxn>
              <a:cxn ang="0">
                <a:pos x="110" y="1797"/>
              </a:cxn>
              <a:cxn ang="0">
                <a:pos x="321" y="1797"/>
              </a:cxn>
            </a:cxnLst>
            <a:rect l="0" t="0" r="r" b="b"/>
            <a:pathLst>
              <a:path w="321" h="1797">
                <a:moveTo>
                  <a:pt x="0" y="0"/>
                </a:moveTo>
                <a:lnTo>
                  <a:pt x="0" y="1721"/>
                </a:lnTo>
                <a:lnTo>
                  <a:pt x="110" y="1797"/>
                </a:lnTo>
                <a:lnTo>
                  <a:pt x="321" y="1797"/>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19" name="Freeform 28"/>
          <p:cNvSpPr>
            <a:spLocks/>
          </p:cNvSpPr>
          <p:nvPr userDrawn="1"/>
        </p:nvSpPr>
        <p:spPr bwMode="auto">
          <a:xfrm>
            <a:off x="8485188" y="5400675"/>
            <a:ext cx="320675" cy="320675"/>
          </a:xfrm>
          <a:custGeom>
            <a:avLst/>
            <a:gdLst/>
            <a:ahLst/>
            <a:cxnLst>
              <a:cxn ang="0">
                <a:pos x="704" y="1340"/>
              </a:cxn>
              <a:cxn ang="0">
                <a:pos x="806" y="1328"/>
              </a:cxn>
              <a:cxn ang="0">
                <a:pos x="902" y="1300"/>
              </a:cxn>
              <a:cxn ang="0">
                <a:pos x="990" y="1260"/>
              </a:cxn>
              <a:cxn ang="0">
                <a:pos x="1072" y="1208"/>
              </a:cxn>
              <a:cxn ang="0">
                <a:pos x="1144" y="1146"/>
              </a:cxn>
              <a:cxn ang="0">
                <a:pos x="1208" y="1072"/>
              </a:cxn>
              <a:cxn ang="0">
                <a:pos x="1260" y="990"/>
              </a:cxn>
              <a:cxn ang="0">
                <a:pos x="1300" y="902"/>
              </a:cxn>
              <a:cxn ang="0">
                <a:pos x="1328" y="806"/>
              </a:cxn>
              <a:cxn ang="0">
                <a:pos x="1340" y="704"/>
              </a:cxn>
              <a:cxn ang="0">
                <a:pos x="1340" y="636"/>
              </a:cxn>
              <a:cxn ang="0">
                <a:pos x="1328" y="536"/>
              </a:cxn>
              <a:cxn ang="0">
                <a:pos x="1300" y="440"/>
              </a:cxn>
              <a:cxn ang="0">
                <a:pos x="1260" y="350"/>
              </a:cxn>
              <a:cxn ang="0">
                <a:pos x="1208" y="268"/>
              </a:cxn>
              <a:cxn ang="0">
                <a:pos x="1144" y="196"/>
              </a:cxn>
              <a:cxn ang="0">
                <a:pos x="1072" y="132"/>
              </a:cxn>
              <a:cxn ang="0">
                <a:pos x="990" y="80"/>
              </a:cxn>
              <a:cxn ang="0">
                <a:pos x="902" y="40"/>
              </a:cxn>
              <a:cxn ang="0">
                <a:pos x="806" y="12"/>
              </a:cxn>
              <a:cxn ang="0">
                <a:pos x="704" y="0"/>
              </a:cxn>
              <a:cxn ang="0">
                <a:pos x="636" y="0"/>
              </a:cxn>
              <a:cxn ang="0">
                <a:pos x="534" y="12"/>
              </a:cxn>
              <a:cxn ang="0">
                <a:pos x="440" y="40"/>
              </a:cxn>
              <a:cxn ang="0">
                <a:pos x="350" y="80"/>
              </a:cxn>
              <a:cxn ang="0">
                <a:pos x="268" y="132"/>
              </a:cxn>
              <a:cxn ang="0">
                <a:pos x="196" y="196"/>
              </a:cxn>
              <a:cxn ang="0">
                <a:pos x="132" y="268"/>
              </a:cxn>
              <a:cxn ang="0">
                <a:pos x="80" y="350"/>
              </a:cxn>
              <a:cxn ang="0">
                <a:pos x="40" y="440"/>
              </a:cxn>
              <a:cxn ang="0">
                <a:pos x="12" y="536"/>
              </a:cxn>
              <a:cxn ang="0">
                <a:pos x="0" y="636"/>
              </a:cxn>
              <a:cxn ang="0">
                <a:pos x="0" y="704"/>
              </a:cxn>
              <a:cxn ang="0">
                <a:pos x="12" y="806"/>
              </a:cxn>
              <a:cxn ang="0">
                <a:pos x="40" y="902"/>
              </a:cxn>
              <a:cxn ang="0">
                <a:pos x="80" y="990"/>
              </a:cxn>
              <a:cxn ang="0">
                <a:pos x="132" y="1072"/>
              </a:cxn>
              <a:cxn ang="0">
                <a:pos x="196" y="1146"/>
              </a:cxn>
              <a:cxn ang="0">
                <a:pos x="268" y="1208"/>
              </a:cxn>
              <a:cxn ang="0">
                <a:pos x="350" y="1260"/>
              </a:cxn>
              <a:cxn ang="0">
                <a:pos x="440" y="1300"/>
              </a:cxn>
              <a:cxn ang="0">
                <a:pos x="534" y="1328"/>
              </a:cxn>
              <a:cxn ang="0">
                <a:pos x="636" y="1340"/>
              </a:cxn>
            </a:cxnLst>
            <a:rect l="0" t="0" r="r" b="b"/>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p:spPr>
        <p:txBody>
          <a:bodyPr/>
          <a:lstStyle/>
          <a:p>
            <a:pPr eaLnBrk="0" hangingPunct="0">
              <a:defRPr/>
            </a:pPr>
            <a:endParaRPr lang="en-US">
              <a:ea typeface="Arial" charset="0"/>
            </a:endParaRPr>
          </a:p>
        </p:txBody>
      </p:sp>
      <p:sp>
        <p:nvSpPr>
          <p:cNvPr id="20" name="Freeform 29"/>
          <p:cNvSpPr>
            <a:spLocks/>
          </p:cNvSpPr>
          <p:nvPr userDrawn="1"/>
        </p:nvSpPr>
        <p:spPr bwMode="auto">
          <a:xfrm>
            <a:off x="8513763" y="5429250"/>
            <a:ext cx="263525" cy="263525"/>
          </a:xfrm>
          <a:custGeom>
            <a:avLst/>
            <a:gdLst/>
            <a:ahLst/>
            <a:cxnLst>
              <a:cxn ang="0">
                <a:pos x="580" y="1102"/>
              </a:cxn>
              <a:cxn ang="0">
                <a:pos x="662" y="1092"/>
              </a:cxn>
              <a:cxn ang="0">
                <a:pos x="740" y="1068"/>
              </a:cxn>
              <a:cxn ang="0">
                <a:pos x="814" y="1036"/>
              </a:cxn>
              <a:cxn ang="0">
                <a:pos x="882" y="992"/>
              </a:cxn>
              <a:cxn ang="0">
                <a:pos x="942" y="940"/>
              </a:cxn>
              <a:cxn ang="0">
                <a:pos x="994" y="880"/>
              </a:cxn>
              <a:cxn ang="0">
                <a:pos x="1036" y="814"/>
              </a:cxn>
              <a:cxn ang="0">
                <a:pos x="1070" y="740"/>
              </a:cxn>
              <a:cxn ang="0">
                <a:pos x="1092" y="662"/>
              </a:cxn>
              <a:cxn ang="0">
                <a:pos x="1102" y="580"/>
              </a:cxn>
              <a:cxn ang="0">
                <a:pos x="1102" y="522"/>
              </a:cxn>
              <a:cxn ang="0">
                <a:pos x="1092" y="440"/>
              </a:cxn>
              <a:cxn ang="0">
                <a:pos x="1070" y="362"/>
              </a:cxn>
              <a:cxn ang="0">
                <a:pos x="1036" y="288"/>
              </a:cxn>
              <a:cxn ang="0">
                <a:pos x="994" y="220"/>
              </a:cxn>
              <a:cxn ang="0">
                <a:pos x="942" y="160"/>
              </a:cxn>
              <a:cxn ang="0">
                <a:pos x="882" y="108"/>
              </a:cxn>
              <a:cxn ang="0">
                <a:pos x="814" y="66"/>
              </a:cxn>
              <a:cxn ang="0">
                <a:pos x="740" y="32"/>
              </a:cxn>
              <a:cxn ang="0">
                <a:pos x="662" y="10"/>
              </a:cxn>
              <a:cxn ang="0">
                <a:pos x="580" y="0"/>
              </a:cxn>
              <a:cxn ang="0">
                <a:pos x="522" y="0"/>
              </a:cxn>
              <a:cxn ang="0">
                <a:pos x="440" y="10"/>
              </a:cxn>
              <a:cxn ang="0">
                <a:pos x="362" y="32"/>
              </a:cxn>
              <a:cxn ang="0">
                <a:pos x="288" y="66"/>
              </a:cxn>
              <a:cxn ang="0">
                <a:pos x="222" y="108"/>
              </a:cxn>
              <a:cxn ang="0">
                <a:pos x="162" y="160"/>
              </a:cxn>
              <a:cxn ang="0">
                <a:pos x="110" y="220"/>
              </a:cxn>
              <a:cxn ang="0">
                <a:pos x="66" y="288"/>
              </a:cxn>
              <a:cxn ang="0">
                <a:pos x="34" y="362"/>
              </a:cxn>
              <a:cxn ang="0">
                <a:pos x="10" y="440"/>
              </a:cxn>
              <a:cxn ang="0">
                <a:pos x="0" y="522"/>
              </a:cxn>
              <a:cxn ang="0">
                <a:pos x="0" y="580"/>
              </a:cxn>
              <a:cxn ang="0">
                <a:pos x="10" y="662"/>
              </a:cxn>
              <a:cxn ang="0">
                <a:pos x="34" y="740"/>
              </a:cxn>
              <a:cxn ang="0">
                <a:pos x="66" y="814"/>
              </a:cxn>
              <a:cxn ang="0">
                <a:pos x="110" y="880"/>
              </a:cxn>
              <a:cxn ang="0">
                <a:pos x="162" y="940"/>
              </a:cxn>
              <a:cxn ang="0">
                <a:pos x="222" y="992"/>
              </a:cxn>
              <a:cxn ang="0">
                <a:pos x="288" y="1036"/>
              </a:cxn>
              <a:cxn ang="0">
                <a:pos x="362" y="1068"/>
              </a:cxn>
              <a:cxn ang="0">
                <a:pos x="440" y="1092"/>
              </a:cxn>
              <a:cxn ang="0">
                <a:pos x="522" y="1102"/>
              </a:cxn>
            </a:cxnLst>
            <a:rect l="0" t="0" r="r" b="b"/>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p:spPr>
        <p:txBody>
          <a:bodyPr/>
          <a:lstStyle/>
          <a:p>
            <a:pPr eaLnBrk="0" hangingPunct="0">
              <a:defRPr/>
            </a:pPr>
            <a:endParaRPr lang="en-US">
              <a:ea typeface="Arial" charset="0"/>
            </a:endParaRPr>
          </a:p>
        </p:txBody>
      </p:sp>
      <p:sp>
        <p:nvSpPr>
          <p:cNvPr id="21" name="Freeform 9"/>
          <p:cNvSpPr>
            <a:spLocks/>
          </p:cNvSpPr>
          <p:nvPr userDrawn="1"/>
        </p:nvSpPr>
        <p:spPr bwMode="auto">
          <a:xfrm rot="5400000">
            <a:off x="7586663" y="31670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p:spPr>
        <p:txBody>
          <a:bodyPr/>
          <a:lstStyle/>
          <a:p>
            <a:pPr eaLnBrk="0" hangingPunct="0">
              <a:defRPr/>
            </a:pPr>
            <a:endParaRPr lang="en-US">
              <a:ea typeface="Arial" charset="0"/>
            </a:endParaRPr>
          </a:p>
        </p:txBody>
      </p:sp>
      <p:sp>
        <p:nvSpPr>
          <p:cNvPr id="22" name="Freeform 10"/>
          <p:cNvSpPr>
            <a:spLocks/>
          </p:cNvSpPr>
          <p:nvPr userDrawn="1"/>
        </p:nvSpPr>
        <p:spPr bwMode="auto">
          <a:xfrm rot="5400000">
            <a:off x="7586663" y="31670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p:spPr>
        <p:txBody>
          <a:bodyPr/>
          <a:lstStyle/>
          <a:p>
            <a:pPr eaLnBrk="0" hangingPunct="0">
              <a:defRPr/>
            </a:pPr>
            <a:endParaRPr lang="en-US">
              <a:ea typeface="Arial" charset="0"/>
            </a:endParaRPr>
          </a:p>
        </p:txBody>
      </p:sp>
      <p:sp>
        <p:nvSpPr>
          <p:cNvPr id="23" name="Freeform 11"/>
          <p:cNvSpPr>
            <a:spLocks/>
          </p:cNvSpPr>
          <p:nvPr userDrawn="1"/>
        </p:nvSpPr>
        <p:spPr bwMode="auto">
          <a:xfrm rot="5400000">
            <a:off x="7619206" y="3201194"/>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p:spPr>
        <p:txBody>
          <a:bodyPr/>
          <a:lstStyle/>
          <a:p>
            <a:pPr eaLnBrk="0" hangingPunct="0">
              <a:defRPr/>
            </a:pPr>
            <a:endParaRPr lang="en-US">
              <a:ea typeface="Arial" charset="0"/>
            </a:endParaRPr>
          </a:p>
        </p:txBody>
      </p:sp>
      <p:sp>
        <p:nvSpPr>
          <p:cNvPr id="24" name="Freeform 12"/>
          <p:cNvSpPr>
            <a:spLocks/>
          </p:cNvSpPr>
          <p:nvPr userDrawn="1"/>
        </p:nvSpPr>
        <p:spPr bwMode="auto">
          <a:xfrm rot="5400000">
            <a:off x="7619206" y="3201194"/>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p:spPr>
        <p:txBody>
          <a:bodyPr/>
          <a:lstStyle/>
          <a:p>
            <a:pPr eaLnBrk="0" hangingPunct="0">
              <a:defRPr/>
            </a:pPr>
            <a:endParaRPr lang="en-US">
              <a:ea typeface="Arial" charset="0"/>
            </a:endParaRPr>
          </a:p>
        </p:txBody>
      </p:sp>
      <p:sp>
        <p:nvSpPr>
          <p:cNvPr id="1462274" name="Rectangle 2"/>
          <p:cNvSpPr>
            <a:spLocks noGrp="1" noChangeArrowheads="1"/>
          </p:cNvSpPr>
          <p:nvPr>
            <p:ph type="ctrTitle"/>
          </p:nvPr>
        </p:nvSpPr>
        <p:spPr>
          <a:xfrm>
            <a:off x="609600" y="5715000"/>
            <a:ext cx="7772400" cy="685800"/>
          </a:xfrm>
        </p:spPr>
        <p:txBody>
          <a:bodyPr lIns="0"/>
          <a:lstStyle>
            <a:lvl1pPr algn="l">
              <a:defRPr sz="3200" b="1">
                <a:solidFill>
                  <a:schemeClr val="bg1"/>
                </a:solidFill>
              </a:defRPr>
            </a:lvl1pPr>
          </a:lstStyle>
          <a:p>
            <a:r>
              <a:rPr lang="en-US" dirty="0" smtClean="0"/>
              <a:t>Click to edit Master title style</a:t>
            </a:r>
            <a:endParaRPr lang="en-US" dirty="0"/>
          </a:p>
        </p:txBody>
      </p:sp>
      <p:sp>
        <p:nvSpPr>
          <p:cNvPr id="1462275" name="Rectangle 3"/>
          <p:cNvSpPr>
            <a:spLocks noGrp="1" noChangeArrowheads="1"/>
          </p:cNvSpPr>
          <p:nvPr>
            <p:ph type="subTitle" idx="1"/>
          </p:nvPr>
        </p:nvSpPr>
        <p:spPr>
          <a:xfrm>
            <a:off x="609600" y="6324600"/>
            <a:ext cx="7848600" cy="685800"/>
          </a:xfrm>
        </p:spPr>
        <p:txBody>
          <a:bodyPr lIns="0"/>
          <a:lstStyle>
            <a:lvl1pPr marL="0" indent="0">
              <a:buFontTx/>
              <a:buNone/>
              <a:defRPr sz="2000">
                <a:solidFill>
                  <a:schemeClr val="bg1"/>
                </a:solidFill>
                <a:latin typeface="Arial" charset="0"/>
              </a:defRPr>
            </a:lvl1pPr>
          </a:lstStyle>
          <a:p>
            <a:r>
              <a:rPr lang="en-US" smtClean="0"/>
              <a:t>Click to edit Master subtitle style</a:t>
            </a:r>
            <a:endParaRPr lang="en-US"/>
          </a:p>
        </p:txBody>
      </p:sp>
      <p:sp>
        <p:nvSpPr>
          <p:cNvPr id="25" name="Rectangle 20"/>
          <p:cNvSpPr>
            <a:spLocks noGrp="1" noChangeArrowheads="1"/>
          </p:cNvSpPr>
          <p:nvPr>
            <p:ph type="sldNum" sz="quarter" idx="10"/>
          </p:nvPr>
        </p:nvSpPr>
        <p:spPr>
          <a:xfrm>
            <a:off x="8332788" y="6492875"/>
            <a:ext cx="603250" cy="238125"/>
          </a:xfrm>
        </p:spPr>
        <p:txBody>
          <a:bodyPr/>
          <a:lstStyle>
            <a:lvl1pPr>
              <a:defRPr/>
            </a:lvl1pPr>
          </a:lstStyle>
          <a:p>
            <a:pPr>
              <a:defRPr/>
            </a:pPr>
            <a:fld id="{5F3982B1-1D61-4079-9326-4AA95970C59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E4A762D0-2FC2-450E-9ADB-A4A7422F92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313" y="20638"/>
            <a:ext cx="2119312" cy="610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8"/>
            <a:ext cx="6208713" cy="610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674E1BD9-0FC8-4B96-91E6-2ED9CE99212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pPr>
              <a:defRPr/>
            </a:pPr>
            <a:fld id="{E333B64F-545C-40F3-85AA-20406EC438F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2151063"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305550" cy="5668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pPr>
              <a:defRPr/>
            </a:pPr>
            <a:fld id="{DAB13E77-FC3D-463C-8F35-F8B3BD6971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pPr>
              <a:defRPr/>
            </a:pPr>
            <a:fld id="{8D7180E6-FF2E-42B7-BD5A-19487F08BD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pPr>
              <a:defRPr/>
            </a:pPr>
            <a:fld id="{5D9DF8F8-5863-4686-9462-72EAB5F0B6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pPr>
              <a:defRPr/>
            </a:pPr>
            <a:fld id="{F3E4AAED-C1E7-4EBE-A2C5-E087EB9ED1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fld id="{E6E18A4B-68EF-4B27-AB5B-579A2B19A2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C59FFC52-23A8-4CCD-AB8F-7B3A77FEF2D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pPr>
              <a:defRPr/>
            </a:pPr>
            <a:fld id="{4F693B6B-1D1A-4E0A-9AAF-F56E209B11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www.wwnorton.com/college/soc/essentials-of-sociology3/" TargetMode="Externa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hyperlink" Target="http://www.wwnorton.com/college/soc/essentials-of-sociology3/" TargetMode="Externa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33450" y="20638"/>
            <a:ext cx="8004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4"/>
          <p:cNvGrpSpPr>
            <a:grpSpLocks/>
          </p:cNvGrpSpPr>
          <p:nvPr/>
        </p:nvGrpSpPr>
        <p:grpSpPr bwMode="auto">
          <a:xfrm>
            <a:off x="125413" y="1588"/>
            <a:ext cx="8909050" cy="6858000"/>
            <a:chOff x="1190" y="1055"/>
            <a:chExt cx="4037" cy="3220"/>
          </a:xfrm>
        </p:grpSpPr>
        <p:sp>
          <p:nvSpPr>
            <p:cNvPr id="1461253" name="Freeform 5"/>
            <p:cNvSpPr>
              <a:spLocks/>
            </p:cNvSpPr>
            <p:nvPr/>
          </p:nvSpPr>
          <p:spPr bwMode="auto">
            <a:xfrm>
              <a:off x="1424" y="1607"/>
              <a:ext cx="3734" cy="2668"/>
            </a:xfrm>
            <a:custGeom>
              <a:avLst/>
              <a:gdLst/>
              <a:ahLst/>
              <a:cxnLst>
                <a:cxn ang="0">
                  <a:pos x="3372" y="2668"/>
                </a:cxn>
                <a:cxn ang="0">
                  <a:pos x="3372" y="2426"/>
                </a:cxn>
                <a:cxn ang="0">
                  <a:pos x="3661" y="2426"/>
                </a:cxn>
                <a:cxn ang="0">
                  <a:pos x="3734" y="2329"/>
                </a:cxn>
                <a:cxn ang="0">
                  <a:pos x="3734" y="0"/>
                </a:cxn>
                <a:cxn ang="0">
                  <a:pos x="0" y="0"/>
                </a:cxn>
              </a:cxnLst>
              <a:rect l="0" t="0" r="r" b="b"/>
              <a:pathLst>
                <a:path w="3734" h="2668">
                  <a:moveTo>
                    <a:pt x="3372" y="2668"/>
                  </a:moveTo>
                  <a:lnTo>
                    <a:pt x="3372" y="2426"/>
                  </a:lnTo>
                  <a:lnTo>
                    <a:pt x="3661" y="2426"/>
                  </a:lnTo>
                  <a:lnTo>
                    <a:pt x="3734" y="2329"/>
                  </a:lnTo>
                  <a:lnTo>
                    <a:pt x="3734" y="0"/>
                  </a:lnTo>
                  <a:lnTo>
                    <a:pt x="0" y="0"/>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1461254" name="Freeform 6"/>
            <p:cNvSpPr>
              <a:spLocks/>
            </p:cNvSpPr>
            <p:nvPr/>
          </p:nvSpPr>
          <p:spPr bwMode="auto">
            <a:xfrm>
              <a:off x="1190" y="1221"/>
              <a:ext cx="231" cy="3054"/>
            </a:xfrm>
            <a:custGeom>
              <a:avLst/>
              <a:gdLst/>
              <a:ahLst/>
              <a:cxnLst>
                <a:cxn ang="0">
                  <a:pos x="0" y="3054"/>
                </a:cxn>
                <a:cxn ang="0">
                  <a:pos x="0" y="85"/>
                </a:cxn>
                <a:cxn ang="0">
                  <a:pos x="79" y="0"/>
                </a:cxn>
                <a:cxn ang="0">
                  <a:pos x="231" y="0"/>
                </a:cxn>
              </a:cxnLst>
              <a:rect l="0" t="0" r="r" b="b"/>
              <a:pathLst>
                <a:path w="231" h="3054">
                  <a:moveTo>
                    <a:pt x="0" y="3054"/>
                  </a:moveTo>
                  <a:lnTo>
                    <a:pt x="0" y="85"/>
                  </a:lnTo>
                  <a:lnTo>
                    <a:pt x="79" y="0"/>
                  </a:lnTo>
                  <a:lnTo>
                    <a:pt x="231" y="0"/>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1461255" name="Freeform 7"/>
            <p:cNvSpPr>
              <a:spLocks/>
            </p:cNvSpPr>
            <p:nvPr/>
          </p:nvSpPr>
          <p:spPr bwMode="auto">
            <a:xfrm>
              <a:off x="4996" y="1055"/>
              <a:ext cx="231" cy="3103"/>
            </a:xfrm>
            <a:custGeom>
              <a:avLst/>
              <a:gdLst/>
              <a:ahLst/>
              <a:cxnLst>
                <a:cxn ang="0">
                  <a:pos x="231" y="0"/>
                </a:cxn>
                <a:cxn ang="0">
                  <a:pos x="231" y="3017"/>
                </a:cxn>
                <a:cxn ang="0">
                  <a:pos x="152" y="3103"/>
                </a:cxn>
                <a:cxn ang="0">
                  <a:pos x="0" y="3103"/>
                </a:cxn>
              </a:cxnLst>
              <a:rect l="0" t="0" r="r" b="b"/>
              <a:pathLst>
                <a:path w="231" h="3103">
                  <a:moveTo>
                    <a:pt x="231" y="0"/>
                  </a:moveTo>
                  <a:lnTo>
                    <a:pt x="231" y="3017"/>
                  </a:lnTo>
                  <a:lnTo>
                    <a:pt x="152" y="3103"/>
                  </a:lnTo>
                  <a:lnTo>
                    <a:pt x="0" y="3103"/>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sp>
          <p:nvSpPr>
            <p:cNvPr id="1461256" name="Freeform 8"/>
            <p:cNvSpPr>
              <a:spLocks/>
            </p:cNvSpPr>
            <p:nvPr/>
          </p:nvSpPr>
          <p:spPr bwMode="auto">
            <a:xfrm>
              <a:off x="1271" y="1055"/>
              <a:ext cx="3337" cy="3107"/>
            </a:xfrm>
            <a:custGeom>
              <a:avLst/>
              <a:gdLst/>
              <a:ahLst/>
              <a:cxnLst>
                <a:cxn ang="0">
                  <a:pos x="259" y="0"/>
                </a:cxn>
                <a:cxn ang="0">
                  <a:pos x="259" y="380"/>
                </a:cxn>
                <a:cxn ang="0">
                  <a:pos x="63" y="380"/>
                </a:cxn>
                <a:cxn ang="0">
                  <a:pos x="0" y="492"/>
                </a:cxn>
                <a:cxn ang="0">
                  <a:pos x="0" y="3107"/>
                </a:cxn>
                <a:cxn ang="0">
                  <a:pos x="3337" y="3107"/>
                </a:cxn>
              </a:cxnLst>
              <a:rect l="0" t="0" r="r" b="b"/>
              <a:pathLst>
                <a:path w="3337" h="3107">
                  <a:moveTo>
                    <a:pt x="259" y="0"/>
                  </a:moveTo>
                  <a:lnTo>
                    <a:pt x="259" y="380"/>
                  </a:lnTo>
                  <a:lnTo>
                    <a:pt x="63" y="380"/>
                  </a:lnTo>
                  <a:lnTo>
                    <a:pt x="0" y="492"/>
                  </a:lnTo>
                  <a:lnTo>
                    <a:pt x="0" y="3107"/>
                  </a:lnTo>
                  <a:lnTo>
                    <a:pt x="3337" y="3107"/>
                  </a:lnTo>
                </a:path>
              </a:pathLst>
            </a:custGeom>
            <a:noFill/>
            <a:ln w="12700" cmpd="sng">
              <a:solidFill>
                <a:srgbClr val="000000"/>
              </a:solidFill>
              <a:prstDash val="solid"/>
              <a:round/>
              <a:headEnd/>
              <a:tailEnd/>
            </a:ln>
          </p:spPr>
          <p:txBody>
            <a:bodyPr/>
            <a:lstStyle/>
            <a:p>
              <a:pPr eaLnBrk="0" hangingPunct="0">
                <a:defRPr/>
              </a:pPr>
              <a:endParaRPr lang="en-US">
                <a:ea typeface="Arial" charset="0"/>
              </a:endParaRPr>
            </a:p>
          </p:txBody>
        </p:sp>
      </p:grpSp>
      <p:sp>
        <p:nvSpPr>
          <p:cNvPr id="1461257" name="Freeform 9"/>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p:spPr>
        <p:txBody>
          <a:bodyPr/>
          <a:lstStyle/>
          <a:p>
            <a:pPr eaLnBrk="0" hangingPunct="0">
              <a:defRPr/>
            </a:pPr>
            <a:endParaRPr lang="en-US">
              <a:ea typeface="Arial" charset="0"/>
            </a:endParaRPr>
          </a:p>
        </p:txBody>
      </p:sp>
      <p:sp>
        <p:nvSpPr>
          <p:cNvPr id="1461258" name="Freeform 10"/>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p:spPr>
        <p:txBody>
          <a:bodyPr/>
          <a:lstStyle/>
          <a:p>
            <a:pPr eaLnBrk="0" hangingPunct="0">
              <a:defRPr/>
            </a:pPr>
            <a:endParaRPr lang="en-US">
              <a:ea typeface="Arial" charset="0"/>
            </a:endParaRPr>
          </a:p>
        </p:txBody>
      </p:sp>
      <p:sp>
        <p:nvSpPr>
          <p:cNvPr id="1461259" name="Freeform 11"/>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p:spPr>
        <p:txBody>
          <a:bodyPr/>
          <a:lstStyle/>
          <a:p>
            <a:pPr eaLnBrk="0" hangingPunct="0">
              <a:defRPr/>
            </a:pPr>
            <a:endParaRPr lang="en-US">
              <a:ea typeface="Arial" charset="0"/>
            </a:endParaRPr>
          </a:p>
        </p:txBody>
      </p:sp>
      <p:sp>
        <p:nvSpPr>
          <p:cNvPr id="1461260" name="Freeform 12"/>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p:spPr>
        <p:txBody>
          <a:bodyPr/>
          <a:lstStyle/>
          <a:p>
            <a:pPr eaLnBrk="0" hangingPunct="0">
              <a:defRPr/>
            </a:pPr>
            <a:endParaRPr lang="en-US">
              <a:ea typeface="Arial" charset="0"/>
            </a:endParaRPr>
          </a:p>
        </p:txBody>
      </p:sp>
      <p:grpSp>
        <p:nvGrpSpPr>
          <p:cNvPr id="1033" name="Group 13"/>
          <p:cNvGrpSpPr>
            <a:grpSpLocks/>
          </p:cNvGrpSpPr>
          <p:nvPr/>
        </p:nvGrpSpPr>
        <p:grpSpPr bwMode="auto">
          <a:xfrm>
            <a:off x="8343900" y="6434138"/>
            <a:ext cx="357188" cy="357187"/>
            <a:chOff x="1954" y="1365"/>
            <a:chExt cx="1510" cy="1510"/>
          </a:xfrm>
        </p:grpSpPr>
        <p:sp>
          <p:nvSpPr>
            <p:cNvPr id="1461262" name="Freeform 14"/>
            <p:cNvSpPr>
              <a:spLocks/>
            </p:cNvSpPr>
            <p:nvPr/>
          </p:nvSpPr>
          <p:spPr bwMode="auto">
            <a:xfrm>
              <a:off x="1954" y="1365"/>
              <a:ext cx="1510" cy="1510"/>
            </a:xfrm>
            <a:custGeom>
              <a:avLst/>
              <a:gdLst/>
              <a:ahLst/>
              <a:cxnLst>
                <a:cxn ang="0">
                  <a:pos x="792" y="1508"/>
                </a:cxn>
                <a:cxn ang="0">
                  <a:pos x="906" y="1494"/>
                </a:cxn>
                <a:cxn ang="0">
                  <a:pos x="1014" y="1464"/>
                </a:cxn>
                <a:cxn ang="0">
                  <a:pos x="1114" y="1418"/>
                </a:cxn>
                <a:cxn ang="0">
                  <a:pos x="1206" y="1360"/>
                </a:cxn>
                <a:cxn ang="0">
                  <a:pos x="1288" y="1288"/>
                </a:cxn>
                <a:cxn ang="0">
                  <a:pos x="1360" y="1206"/>
                </a:cxn>
                <a:cxn ang="0">
                  <a:pos x="1418" y="1114"/>
                </a:cxn>
                <a:cxn ang="0">
                  <a:pos x="1464" y="1014"/>
                </a:cxn>
                <a:cxn ang="0">
                  <a:pos x="1494" y="906"/>
                </a:cxn>
                <a:cxn ang="0">
                  <a:pos x="1508" y="792"/>
                </a:cxn>
                <a:cxn ang="0">
                  <a:pos x="1508" y="716"/>
                </a:cxn>
                <a:cxn ang="0">
                  <a:pos x="1494" y="602"/>
                </a:cxn>
                <a:cxn ang="0">
                  <a:pos x="1464" y="494"/>
                </a:cxn>
                <a:cxn ang="0">
                  <a:pos x="1418" y="394"/>
                </a:cxn>
                <a:cxn ang="0">
                  <a:pos x="1360" y="302"/>
                </a:cxn>
                <a:cxn ang="0">
                  <a:pos x="1288" y="220"/>
                </a:cxn>
                <a:cxn ang="0">
                  <a:pos x="1206" y="150"/>
                </a:cxn>
                <a:cxn ang="0">
                  <a:pos x="1114" y="90"/>
                </a:cxn>
                <a:cxn ang="0">
                  <a:pos x="1014" y="44"/>
                </a:cxn>
                <a:cxn ang="0">
                  <a:pos x="906" y="14"/>
                </a:cxn>
                <a:cxn ang="0">
                  <a:pos x="792" y="0"/>
                </a:cxn>
                <a:cxn ang="0">
                  <a:pos x="716" y="0"/>
                </a:cxn>
                <a:cxn ang="0">
                  <a:pos x="602" y="14"/>
                </a:cxn>
                <a:cxn ang="0">
                  <a:pos x="494" y="44"/>
                </a:cxn>
                <a:cxn ang="0">
                  <a:pos x="394" y="90"/>
                </a:cxn>
                <a:cxn ang="0">
                  <a:pos x="302" y="150"/>
                </a:cxn>
                <a:cxn ang="0">
                  <a:pos x="220" y="220"/>
                </a:cxn>
                <a:cxn ang="0">
                  <a:pos x="148" y="302"/>
                </a:cxn>
                <a:cxn ang="0">
                  <a:pos x="90" y="394"/>
                </a:cxn>
                <a:cxn ang="0">
                  <a:pos x="44" y="494"/>
                </a:cxn>
                <a:cxn ang="0">
                  <a:pos x="14" y="602"/>
                </a:cxn>
                <a:cxn ang="0">
                  <a:pos x="0" y="716"/>
                </a:cxn>
                <a:cxn ang="0">
                  <a:pos x="0" y="792"/>
                </a:cxn>
                <a:cxn ang="0">
                  <a:pos x="14" y="906"/>
                </a:cxn>
                <a:cxn ang="0">
                  <a:pos x="44" y="1014"/>
                </a:cxn>
                <a:cxn ang="0">
                  <a:pos x="90" y="1114"/>
                </a:cxn>
                <a:cxn ang="0">
                  <a:pos x="148" y="1206"/>
                </a:cxn>
                <a:cxn ang="0">
                  <a:pos x="220" y="1288"/>
                </a:cxn>
                <a:cxn ang="0">
                  <a:pos x="302" y="1360"/>
                </a:cxn>
                <a:cxn ang="0">
                  <a:pos x="394" y="1418"/>
                </a:cxn>
                <a:cxn ang="0">
                  <a:pos x="494" y="1464"/>
                </a:cxn>
                <a:cxn ang="0">
                  <a:pos x="602" y="1494"/>
                </a:cxn>
                <a:cxn ang="0">
                  <a:pos x="716" y="1508"/>
                </a:cxn>
              </a:cxnLst>
              <a:rect l="0" t="0" r="r" b="b"/>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p:spPr>
          <p:txBody>
            <a:bodyPr/>
            <a:lstStyle/>
            <a:p>
              <a:pPr eaLnBrk="0" hangingPunct="0">
                <a:defRPr/>
              </a:pPr>
              <a:endParaRPr lang="en-US">
                <a:ea typeface="Arial" charset="0"/>
              </a:endParaRPr>
            </a:p>
          </p:txBody>
        </p:sp>
        <p:sp>
          <p:nvSpPr>
            <p:cNvPr id="1461263" name="Freeform 15"/>
            <p:cNvSpPr>
              <a:spLocks/>
            </p:cNvSpPr>
            <p:nvPr/>
          </p:nvSpPr>
          <p:spPr bwMode="auto">
            <a:xfrm>
              <a:off x="2088" y="1499"/>
              <a:ext cx="1242" cy="1242"/>
            </a:xfrm>
            <a:custGeom>
              <a:avLst/>
              <a:gdLst/>
              <a:ahLst/>
              <a:cxnLst>
                <a:cxn ang="0">
                  <a:pos x="652" y="1238"/>
                </a:cxn>
                <a:cxn ang="0">
                  <a:pos x="746" y="1226"/>
                </a:cxn>
                <a:cxn ang="0">
                  <a:pos x="834" y="1202"/>
                </a:cxn>
                <a:cxn ang="0">
                  <a:pos x="916" y="1164"/>
                </a:cxn>
                <a:cxn ang="0">
                  <a:pos x="992" y="1116"/>
                </a:cxn>
                <a:cxn ang="0">
                  <a:pos x="1058" y="1058"/>
                </a:cxn>
                <a:cxn ang="0">
                  <a:pos x="1118" y="990"/>
                </a:cxn>
                <a:cxn ang="0">
                  <a:pos x="1166" y="914"/>
                </a:cxn>
                <a:cxn ang="0">
                  <a:pos x="1202" y="832"/>
                </a:cxn>
                <a:cxn ang="0">
                  <a:pos x="1228" y="744"/>
                </a:cxn>
                <a:cxn ang="0">
                  <a:pos x="1240" y="652"/>
                </a:cxn>
                <a:cxn ang="0">
                  <a:pos x="1240" y="588"/>
                </a:cxn>
                <a:cxn ang="0">
                  <a:pos x="1228" y="494"/>
                </a:cxn>
                <a:cxn ang="0">
                  <a:pos x="1202" y="406"/>
                </a:cxn>
                <a:cxn ang="0">
                  <a:pos x="1166" y="324"/>
                </a:cxn>
                <a:cxn ang="0">
                  <a:pos x="1118" y="248"/>
                </a:cxn>
                <a:cxn ang="0">
                  <a:pos x="1058" y="180"/>
                </a:cxn>
                <a:cxn ang="0">
                  <a:pos x="992" y="122"/>
                </a:cxn>
                <a:cxn ang="0">
                  <a:pos x="916" y="74"/>
                </a:cxn>
                <a:cxn ang="0">
                  <a:pos x="834" y="36"/>
                </a:cxn>
                <a:cxn ang="0">
                  <a:pos x="746" y="12"/>
                </a:cxn>
                <a:cxn ang="0">
                  <a:pos x="652" y="0"/>
                </a:cxn>
                <a:cxn ang="0">
                  <a:pos x="588" y="0"/>
                </a:cxn>
                <a:cxn ang="0">
                  <a:pos x="496" y="12"/>
                </a:cxn>
                <a:cxn ang="0">
                  <a:pos x="408" y="36"/>
                </a:cxn>
                <a:cxn ang="0">
                  <a:pos x="324" y="74"/>
                </a:cxn>
                <a:cxn ang="0">
                  <a:pos x="250" y="122"/>
                </a:cxn>
                <a:cxn ang="0">
                  <a:pos x="182" y="180"/>
                </a:cxn>
                <a:cxn ang="0">
                  <a:pos x="124" y="248"/>
                </a:cxn>
                <a:cxn ang="0">
                  <a:pos x="74" y="324"/>
                </a:cxn>
                <a:cxn ang="0">
                  <a:pos x="38" y="406"/>
                </a:cxn>
                <a:cxn ang="0">
                  <a:pos x="12" y="494"/>
                </a:cxn>
                <a:cxn ang="0">
                  <a:pos x="0" y="588"/>
                </a:cxn>
                <a:cxn ang="0">
                  <a:pos x="0" y="652"/>
                </a:cxn>
                <a:cxn ang="0">
                  <a:pos x="12" y="744"/>
                </a:cxn>
                <a:cxn ang="0">
                  <a:pos x="38" y="832"/>
                </a:cxn>
                <a:cxn ang="0">
                  <a:pos x="74" y="914"/>
                </a:cxn>
                <a:cxn ang="0">
                  <a:pos x="124" y="990"/>
                </a:cxn>
                <a:cxn ang="0">
                  <a:pos x="182" y="1058"/>
                </a:cxn>
                <a:cxn ang="0">
                  <a:pos x="250" y="1116"/>
                </a:cxn>
                <a:cxn ang="0">
                  <a:pos x="324" y="1164"/>
                </a:cxn>
                <a:cxn ang="0">
                  <a:pos x="408" y="1202"/>
                </a:cxn>
                <a:cxn ang="0">
                  <a:pos x="496" y="1226"/>
                </a:cxn>
                <a:cxn ang="0">
                  <a:pos x="588" y="1238"/>
                </a:cxn>
              </a:cxnLst>
              <a:rect l="0" t="0" r="r" b="b"/>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p:spPr>
          <p:txBody>
            <a:bodyPr/>
            <a:lstStyle/>
            <a:p>
              <a:pPr eaLnBrk="0" hangingPunct="0">
                <a:defRPr/>
              </a:pPr>
              <a:endParaRPr lang="en-US">
                <a:ea typeface="Arial" charset="0"/>
              </a:endParaRPr>
            </a:p>
          </p:txBody>
        </p:sp>
      </p:grpSp>
      <p:sp>
        <p:nvSpPr>
          <p:cNvPr id="1461264" name="Freeform 16"/>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p:spPr>
        <p:txBody>
          <a:bodyPr/>
          <a:lstStyle/>
          <a:p>
            <a:pPr eaLnBrk="0" hangingPunct="0">
              <a:defRPr/>
            </a:pPr>
            <a:endParaRPr lang="en-US">
              <a:ea typeface="Arial" charset="0"/>
            </a:endParaRPr>
          </a:p>
        </p:txBody>
      </p:sp>
      <p:sp>
        <p:nvSpPr>
          <p:cNvPr id="1461265" name="Freeform 17"/>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p:spPr>
        <p:txBody>
          <a:bodyPr/>
          <a:lstStyle/>
          <a:p>
            <a:pPr eaLnBrk="0" hangingPunct="0">
              <a:defRPr/>
            </a:pPr>
            <a:endParaRPr lang="en-US">
              <a:ea typeface="Arial" charset="0"/>
            </a:endParaRPr>
          </a:p>
        </p:txBody>
      </p:sp>
      <p:sp>
        <p:nvSpPr>
          <p:cNvPr id="1461266" name="Freeform 18"/>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p:spPr>
        <p:txBody>
          <a:bodyPr/>
          <a:lstStyle/>
          <a:p>
            <a:pPr eaLnBrk="0" hangingPunct="0">
              <a:defRPr/>
            </a:pPr>
            <a:endParaRPr lang="en-US">
              <a:ea typeface="Arial" charset="0"/>
            </a:endParaRPr>
          </a:p>
        </p:txBody>
      </p:sp>
      <p:sp>
        <p:nvSpPr>
          <p:cNvPr id="1461267" name="Freeform 19"/>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p:spPr>
        <p:txBody>
          <a:bodyPr/>
          <a:lstStyle/>
          <a:p>
            <a:pPr eaLnBrk="0" hangingPunct="0">
              <a:defRPr/>
            </a:pPr>
            <a:endParaRPr lang="en-US">
              <a:ea typeface="Arial" charset="0"/>
            </a:endParaRPr>
          </a:p>
        </p:txBody>
      </p:sp>
      <p:sp>
        <p:nvSpPr>
          <p:cNvPr id="1461268" name="Freeform 20"/>
          <p:cNvSpPr>
            <a:spLocks/>
          </p:cNvSpPr>
          <p:nvPr/>
        </p:nvSpPr>
        <p:spPr bwMode="auto">
          <a:xfrm>
            <a:off x="7523163" y="6453188"/>
            <a:ext cx="320675" cy="320675"/>
          </a:xfrm>
          <a:custGeom>
            <a:avLst/>
            <a:gdLst/>
            <a:ahLst/>
            <a:cxnLst>
              <a:cxn ang="0">
                <a:pos x="704" y="1340"/>
              </a:cxn>
              <a:cxn ang="0">
                <a:pos x="806" y="1328"/>
              </a:cxn>
              <a:cxn ang="0">
                <a:pos x="902" y="1300"/>
              </a:cxn>
              <a:cxn ang="0">
                <a:pos x="990" y="1260"/>
              </a:cxn>
              <a:cxn ang="0">
                <a:pos x="1072" y="1208"/>
              </a:cxn>
              <a:cxn ang="0">
                <a:pos x="1144" y="1146"/>
              </a:cxn>
              <a:cxn ang="0">
                <a:pos x="1208" y="1072"/>
              </a:cxn>
              <a:cxn ang="0">
                <a:pos x="1260" y="990"/>
              </a:cxn>
              <a:cxn ang="0">
                <a:pos x="1300" y="902"/>
              </a:cxn>
              <a:cxn ang="0">
                <a:pos x="1328" y="806"/>
              </a:cxn>
              <a:cxn ang="0">
                <a:pos x="1340" y="704"/>
              </a:cxn>
              <a:cxn ang="0">
                <a:pos x="1340" y="636"/>
              </a:cxn>
              <a:cxn ang="0">
                <a:pos x="1328" y="536"/>
              </a:cxn>
              <a:cxn ang="0">
                <a:pos x="1300" y="440"/>
              </a:cxn>
              <a:cxn ang="0">
                <a:pos x="1260" y="350"/>
              </a:cxn>
              <a:cxn ang="0">
                <a:pos x="1208" y="268"/>
              </a:cxn>
              <a:cxn ang="0">
                <a:pos x="1144" y="196"/>
              </a:cxn>
              <a:cxn ang="0">
                <a:pos x="1072" y="132"/>
              </a:cxn>
              <a:cxn ang="0">
                <a:pos x="990" y="80"/>
              </a:cxn>
              <a:cxn ang="0">
                <a:pos x="902" y="40"/>
              </a:cxn>
              <a:cxn ang="0">
                <a:pos x="806" y="12"/>
              </a:cxn>
              <a:cxn ang="0">
                <a:pos x="704" y="0"/>
              </a:cxn>
              <a:cxn ang="0">
                <a:pos x="636" y="0"/>
              </a:cxn>
              <a:cxn ang="0">
                <a:pos x="534" y="12"/>
              </a:cxn>
              <a:cxn ang="0">
                <a:pos x="440" y="40"/>
              </a:cxn>
              <a:cxn ang="0">
                <a:pos x="350" y="80"/>
              </a:cxn>
              <a:cxn ang="0">
                <a:pos x="268" y="132"/>
              </a:cxn>
              <a:cxn ang="0">
                <a:pos x="196" y="196"/>
              </a:cxn>
              <a:cxn ang="0">
                <a:pos x="132" y="268"/>
              </a:cxn>
              <a:cxn ang="0">
                <a:pos x="80" y="350"/>
              </a:cxn>
              <a:cxn ang="0">
                <a:pos x="40" y="440"/>
              </a:cxn>
              <a:cxn ang="0">
                <a:pos x="12" y="536"/>
              </a:cxn>
              <a:cxn ang="0">
                <a:pos x="0" y="636"/>
              </a:cxn>
              <a:cxn ang="0">
                <a:pos x="0" y="704"/>
              </a:cxn>
              <a:cxn ang="0">
                <a:pos x="12" y="806"/>
              </a:cxn>
              <a:cxn ang="0">
                <a:pos x="40" y="902"/>
              </a:cxn>
              <a:cxn ang="0">
                <a:pos x="80" y="990"/>
              </a:cxn>
              <a:cxn ang="0">
                <a:pos x="132" y="1072"/>
              </a:cxn>
              <a:cxn ang="0">
                <a:pos x="196" y="1146"/>
              </a:cxn>
              <a:cxn ang="0">
                <a:pos x="268" y="1208"/>
              </a:cxn>
              <a:cxn ang="0">
                <a:pos x="350" y="1260"/>
              </a:cxn>
              <a:cxn ang="0">
                <a:pos x="440" y="1300"/>
              </a:cxn>
              <a:cxn ang="0">
                <a:pos x="534" y="1328"/>
              </a:cxn>
              <a:cxn ang="0">
                <a:pos x="636" y="1340"/>
              </a:cxn>
            </a:cxnLst>
            <a:rect l="0" t="0" r="r" b="b"/>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p:spPr>
        <p:txBody>
          <a:bodyPr/>
          <a:lstStyle/>
          <a:p>
            <a:pPr eaLnBrk="0" hangingPunct="0">
              <a:defRPr/>
            </a:pPr>
            <a:endParaRPr lang="en-US">
              <a:ea typeface="Arial" charset="0"/>
            </a:endParaRPr>
          </a:p>
        </p:txBody>
      </p:sp>
      <p:sp>
        <p:nvSpPr>
          <p:cNvPr id="1461269" name="Freeform 21"/>
          <p:cNvSpPr>
            <a:spLocks/>
          </p:cNvSpPr>
          <p:nvPr/>
        </p:nvSpPr>
        <p:spPr bwMode="auto">
          <a:xfrm>
            <a:off x="7551738" y="6481763"/>
            <a:ext cx="263525" cy="263525"/>
          </a:xfrm>
          <a:custGeom>
            <a:avLst/>
            <a:gdLst/>
            <a:ahLst/>
            <a:cxnLst>
              <a:cxn ang="0">
                <a:pos x="580" y="1102"/>
              </a:cxn>
              <a:cxn ang="0">
                <a:pos x="662" y="1092"/>
              </a:cxn>
              <a:cxn ang="0">
                <a:pos x="740" y="1068"/>
              </a:cxn>
              <a:cxn ang="0">
                <a:pos x="814" y="1036"/>
              </a:cxn>
              <a:cxn ang="0">
                <a:pos x="882" y="992"/>
              </a:cxn>
              <a:cxn ang="0">
                <a:pos x="942" y="940"/>
              </a:cxn>
              <a:cxn ang="0">
                <a:pos x="994" y="880"/>
              </a:cxn>
              <a:cxn ang="0">
                <a:pos x="1036" y="814"/>
              </a:cxn>
              <a:cxn ang="0">
                <a:pos x="1070" y="740"/>
              </a:cxn>
              <a:cxn ang="0">
                <a:pos x="1092" y="662"/>
              </a:cxn>
              <a:cxn ang="0">
                <a:pos x="1102" y="580"/>
              </a:cxn>
              <a:cxn ang="0">
                <a:pos x="1102" y="522"/>
              </a:cxn>
              <a:cxn ang="0">
                <a:pos x="1092" y="440"/>
              </a:cxn>
              <a:cxn ang="0">
                <a:pos x="1070" y="362"/>
              </a:cxn>
              <a:cxn ang="0">
                <a:pos x="1036" y="288"/>
              </a:cxn>
              <a:cxn ang="0">
                <a:pos x="994" y="220"/>
              </a:cxn>
              <a:cxn ang="0">
                <a:pos x="942" y="160"/>
              </a:cxn>
              <a:cxn ang="0">
                <a:pos x="882" y="108"/>
              </a:cxn>
              <a:cxn ang="0">
                <a:pos x="814" y="66"/>
              </a:cxn>
              <a:cxn ang="0">
                <a:pos x="740" y="32"/>
              </a:cxn>
              <a:cxn ang="0">
                <a:pos x="662" y="10"/>
              </a:cxn>
              <a:cxn ang="0">
                <a:pos x="580" y="0"/>
              </a:cxn>
              <a:cxn ang="0">
                <a:pos x="522" y="0"/>
              </a:cxn>
              <a:cxn ang="0">
                <a:pos x="440" y="10"/>
              </a:cxn>
              <a:cxn ang="0">
                <a:pos x="362" y="32"/>
              </a:cxn>
              <a:cxn ang="0">
                <a:pos x="288" y="66"/>
              </a:cxn>
              <a:cxn ang="0">
                <a:pos x="222" y="108"/>
              </a:cxn>
              <a:cxn ang="0">
                <a:pos x="162" y="160"/>
              </a:cxn>
              <a:cxn ang="0">
                <a:pos x="110" y="220"/>
              </a:cxn>
              <a:cxn ang="0">
                <a:pos x="66" y="288"/>
              </a:cxn>
              <a:cxn ang="0">
                <a:pos x="34" y="362"/>
              </a:cxn>
              <a:cxn ang="0">
                <a:pos x="10" y="440"/>
              </a:cxn>
              <a:cxn ang="0">
                <a:pos x="0" y="522"/>
              </a:cxn>
              <a:cxn ang="0">
                <a:pos x="0" y="580"/>
              </a:cxn>
              <a:cxn ang="0">
                <a:pos x="10" y="662"/>
              </a:cxn>
              <a:cxn ang="0">
                <a:pos x="34" y="740"/>
              </a:cxn>
              <a:cxn ang="0">
                <a:pos x="66" y="814"/>
              </a:cxn>
              <a:cxn ang="0">
                <a:pos x="110" y="880"/>
              </a:cxn>
              <a:cxn ang="0">
                <a:pos x="162" y="940"/>
              </a:cxn>
              <a:cxn ang="0">
                <a:pos x="222" y="992"/>
              </a:cxn>
              <a:cxn ang="0">
                <a:pos x="288" y="1036"/>
              </a:cxn>
              <a:cxn ang="0">
                <a:pos x="362" y="1068"/>
              </a:cxn>
              <a:cxn ang="0">
                <a:pos x="440" y="1092"/>
              </a:cxn>
              <a:cxn ang="0">
                <a:pos x="522" y="1102"/>
              </a:cxn>
            </a:cxnLst>
            <a:rect l="0" t="0" r="r" b="b"/>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p:spPr>
        <p:txBody>
          <a:bodyPr/>
          <a:lstStyle/>
          <a:p>
            <a:pPr eaLnBrk="0" hangingPunct="0">
              <a:defRPr/>
            </a:pPr>
            <a:endParaRPr lang="en-US">
              <a:ea typeface="Arial" charset="0"/>
            </a:endParaRPr>
          </a:p>
        </p:txBody>
      </p:sp>
      <p:sp>
        <p:nvSpPr>
          <p:cNvPr id="1461270" name="Rectangle 22"/>
          <p:cNvSpPr>
            <a:spLocks noGrp="1" noChangeArrowheads="1"/>
          </p:cNvSpPr>
          <p:nvPr>
            <p:ph type="sldNum" sz="quarter" idx="4"/>
          </p:nvPr>
        </p:nvSpPr>
        <p:spPr bwMode="auto">
          <a:xfrm>
            <a:off x="8223250" y="6505575"/>
            <a:ext cx="60325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bg1"/>
                </a:solidFill>
                <a:latin typeface="Arial" charset="0"/>
                <a:ea typeface="ＭＳ Ｐゴシック" charset="-128"/>
              </a:defRPr>
            </a:lvl1pPr>
          </a:lstStyle>
          <a:p>
            <a:pPr>
              <a:defRPr/>
            </a:pPr>
            <a:fld id="{B5DE5BCB-AB60-432F-A0A4-2A29E6A949E1}" type="slidenum">
              <a:rPr lang="en-US"/>
              <a:pPr>
                <a:defRPr/>
              </a:pPr>
              <a:t>‹#›</a:t>
            </a:fld>
            <a:endParaRPr lang="en-US"/>
          </a:p>
        </p:txBody>
      </p:sp>
      <p:sp>
        <p:nvSpPr>
          <p:cNvPr id="1461271" name="Text Box 23"/>
          <p:cNvSpPr txBox="1">
            <a:spLocks noChangeArrowheads="1"/>
          </p:cNvSpPr>
          <p:nvPr/>
        </p:nvSpPr>
        <p:spPr bwMode="auto">
          <a:xfrm>
            <a:off x="228600" y="6643688"/>
            <a:ext cx="1809750" cy="214312"/>
          </a:xfrm>
          <a:prstGeom prst="rect">
            <a:avLst/>
          </a:prstGeom>
          <a:noFill/>
          <a:ln w="9525">
            <a:noFill/>
            <a:miter lim="800000"/>
            <a:headEnd/>
            <a:tailEnd/>
          </a:ln>
          <a:effectLst/>
        </p:spPr>
        <p:txBody>
          <a:bodyPr wrap="none">
            <a:spAutoFit/>
          </a:bodyPr>
          <a:lstStyle/>
          <a:p>
            <a:pPr>
              <a:defRPr/>
            </a:pPr>
            <a:r>
              <a:rPr lang="en-US" sz="800" b="0" dirty="0">
                <a:latin typeface="Arial Black" charset="0"/>
                <a:ea typeface="ＭＳ Ｐゴシック" charset="-128"/>
              </a:rPr>
              <a:t>© 2011 W. W. Norton Co., Inc.</a:t>
            </a:r>
          </a:p>
        </p:txBody>
      </p:sp>
    </p:spTree>
  </p:cSld>
  <p:clrMap bg1="lt1" tx1="dk1" bg2="lt2" tx2="dk2" accent1="accent1" accent2="accent2" accent3="accent3" accent4="accent4" accent5="accent5" accent6="accent6" hlink="hlink" folHlink="folHlink"/>
  <p:sldLayoutIdLst>
    <p:sldLayoutId id="2147484003" r:id="rId1"/>
    <p:sldLayoutId id="2147483990" r:id="rId2"/>
    <p:sldLayoutId id="2147483989" r:id="rId3"/>
    <p:sldLayoutId id="2147483988" r:id="rId4"/>
    <p:sldLayoutId id="2147483987" r:id="rId5"/>
    <p:sldLayoutId id="2147483986" r:id="rId6"/>
    <p:sldLayoutId id="2147483985" r:id="rId7"/>
    <p:sldLayoutId id="2147483984" r:id="rId8"/>
    <p:sldLayoutId id="2147483983" r:id="rId9"/>
    <p:sldLayoutId id="2147483982" r:id="rId10"/>
    <p:sldLayoutId id="2147483981" r:id="rId11"/>
  </p:sldLayoutIdLst>
  <p:hf hdr="0" ftr="0" dt="0"/>
  <p:txStyles>
    <p:titleStyle>
      <a:lvl1pPr algn="r" rtl="0" eaLnBrk="0" fontAlgn="base" hangingPunct="0">
        <a:spcBef>
          <a:spcPct val="0"/>
        </a:spcBef>
        <a:spcAft>
          <a:spcPct val="0"/>
        </a:spcAft>
        <a:defRPr sz="4400">
          <a:solidFill>
            <a:srgbClr val="007BC3"/>
          </a:solidFill>
          <a:latin typeface="+mj-lt"/>
          <a:ea typeface="+mj-ea"/>
          <a:cs typeface="+mj-cs"/>
        </a:defRPr>
      </a:lvl1pPr>
      <a:lvl2pPr algn="r" rtl="0" eaLnBrk="0" fontAlgn="base" hangingPunct="0">
        <a:spcBef>
          <a:spcPct val="0"/>
        </a:spcBef>
        <a:spcAft>
          <a:spcPct val="0"/>
        </a:spcAft>
        <a:defRPr sz="4400">
          <a:solidFill>
            <a:srgbClr val="007BC3"/>
          </a:solidFill>
          <a:latin typeface="Arial" charset="0"/>
          <a:ea typeface="Arial" charset="0"/>
          <a:cs typeface="Arial" charset="0"/>
        </a:defRPr>
      </a:lvl2pPr>
      <a:lvl3pPr algn="r" rtl="0" eaLnBrk="0" fontAlgn="base" hangingPunct="0">
        <a:spcBef>
          <a:spcPct val="0"/>
        </a:spcBef>
        <a:spcAft>
          <a:spcPct val="0"/>
        </a:spcAft>
        <a:defRPr sz="4400">
          <a:solidFill>
            <a:srgbClr val="007BC3"/>
          </a:solidFill>
          <a:latin typeface="Arial" charset="0"/>
          <a:ea typeface="Arial" charset="0"/>
          <a:cs typeface="Arial" charset="0"/>
        </a:defRPr>
      </a:lvl3pPr>
      <a:lvl4pPr algn="r" rtl="0" eaLnBrk="0" fontAlgn="base" hangingPunct="0">
        <a:spcBef>
          <a:spcPct val="0"/>
        </a:spcBef>
        <a:spcAft>
          <a:spcPct val="0"/>
        </a:spcAft>
        <a:defRPr sz="4400">
          <a:solidFill>
            <a:srgbClr val="007BC3"/>
          </a:solidFill>
          <a:latin typeface="Arial" charset="0"/>
          <a:ea typeface="Arial" charset="0"/>
          <a:cs typeface="Arial" charset="0"/>
        </a:defRPr>
      </a:lvl4pPr>
      <a:lvl5pPr algn="r" rtl="0" eaLnBrk="0" fontAlgn="base" hangingPunct="0">
        <a:spcBef>
          <a:spcPct val="0"/>
        </a:spcBef>
        <a:spcAft>
          <a:spcPct val="0"/>
        </a:spcAft>
        <a:defRPr sz="4400">
          <a:solidFill>
            <a:srgbClr val="007BC3"/>
          </a:solidFill>
          <a:latin typeface="Arial" charset="0"/>
          <a:ea typeface="Arial" charset="0"/>
          <a:cs typeface="Arial" charset="0"/>
        </a:defRPr>
      </a:lvl5pPr>
      <a:lvl6pPr marL="457200" algn="r" rtl="0" eaLnBrk="1" fontAlgn="base" hangingPunct="1">
        <a:spcBef>
          <a:spcPct val="0"/>
        </a:spcBef>
        <a:spcAft>
          <a:spcPct val="0"/>
        </a:spcAft>
        <a:defRPr sz="4400">
          <a:solidFill>
            <a:srgbClr val="007BC3"/>
          </a:solidFill>
          <a:latin typeface="Arial" charset="0"/>
          <a:ea typeface="Arial" charset="0"/>
          <a:cs typeface="Arial" charset="0"/>
        </a:defRPr>
      </a:lvl6pPr>
      <a:lvl7pPr marL="914400" algn="r" rtl="0" eaLnBrk="1" fontAlgn="base" hangingPunct="1">
        <a:spcBef>
          <a:spcPct val="0"/>
        </a:spcBef>
        <a:spcAft>
          <a:spcPct val="0"/>
        </a:spcAft>
        <a:defRPr sz="4400">
          <a:solidFill>
            <a:srgbClr val="007BC3"/>
          </a:solidFill>
          <a:latin typeface="Arial" charset="0"/>
          <a:ea typeface="Arial" charset="0"/>
          <a:cs typeface="Arial" charset="0"/>
        </a:defRPr>
      </a:lvl7pPr>
      <a:lvl8pPr marL="1371600" algn="r" rtl="0" eaLnBrk="1" fontAlgn="base" hangingPunct="1">
        <a:spcBef>
          <a:spcPct val="0"/>
        </a:spcBef>
        <a:spcAft>
          <a:spcPct val="0"/>
        </a:spcAft>
        <a:defRPr sz="4400">
          <a:solidFill>
            <a:srgbClr val="007BC3"/>
          </a:solidFill>
          <a:latin typeface="Arial" charset="0"/>
          <a:ea typeface="Arial" charset="0"/>
          <a:cs typeface="Arial" charset="0"/>
        </a:defRPr>
      </a:lvl8pPr>
      <a:lvl9pPr marL="1828800" algn="r" rtl="0" eaLnBrk="1" fontAlgn="base" hangingPunct="1">
        <a:spcBef>
          <a:spcPct val="0"/>
        </a:spcBef>
        <a:spcAft>
          <a:spcPct val="0"/>
        </a:spcAft>
        <a:defRPr sz="4400">
          <a:solidFill>
            <a:srgbClr val="007BC3"/>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rgbClr val="662D9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662D91"/>
        </a:buClr>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662D91"/>
        </a:buClr>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662D91"/>
        </a:buClr>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662D91"/>
        </a:buClr>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Garamond" charset="0"/>
                <a:ea typeface="Arial" charset="0"/>
                <a:cs typeface="Arial" charset="0"/>
              </a:defRPr>
            </a:lvl1pPr>
          </a:lstStyle>
          <a:p>
            <a:pPr>
              <a:defRPr/>
            </a:pPr>
            <a:endParaRPr lang="en-US"/>
          </a:p>
        </p:txBody>
      </p:sp>
      <p:sp>
        <p:nvSpPr>
          <p:cNvPr id="150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Garamond" charset="0"/>
                <a:ea typeface="Arial" charset="0"/>
                <a:cs typeface="Arial" charset="0"/>
              </a:defRPr>
            </a:lvl1pPr>
          </a:lstStyle>
          <a:p>
            <a:pPr>
              <a:defRPr/>
            </a:pPr>
            <a:endParaRPr lang="en-US"/>
          </a:p>
        </p:txBody>
      </p:sp>
      <p:sp>
        <p:nvSpPr>
          <p:cNvPr id="1500167" name="Rectangle 7"/>
          <p:cNvSpPr>
            <a:spLocks noChangeArrowheads="1"/>
          </p:cNvSpPr>
          <p:nvPr/>
        </p:nvSpPr>
        <p:spPr bwMode="auto">
          <a:xfrm>
            <a:off x="685800" y="5691188"/>
            <a:ext cx="7772400" cy="685800"/>
          </a:xfrm>
          <a:prstGeom prst="rect">
            <a:avLst/>
          </a:prstGeom>
          <a:noFill/>
          <a:ln w="9525">
            <a:noFill/>
            <a:miter lim="800000"/>
            <a:headEnd/>
            <a:tailEnd/>
          </a:ln>
          <a:effectLst/>
        </p:spPr>
        <p:txBody>
          <a:bodyPr anchor="ctr"/>
          <a:lstStyle/>
          <a:p>
            <a:pPr algn="ctr" eaLnBrk="0" hangingPunct="0">
              <a:defRPr/>
            </a:pPr>
            <a:r>
              <a:rPr lang="en-US" sz="2400">
                <a:ea typeface="Arial" charset="0"/>
                <a:cs typeface="Arial" charset="0"/>
              </a:rPr>
              <a:t>W. W. Norton &amp; Company</a:t>
            </a:r>
            <a:br>
              <a:rPr lang="en-US" sz="2400">
                <a:ea typeface="Arial" charset="0"/>
                <a:cs typeface="Arial" charset="0"/>
              </a:rPr>
            </a:br>
            <a:r>
              <a:rPr lang="en-US" sz="1800" b="0">
                <a:ea typeface="Arial" charset="0"/>
                <a:cs typeface="Arial" charset="0"/>
              </a:rPr>
              <a:t>Independent and Employee-Owned</a:t>
            </a:r>
          </a:p>
        </p:txBody>
      </p:sp>
      <p:sp>
        <p:nvSpPr>
          <p:cNvPr id="1500168" name="Text Box 8"/>
          <p:cNvSpPr txBox="1">
            <a:spLocks noChangeArrowheads="1"/>
          </p:cNvSpPr>
          <p:nvPr/>
        </p:nvSpPr>
        <p:spPr bwMode="auto">
          <a:xfrm>
            <a:off x="914400" y="76200"/>
            <a:ext cx="8080375" cy="822325"/>
          </a:xfrm>
          <a:prstGeom prst="rect">
            <a:avLst/>
          </a:prstGeom>
          <a:noFill/>
          <a:ln w="9525">
            <a:noFill/>
            <a:miter lim="800000"/>
            <a:headEnd/>
            <a:tailEnd/>
          </a:ln>
          <a:effectLst/>
        </p:spPr>
        <p:txBody>
          <a:bodyPr>
            <a:spAutoFit/>
          </a:bodyPr>
          <a:lstStyle/>
          <a:p>
            <a:pPr algn="ctr" eaLnBrk="0" hangingPunct="0">
              <a:defRPr/>
            </a:pPr>
            <a:r>
              <a:rPr lang="en-US" sz="2400" b="0">
                <a:ea typeface="Arial" charset="0"/>
                <a:cs typeface="Arial" charset="0"/>
              </a:rPr>
              <a:t>This concludes the Lecture </a:t>
            </a:r>
            <a:br>
              <a:rPr lang="en-US" sz="2400" b="0">
                <a:ea typeface="Arial" charset="0"/>
                <a:cs typeface="Arial" charset="0"/>
              </a:rPr>
            </a:br>
            <a:r>
              <a:rPr lang="en-US" sz="2400" b="0">
                <a:ea typeface="Arial" charset="0"/>
                <a:cs typeface="Arial" charset="0"/>
              </a:rPr>
              <a:t>PowerPoint Presentation for </a:t>
            </a:r>
          </a:p>
        </p:txBody>
      </p:sp>
      <p:sp>
        <p:nvSpPr>
          <p:cNvPr id="1500169" name="Rectangle 9"/>
          <p:cNvSpPr>
            <a:spLocks noChangeArrowheads="1"/>
          </p:cNvSpPr>
          <p:nvPr/>
        </p:nvSpPr>
        <p:spPr bwMode="auto">
          <a:xfrm>
            <a:off x="762000" y="4419600"/>
            <a:ext cx="7924800" cy="701675"/>
          </a:xfrm>
          <a:prstGeom prst="rect">
            <a:avLst/>
          </a:prstGeom>
          <a:noFill/>
          <a:ln w="9525">
            <a:noFill/>
            <a:miter lim="800000"/>
            <a:headEnd/>
            <a:tailEnd/>
          </a:ln>
          <a:effectLst/>
        </p:spPr>
        <p:txBody>
          <a:bodyPr>
            <a:spAutoFit/>
          </a:bodyPr>
          <a:lstStyle/>
          <a:p>
            <a:pPr algn="ctr">
              <a:defRPr/>
            </a:pPr>
            <a:r>
              <a:rPr lang="en-US" sz="2000" b="0" dirty="0">
                <a:latin typeface="Arial" charset="0"/>
                <a:ea typeface="ＭＳ Ｐゴシック" charset="-128"/>
                <a:cs typeface="Arial" charset="0"/>
              </a:rPr>
              <a:t>For more learning resources, please visit our online </a:t>
            </a:r>
            <a:r>
              <a:rPr lang="en-US" sz="2000" b="0" dirty="0" err="1">
                <a:latin typeface="Arial" charset="0"/>
                <a:ea typeface="ＭＳ Ｐゴシック" charset="-128"/>
                <a:cs typeface="Arial" charset="0"/>
              </a:rPr>
              <a:t>StudySpace</a:t>
            </a:r>
            <a:r>
              <a:rPr lang="en-US" sz="2000" b="0" dirty="0">
                <a:latin typeface="Arial" charset="0"/>
                <a:ea typeface="ＭＳ Ｐゴシック" charset="-128"/>
                <a:cs typeface="Arial" charset="0"/>
              </a:rPr>
              <a:t> at: </a:t>
            </a:r>
            <a:r>
              <a:rPr lang="en-US" sz="2000" b="0" dirty="0">
                <a:latin typeface="Arial" charset="0"/>
                <a:ea typeface="ＭＳ Ｐゴシック" charset="-128"/>
                <a:cs typeface="Arial" charset="0"/>
                <a:hlinkClick r:id="rId5"/>
              </a:rPr>
              <a:t>http://www.wwnorton.com/college/soc/essentials-of-sociology3/</a:t>
            </a:r>
            <a:endParaRPr lang="en-US" sz="2000" b="0" dirty="0">
              <a:latin typeface="Arial" charset="0"/>
              <a:ea typeface="ＭＳ Ｐゴシック" charset="-128"/>
              <a:cs typeface="Arial" charset="0"/>
            </a:endParaRPr>
          </a:p>
        </p:txBody>
      </p:sp>
      <p:grpSp>
        <p:nvGrpSpPr>
          <p:cNvPr id="2055" name="Group 13"/>
          <p:cNvGrpSpPr>
            <a:grpSpLocks/>
          </p:cNvGrpSpPr>
          <p:nvPr/>
        </p:nvGrpSpPr>
        <p:grpSpPr bwMode="auto">
          <a:xfrm>
            <a:off x="125413" y="1588"/>
            <a:ext cx="8909050" cy="6858000"/>
            <a:chOff x="1190" y="1055"/>
            <a:chExt cx="4037" cy="3220"/>
          </a:xfrm>
        </p:grpSpPr>
        <p:sp>
          <p:nvSpPr>
            <p:cNvPr id="1500174" name="Freeform 14"/>
            <p:cNvSpPr>
              <a:spLocks/>
            </p:cNvSpPr>
            <p:nvPr/>
          </p:nvSpPr>
          <p:spPr bwMode="auto">
            <a:xfrm>
              <a:off x="1424" y="1607"/>
              <a:ext cx="3734" cy="2668"/>
            </a:xfrm>
            <a:custGeom>
              <a:avLst/>
              <a:gdLst/>
              <a:ahLst/>
              <a:cxnLst>
                <a:cxn ang="0">
                  <a:pos x="3372" y="2668"/>
                </a:cxn>
                <a:cxn ang="0">
                  <a:pos x="3372" y="2426"/>
                </a:cxn>
                <a:cxn ang="0">
                  <a:pos x="3661" y="2426"/>
                </a:cxn>
                <a:cxn ang="0">
                  <a:pos x="3734" y="2329"/>
                </a:cxn>
                <a:cxn ang="0">
                  <a:pos x="3734" y="0"/>
                </a:cxn>
                <a:cxn ang="0">
                  <a:pos x="0" y="0"/>
                </a:cxn>
              </a:cxnLst>
              <a:rect l="0" t="0" r="r" b="b"/>
              <a:pathLst>
                <a:path w="3734" h="2668">
                  <a:moveTo>
                    <a:pt x="3372" y="2668"/>
                  </a:moveTo>
                  <a:lnTo>
                    <a:pt x="3372" y="2426"/>
                  </a:lnTo>
                  <a:lnTo>
                    <a:pt x="3661" y="2426"/>
                  </a:lnTo>
                  <a:lnTo>
                    <a:pt x="3734" y="2329"/>
                  </a:lnTo>
                  <a:lnTo>
                    <a:pt x="3734" y="0"/>
                  </a:lnTo>
                  <a:lnTo>
                    <a:pt x="0" y="0"/>
                  </a:lnTo>
                </a:path>
              </a:pathLst>
            </a:custGeom>
            <a:noFill/>
            <a:ln w="12700" cmpd="sng">
              <a:solidFill>
                <a:srgbClr val="000000"/>
              </a:solidFill>
              <a:prstDash val="solid"/>
              <a:round/>
              <a:headEnd/>
              <a:tailEnd/>
            </a:ln>
          </p:spPr>
          <p:txBody>
            <a:bodyPr/>
            <a:lstStyle/>
            <a:p>
              <a:pPr eaLnBrk="0" hangingPunct="0">
                <a:defRPr/>
              </a:pPr>
              <a:endParaRPr lang="en-US">
                <a:ea typeface="Arial" charset="0"/>
                <a:cs typeface="Arial" charset="0"/>
              </a:endParaRPr>
            </a:p>
          </p:txBody>
        </p:sp>
        <p:sp>
          <p:nvSpPr>
            <p:cNvPr id="1500175" name="Freeform 15"/>
            <p:cNvSpPr>
              <a:spLocks/>
            </p:cNvSpPr>
            <p:nvPr/>
          </p:nvSpPr>
          <p:spPr bwMode="auto">
            <a:xfrm>
              <a:off x="1190" y="1221"/>
              <a:ext cx="231" cy="3054"/>
            </a:xfrm>
            <a:custGeom>
              <a:avLst/>
              <a:gdLst/>
              <a:ahLst/>
              <a:cxnLst>
                <a:cxn ang="0">
                  <a:pos x="0" y="3054"/>
                </a:cxn>
                <a:cxn ang="0">
                  <a:pos x="0" y="85"/>
                </a:cxn>
                <a:cxn ang="0">
                  <a:pos x="79" y="0"/>
                </a:cxn>
                <a:cxn ang="0">
                  <a:pos x="231" y="0"/>
                </a:cxn>
              </a:cxnLst>
              <a:rect l="0" t="0" r="r" b="b"/>
              <a:pathLst>
                <a:path w="231" h="3054">
                  <a:moveTo>
                    <a:pt x="0" y="3054"/>
                  </a:moveTo>
                  <a:lnTo>
                    <a:pt x="0" y="85"/>
                  </a:lnTo>
                  <a:lnTo>
                    <a:pt x="79" y="0"/>
                  </a:lnTo>
                  <a:lnTo>
                    <a:pt x="231" y="0"/>
                  </a:lnTo>
                </a:path>
              </a:pathLst>
            </a:custGeom>
            <a:noFill/>
            <a:ln w="12700" cmpd="sng">
              <a:solidFill>
                <a:srgbClr val="000000"/>
              </a:solidFill>
              <a:prstDash val="solid"/>
              <a:round/>
              <a:headEnd/>
              <a:tailEnd/>
            </a:ln>
          </p:spPr>
          <p:txBody>
            <a:bodyPr/>
            <a:lstStyle/>
            <a:p>
              <a:pPr eaLnBrk="0" hangingPunct="0">
                <a:defRPr/>
              </a:pPr>
              <a:endParaRPr lang="en-US">
                <a:ea typeface="Arial" charset="0"/>
                <a:cs typeface="Arial" charset="0"/>
              </a:endParaRPr>
            </a:p>
          </p:txBody>
        </p:sp>
        <p:sp>
          <p:nvSpPr>
            <p:cNvPr id="1500176" name="Freeform 16"/>
            <p:cNvSpPr>
              <a:spLocks/>
            </p:cNvSpPr>
            <p:nvPr/>
          </p:nvSpPr>
          <p:spPr bwMode="auto">
            <a:xfrm>
              <a:off x="4996" y="1055"/>
              <a:ext cx="231" cy="3103"/>
            </a:xfrm>
            <a:custGeom>
              <a:avLst/>
              <a:gdLst/>
              <a:ahLst/>
              <a:cxnLst>
                <a:cxn ang="0">
                  <a:pos x="231" y="0"/>
                </a:cxn>
                <a:cxn ang="0">
                  <a:pos x="231" y="3017"/>
                </a:cxn>
                <a:cxn ang="0">
                  <a:pos x="152" y="3103"/>
                </a:cxn>
                <a:cxn ang="0">
                  <a:pos x="0" y="3103"/>
                </a:cxn>
              </a:cxnLst>
              <a:rect l="0" t="0" r="r" b="b"/>
              <a:pathLst>
                <a:path w="231" h="3103">
                  <a:moveTo>
                    <a:pt x="231" y="0"/>
                  </a:moveTo>
                  <a:lnTo>
                    <a:pt x="231" y="3017"/>
                  </a:lnTo>
                  <a:lnTo>
                    <a:pt x="152" y="3103"/>
                  </a:lnTo>
                  <a:lnTo>
                    <a:pt x="0" y="3103"/>
                  </a:lnTo>
                </a:path>
              </a:pathLst>
            </a:custGeom>
            <a:noFill/>
            <a:ln w="12700" cmpd="sng">
              <a:solidFill>
                <a:srgbClr val="000000"/>
              </a:solidFill>
              <a:prstDash val="solid"/>
              <a:round/>
              <a:headEnd/>
              <a:tailEnd/>
            </a:ln>
          </p:spPr>
          <p:txBody>
            <a:bodyPr/>
            <a:lstStyle/>
            <a:p>
              <a:pPr eaLnBrk="0" hangingPunct="0">
                <a:defRPr/>
              </a:pPr>
              <a:endParaRPr lang="en-US">
                <a:ea typeface="Arial" charset="0"/>
                <a:cs typeface="Arial" charset="0"/>
              </a:endParaRPr>
            </a:p>
          </p:txBody>
        </p:sp>
        <p:sp>
          <p:nvSpPr>
            <p:cNvPr id="1500177" name="Freeform 17"/>
            <p:cNvSpPr>
              <a:spLocks/>
            </p:cNvSpPr>
            <p:nvPr/>
          </p:nvSpPr>
          <p:spPr bwMode="auto">
            <a:xfrm>
              <a:off x="1271" y="1055"/>
              <a:ext cx="3337" cy="3107"/>
            </a:xfrm>
            <a:custGeom>
              <a:avLst/>
              <a:gdLst/>
              <a:ahLst/>
              <a:cxnLst>
                <a:cxn ang="0">
                  <a:pos x="259" y="0"/>
                </a:cxn>
                <a:cxn ang="0">
                  <a:pos x="259" y="380"/>
                </a:cxn>
                <a:cxn ang="0">
                  <a:pos x="63" y="380"/>
                </a:cxn>
                <a:cxn ang="0">
                  <a:pos x="0" y="492"/>
                </a:cxn>
                <a:cxn ang="0">
                  <a:pos x="0" y="3107"/>
                </a:cxn>
                <a:cxn ang="0">
                  <a:pos x="3337" y="3107"/>
                </a:cxn>
              </a:cxnLst>
              <a:rect l="0" t="0" r="r" b="b"/>
              <a:pathLst>
                <a:path w="3337" h="3107">
                  <a:moveTo>
                    <a:pt x="259" y="0"/>
                  </a:moveTo>
                  <a:lnTo>
                    <a:pt x="259" y="380"/>
                  </a:lnTo>
                  <a:lnTo>
                    <a:pt x="63" y="380"/>
                  </a:lnTo>
                  <a:lnTo>
                    <a:pt x="0" y="492"/>
                  </a:lnTo>
                  <a:lnTo>
                    <a:pt x="0" y="3107"/>
                  </a:lnTo>
                  <a:lnTo>
                    <a:pt x="3337" y="3107"/>
                  </a:lnTo>
                </a:path>
              </a:pathLst>
            </a:custGeom>
            <a:noFill/>
            <a:ln w="12700" cmpd="sng">
              <a:solidFill>
                <a:srgbClr val="000000"/>
              </a:solidFill>
              <a:prstDash val="solid"/>
              <a:round/>
              <a:headEnd/>
              <a:tailEnd/>
            </a:ln>
          </p:spPr>
          <p:txBody>
            <a:bodyPr/>
            <a:lstStyle/>
            <a:p>
              <a:pPr eaLnBrk="0" hangingPunct="0">
                <a:defRPr/>
              </a:pPr>
              <a:endParaRPr lang="en-US">
                <a:ea typeface="Arial" charset="0"/>
                <a:cs typeface="Arial" charset="0"/>
              </a:endParaRPr>
            </a:p>
          </p:txBody>
        </p:sp>
      </p:grpSp>
      <p:sp>
        <p:nvSpPr>
          <p:cNvPr id="1500178" name="Freeform 18"/>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p:spPr>
        <p:txBody>
          <a:bodyPr/>
          <a:lstStyle/>
          <a:p>
            <a:pPr eaLnBrk="0" hangingPunct="0">
              <a:defRPr/>
            </a:pPr>
            <a:endParaRPr lang="en-US">
              <a:ea typeface="Arial" charset="0"/>
              <a:cs typeface="Arial" charset="0"/>
            </a:endParaRPr>
          </a:p>
        </p:txBody>
      </p:sp>
      <p:sp>
        <p:nvSpPr>
          <p:cNvPr id="1500179" name="Freeform 19"/>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p:spPr>
        <p:txBody>
          <a:bodyPr/>
          <a:lstStyle/>
          <a:p>
            <a:pPr eaLnBrk="0" hangingPunct="0">
              <a:defRPr/>
            </a:pPr>
            <a:endParaRPr lang="en-US">
              <a:ea typeface="Arial" charset="0"/>
              <a:cs typeface="Arial" charset="0"/>
            </a:endParaRPr>
          </a:p>
        </p:txBody>
      </p:sp>
      <p:sp>
        <p:nvSpPr>
          <p:cNvPr id="1500180" name="Freeform 20"/>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p:spPr>
        <p:txBody>
          <a:bodyPr/>
          <a:lstStyle/>
          <a:p>
            <a:pPr eaLnBrk="0" hangingPunct="0">
              <a:defRPr/>
            </a:pPr>
            <a:endParaRPr lang="en-US">
              <a:ea typeface="Arial" charset="0"/>
              <a:cs typeface="Arial" charset="0"/>
            </a:endParaRPr>
          </a:p>
        </p:txBody>
      </p:sp>
      <p:sp>
        <p:nvSpPr>
          <p:cNvPr id="1500181" name="Freeform 21"/>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p:spPr>
        <p:txBody>
          <a:bodyPr/>
          <a:lstStyle/>
          <a:p>
            <a:pPr eaLnBrk="0" hangingPunct="0">
              <a:defRPr/>
            </a:pPr>
            <a:endParaRPr lang="en-US">
              <a:ea typeface="Arial" charset="0"/>
              <a:cs typeface="Arial" charset="0"/>
            </a:endParaRPr>
          </a:p>
        </p:txBody>
      </p:sp>
      <p:grpSp>
        <p:nvGrpSpPr>
          <p:cNvPr id="2060" name="Group 22"/>
          <p:cNvGrpSpPr>
            <a:grpSpLocks/>
          </p:cNvGrpSpPr>
          <p:nvPr/>
        </p:nvGrpSpPr>
        <p:grpSpPr bwMode="auto">
          <a:xfrm>
            <a:off x="8343900" y="6434138"/>
            <a:ext cx="357188" cy="357187"/>
            <a:chOff x="1954" y="1365"/>
            <a:chExt cx="1510" cy="1510"/>
          </a:xfrm>
        </p:grpSpPr>
        <p:sp>
          <p:nvSpPr>
            <p:cNvPr id="1500183" name="Freeform 23"/>
            <p:cNvSpPr>
              <a:spLocks/>
            </p:cNvSpPr>
            <p:nvPr/>
          </p:nvSpPr>
          <p:spPr bwMode="auto">
            <a:xfrm>
              <a:off x="1954" y="1365"/>
              <a:ext cx="1510" cy="1510"/>
            </a:xfrm>
            <a:custGeom>
              <a:avLst/>
              <a:gdLst/>
              <a:ahLst/>
              <a:cxnLst>
                <a:cxn ang="0">
                  <a:pos x="792" y="1508"/>
                </a:cxn>
                <a:cxn ang="0">
                  <a:pos x="906" y="1494"/>
                </a:cxn>
                <a:cxn ang="0">
                  <a:pos x="1014" y="1464"/>
                </a:cxn>
                <a:cxn ang="0">
                  <a:pos x="1114" y="1418"/>
                </a:cxn>
                <a:cxn ang="0">
                  <a:pos x="1206" y="1360"/>
                </a:cxn>
                <a:cxn ang="0">
                  <a:pos x="1288" y="1288"/>
                </a:cxn>
                <a:cxn ang="0">
                  <a:pos x="1360" y="1206"/>
                </a:cxn>
                <a:cxn ang="0">
                  <a:pos x="1418" y="1114"/>
                </a:cxn>
                <a:cxn ang="0">
                  <a:pos x="1464" y="1014"/>
                </a:cxn>
                <a:cxn ang="0">
                  <a:pos x="1494" y="906"/>
                </a:cxn>
                <a:cxn ang="0">
                  <a:pos x="1508" y="792"/>
                </a:cxn>
                <a:cxn ang="0">
                  <a:pos x="1508" y="716"/>
                </a:cxn>
                <a:cxn ang="0">
                  <a:pos x="1494" y="602"/>
                </a:cxn>
                <a:cxn ang="0">
                  <a:pos x="1464" y="494"/>
                </a:cxn>
                <a:cxn ang="0">
                  <a:pos x="1418" y="394"/>
                </a:cxn>
                <a:cxn ang="0">
                  <a:pos x="1360" y="302"/>
                </a:cxn>
                <a:cxn ang="0">
                  <a:pos x="1288" y="220"/>
                </a:cxn>
                <a:cxn ang="0">
                  <a:pos x="1206" y="150"/>
                </a:cxn>
                <a:cxn ang="0">
                  <a:pos x="1114" y="90"/>
                </a:cxn>
                <a:cxn ang="0">
                  <a:pos x="1014" y="44"/>
                </a:cxn>
                <a:cxn ang="0">
                  <a:pos x="906" y="14"/>
                </a:cxn>
                <a:cxn ang="0">
                  <a:pos x="792" y="0"/>
                </a:cxn>
                <a:cxn ang="0">
                  <a:pos x="716" y="0"/>
                </a:cxn>
                <a:cxn ang="0">
                  <a:pos x="602" y="14"/>
                </a:cxn>
                <a:cxn ang="0">
                  <a:pos x="494" y="44"/>
                </a:cxn>
                <a:cxn ang="0">
                  <a:pos x="394" y="90"/>
                </a:cxn>
                <a:cxn ang="0">
                  <a:pos x="302" y="150"/>
                </a:cxn>
                <a:cxn ang="0">
                  <a:pos x="220" y="220"/>
                </a:cxn>
                <a:cxn ang="0">
                  <a:pos x="148" y="302"/>
                </a:cxn>
                <a:cxn ang="0">
                  <a:pos x="90" y="394"/>
                </a:cxn>
                <a:cxn ang="0">
                  <a:pos x="44" y="494"/>
                </a:cxn>
                <a:cxn ang="0">
                  <a:pos x="14" y="602"/>
                </a:cxn>
                <a:cxn ang="0">
                  <a:pos x="0" y="716"/>
                </a:cxn>
                <a:cxn ang="0">
                  <a:pos x="0" y="792"/>
                </a:cxn>
                <a:cxn ang="0">
                  <a:pos x="14" y="906"/>
                </a:cxn>
                <a:cxn ang="0">
                  <a:pos x="44" y="1014"/>
                </a:cxn>
                <a:cxn ang="0">
                  <a:pos x="90" y="1114"/>
                </a:cxn>
                <a:cxn ang="0">
                  <a:pos x="148" y="1206"/>
                </a:cxn>
                <a:cxn ang="0">
                  <a:pos x="220" y="1288"/>
                </a:cxn>
                <a:cxn ang="0">
                  <a:pos x="302" y="1360"/>
                </a:cxn>
                <a:cxn ang="0">
                  <a:pos x="394" y="1418"/>
                </a:cxn>
                <a:cxn ang="0">
                  <a:pos x="494" y="1464"/>
                </a:cxn>
                <a:cxn ang="0">
                  <a:pos x="602" y="1494"/>
                </a:cxn>
                <a:cxn ang="0">
                  <a:pos x="716" y="1508"/>
                </a:cxn>
              </a:cxnLst>
              <a:rect l="0" t="0" r="r" b="b"/>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p:spPr>
          <p:txBody>
            <a:bodyPr/>
            <a:lstStyle/>
            <a:p>
              <a:pPr eaLnBrk="0" hangingPunct="0">
                <a:defRPr/>
              </a:pPr>
              <a:endParaRPr lang="en-US">
                <a:ea typeface="Arial" charset="0"/>
                <a:cs typeface="Arial" charset="0"/>
              </a:endParaRPr>
            </a:p>
          </p:txBody>
        </p:sp>
        <p:sp>
          <p:nvSpPr>
            <p:cNvPr id="1500184" name="Freeform 24"/>
            <p:cNvSpPr>
              <a:spLocks/>
            </p:cNvSpPr>
            <p:nvPr/>
          </p:nvSpPr>
          <p:spPr bwMode="auto">
            <a:xfrm>
              <a:off x="2088" y="1499"/>
              <a:ext cx="1242" cy="1242"/>
            </a:xfrm>
            <a:custGeom>
              <a:avLst/>
              <a:gdLst/>
              <a:ahLst/>
              <a:cxnLst>
                <a:cxn ang="0">
                  <a:pos x="652" y="1238"/>
                </a:cxn>
                <a:cxn ang="0">
                  <a:pos x="746" y="1226"/>
                </a:cxn>
                <a:cxn ang="0">
                  <a:pos x="834" y="1202"/>
                </a:cxn>
                <a:cxn ang="0">
                  <a:pos x="916" y="1164"/>
                </a:cxn>
                <a:cxn ang="0">
                  <a:pos x="992" y="1116"/>
                </a:cxn>
                <a:cxn ang="0">
                  <a:pos x="1058" y="1058"/>
                </a:cxn>
                <a:cxn ang="0">
                  <a:pos x="1118" y="990"/>
                </a:cxn>
                <a:cxn ang="0">
                  <a:pos x="1166" y="914"/>
                </a:cxn>
                <a:cxn ang="0">
                  <a:pos x="1202" y="832"/>
                </a:cxn>
                <a:cxn ang="0">
                  <a:pos x="1228" y="744"/>
                </a:cxn>
                <a:cxn ang="0">
                  <a:pos x="1240" y="652"/>
                </a:cxn>
                <a:cxn ang="0">
                  <a:pos x="1240" y="588"/>
                </a:cxn>
                <a:cxn ang="0">
                  <a:pos x="1228" y="494"/>
                </a:cxn>
                <a:cxn ang="0">
                  <a:pos x="1202" y="406"/>
                </a:cxn>
                <a:cxn ang="0">
                  <a:pos x="1166" y="324"/>
                </a:cxn>
                <a:cxn ang="0">
                  <a:pos x="1118" y="248"/>
                </a:cxn>
                <a:cxn ang="0">
                  <a:pos x="1058" y="180"/>
                </a:cxn>
                <a:cxn ang="0">
                  <a:pos x="992" y="122"/>
                </a:cxn>
                <a:cxn ang="0">
                  <a:pos x="916" y="74"/>
                </a:cxn>
                <a:cxn ang="0">
                  <a:pos x="834" y="36"/>
                </a:cxn>
                <a:cxn ang="0">
                  <a:pos x="746" y="12"/>
                </a:cxn>
                <a:cxn ang="0">
                  <a:pos x="652" y="0"/>
                </a:cxn>
                <a:cxn ang="0">
                  <a:pos x="588" y="0"/>
                </a:cxn>
                <a:cxn ang="0">
                  <a:pos x="496" y="12"/>
                </a:cxn>
                <a:cxn ang="0">
                  <a:pos x="408" y="36"/>
                </a:cxn>
                <a:cxn ang="0">
                  <a:pos x="324" y="74"/>
                </a:cxn>
                <a:cxn ang="0">
                  <a:pos x="250" y="122"/>
                </a:cxn>
                <a:cxn ang="0">
                  <a:pos x="182" y="180"/>
                </a:cxn>
                <a:cxn ang="0">
                  <a:pos x="124" y="248"/>
                </a:cxn>
                <a:cxn ang="0">
                  <a:pos x="74" y="324"/>
                </a:cxn>
                <a:cxn ang="0">
                  <a:pos x="38" y="406"/>
                </a:cxn>
                <a:cxn ang="0">
                  <a:pos x="12" y="494"/>
                </a:cxn>
                <a:cxn ang="0">
                  <a:pos x="0" y="588"/>
                </a:cxn>
                <a:cxn ang="0">
                  <a:pos x="0" y="652"/>
                </a:cxn>
                <a:cxn ang="0">
                  <a:pos x="12" y="744"/>
                </a:cxn>
                <a:cxn ang="0">
                  <a:pos x="38" y="832"/>
                </a:cxn>
                <a:cxn ang="0">
                  <a:pos x="74" y="914"/>
                </a:cxn>
                <a:cxn ang="0">
                  <a:pos x="124" y="990"/>
                </a:cxn>
                <a:cxn ang="0">
                  <a:pos x="182" y="1058"/>
                </a:cxn>
                <a:cxn ang="0">
                  <a:pos x="250" y="1116"/>
                </a:cxn>
                <a:cxn ang="0">
                  <a:pos x="324" y="1164"/>
                </a:cxn>
                <a:cxn ang="0">
                  <a:pos x="408" y="1202"/>
                </a:cxn>
                <a:cxn ang="0">
                  <a:pos x="496" y="1226"/>
                </a:cxn>
                <a:cxn ang="0">
                  <a:pos x="588" y="1238"/>
                </a:cxn>
              </a:cxnLst>
              <a:rect l="0" t="0" r="r" b="b"/>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p:spPr>
          <p:txBody>
            <a:bodyPr/>
            <a:lstStyle/>
            <a:p>
              <a:pPr eaLnBrk="0" hangingPunct="0">
                <a:defRPr/>
              </a:pPr>
              <a:endParaRPr lang="en-US">
                <a:ea typeface="Arial" charset="0"/>
                <a:cs typeface="Arial" charset="0"/>
              </a:endParaRPr>
            </a:p>
          </p:txBody>
        </p:sp>
      </p:grpSp>
      <p:sp>
        <p:nvSpPr>
          <p:cNvPr id="1500185" name="Freeform 25"/>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p:spPr>
        <p:txBody>
          <a:bodyPr/>
          <a:lstStyle/>
          <a:p>
            <a:pPr eaLnBrk="0" hangingPunct="0">
              <a:defRPr/>
            </a:pPr>
            <a:endParaRPr lang="en-US">
              <a:ea typeface="Arial" charset="0"/>
              <a:cs typeface="Arial" charset="0"/>
            </a:endParaRPr>
          </a:p>
        </p:txBody>
      </p:sp>
      <p:sp>
        <p:nvSpPr>
          <p:cNvPr id="1500186" name="Freeform 26"/>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p:spPr>
        <p:txBody>
          <a:bodyPr/>
          <a:lstStyle/>
          <a:p>
            <a:pPr eaLnBrk="0" hangingPunct="0">
              <a:defRPr/>
            </a:pPr>
            <a:endParaRPr lang="en-US">
              <a:ea typeface="Arial" charset="0"/>
              <a:cs typeface="Arial" charset="0"/>
            </a:endParaRPr>
          </a:p>
        </p:txBody>
      </p:sp>
      <p:sp>
        <p:nvSpPr>
          <p:cNvPr id="1500187" name="Freeform 27"/>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p:spPr>
        <p:txBody>
          <a:bodyPr/>
          <a:lstStyle/>
          <a:p>
            <a:pPr eaLnBrk="0" hangingPunct="0">
              <a:defRPr/>
            </a:pPr>
            <a:endParaRPr lang="en-US">
              <a:ea typeface="Arial" charset="0"/>
              <a:cs typeface="Arial" charset="0"/>
            </a:endParaRPr>
          </a:p>
        </p:txBody>
      </p:sp>
      <p:sp>
        <p:nvSpPr>
          <p:cNvPr id="1500188" name="Freeform 28"/>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p:spPr>
        <p:txBody>
          <a:bodyPr/>
          <a:lstStyle/>
          <a:p>
            <a:pPr eaLnBrk="0" hangingPunct="0">
              <a:defRPr/>
            </a:pPr>
            <a:endParaRPr lang="en-US">
              <a:ea typeface="Arial" charset="0"/>
              <a:cs typeface="Arial" charset="0"/>
            </a:endParaRPr>
          </a:p>
        </p:txBody>
      </p:sp>
      <p:sp>
        <p:nvSpPr>
          <p:cNvPr id="1500189" name="Freeform 29"/>
          <p:cNvSpPr>
            <a:spLocks/>
          </p:cNvSpPr>
          <p:nvPr/>
        </p:nvSpPr>
        <p:spPr bwMode="auto">
          <a:xfrm>
            <a:off x="7523163" y="6453188"/>
            <a:ext cx="320675" cy="320675"/>
          </a:xfrm>
          <a:custGeom>
            <a:avLst/>
            <a:gdLst/>
            <a:ahLst/>
            <a:cxnLst>
              <a:cxn ang="0">
                <a:pos x="704" y="1340"/>
              </a:cxn>
              <a:cxn ang="0">
                <a:pos x="806" y="1328"/>
              </a:cxn>
              <a:cxn ang="0">
                <a:pos x="902" y="1300"/>
              </a:cxn>
              <a:cxn ang="0">
                <a:pos x="990" y="1260"/>
              </a:cxn>
              <a:cxn ang="0">
                <a:pos x="1072" y="1208"/>
              </a:cxn>
              <a:cxn ang="0">
                <a:pos x="1144" y="1146"/>
              </a:cxn>
              <a:cxn ang="0">
                <a:pos x="1208" y="1072"/>
              </a:cxn>
              <a:cxn ang="0">
                <a:pos x="1260" y="990"/>
              </a:cxn>
              <a:cxn ang="0">
                <a:pos x="1300" y="902"/>
              </a:cxn>
              <a:cxn ang="0">
                <a:pos x="1328" y="806"/>
              </a:cxn>
              <a:cxn ang="0">
                <a:pos x="1340" y="704"/>
              </a:cxn>
              <a:cxn ang="0">
                <a:pos x="1340" y="636"/>
              </a:cxn>
              <a:cxn ang="0">
                <a:pos x="1328" y="536"/>
              </a:cxn>
              <a:cxn ang="0">
                <a:pos x="1300" y="440"/>
              </a:cxn>
              <a:cxn ang="0">
                <a:pos x="1260" y="350"/>
              </a:cxn>
              <a:cxn ang="0">
                <a:pos x="1208" y="268"/>
              </a:cxn>
              <a:cxn ang="0">
                <a:pos x="1144" y="196"/>
              </a:cxn>
              <a:cxn ang="0">
                <a:pos x="1072" y="132"/>
              </a:cxn>
              <a:cxn ang="0">
                <a:pos x="990" y="80"/>
              </a:cxn>
              <a:cxn ang="0">
                <a:pos x="902" y="40"/>
              </a:cxn>
              <a:cxn ang="0">
                <a:pos x="806" y="12"/>
              </a:cxn>
              <a:cxn ang="0">
                <a:pos x="704" y="0"/>
              </a:cxn>
              <a:cxn ang="0">
                <a:pos x="636" y="0"/>
              </a:cxn>
              <a:cxn ang="0">
                <a:pos x="534" y="12"/>
              </a:cxn>
              <a:cxn ang="0">
                <a:pos x="440" y="40"/>
              </a:cxn>
              <a:cxn ang="0">
                <a:pos x="350" y="80"/>
              </a:cxn>
              <a:cxn ang="0">
                <a:pos x="268" y="132"/>
              </a:cxn>
              <a:cxn ang="0">
                <a:pos x="196" y="196"/>
              </a:cxn>
              <a:cxn ang="0">
                <a:pos x="132" y="268"/>
              </a:cxn>
              <a:cxn ang="0">
                <a:pos x="80" y="350"/>
              </a:cxn>
              <a:cxn ang="0">
                <a:pos x="40" y="440"/>
              </a:cxn>
              <a:cxn ang="0">
                <a:pos x="12" y="536"/>
              </a:cxn>
              <a:cxn ang="0">
                <a:pos x="0" y="636"/>
              </a:cxn>
              <a:cxn ang="0">
                <a:pos x="0" y="704"/>
              </a:cxn>
              <a:cxn ang="0">
                <a:pos x="12" y="806"/>
              </a:cxn>
              <a:cxn ang="0">
                <a:pos x="40" y="902"/>
              </a:cxn>
              <a:cxn ang="0">
                <a:pos x="80" y="990"/>
              </a:cxn>
              <a:cxn ang="0">
                <a:pos x="132" y="1072"/>
              </a:cxn>
              <a:cxn ang="0">
                <a:pos x="196" y="1146"/>
              </a:cxn>
              <a:cxn ang="0">
                <a:pos x="268" y="1208"/>
              </a:cxn>
              <a:cxn ang="0">
                <a:pos x="350" y="1260"/>
              </a:cxn>
              <a:cxn ang="0">
                <a:pos x="440" y="1300"/>
              </a:cxn>
              <a:cxn ang="0">
                <a:pos x="534" y="1328"/>
              </a:cxn>
              <a:cxn ang="0">
                <a:pos x="636" y="1340"/>
              </a:cxn>
            </a:cxnLst>
            <a:rect l="0" t="0" r="r" b="b"/>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p:spPr>
        <p:txBody>
          <a:bodyPr/>
          <a:lstStyle/>
          <a:p>
            <a:pPr eaLnBrk="0" hangingPunct="0">
              <a:defRPr/>
            </a:pPr>
            <a:endParaRPr lang="en-US">
              <a:ea typeface="Arial" charset="0"/>
              <a:cs typeface="Arial" charset="0"/>
            </a:endParaRPr>
          </a:p>
        </p:txBody>
      </p:sp>
      <p:sp>
        <p:nvSpPr>
          <p:cNvPr id="1500190" name="Freeform 30"/>
          <p:cNvSpPr>
            <a:spLocks/>
          </p:cNvSpPr>
          <p:nvPr/>
        </p:nvSpPr>
        <p:spPr bwMode="auto">
          <a:xfrm>
            <a:off x="7551738" y="6481763"/>
            <a:ext cx="263525" cy="263525"/>
          </a:xfrm>
          <a:custGeom>
            <a:avLst/>
            <a:gdLst/>
            <a:ahLst/>
            <a:cxnLst>
              <a:cxn ang="0">
                <a:pos x="580" y="1102"/>
              </a:cxn>
              <a:cxn ang="0">
                <a:pos x="662" y="1092"/>
              </a:cxn>
              <a:cxn ang="0">
                <a:pos x="740" y="1068"/>
              </a:cxn>
              <a:cxn ang="0">
                <a:pos x="814" y="1036"/>
              </a:cxn>
              <a:cxn ang="0">
                <a:pos x="882" y="992"/>
              </a:cxn>
              <a:cxn ang="0">
                <a:pos x="942" y="940"/>
              </a:cxn>
              <a:cxn ang="0">
                <a:pos x="994" y="880"/>
              </a:cxn>
              <a:cxn ang="0">
                <a:pos x="1036" y="814"/>
              </a:cxn>
              <a:cxn ang="0">
                <a:pos x="1070" y="740"/>
              </a:cxn>
              <a:cxn ang="0">
                <a:pos x="1092" y="662"/>
              </a:cxn>
              <a:cxn ang="0">
                <a:pos x="1102" y="580"/>
              </a:cxn>
              <a:cxn ang="0">
                <a:pos x="1102" y="522"/>
              </a:cxn>
              <a:cxn ang="0">
                <a:pos x="1092" y="440"/>
              </a:cxn>
              <a:cxn ang="0">
                <a:pos x="1070" y="362"/>
              </a:cxn>
              <a:cxn ang="0">
                <a:pos x="1036" y="288"/>
              </a:cxn>
              <a:cxn ang="0">
                <a:pos x="994" y="220"/>
              </a:cxn>
              <a:cxn ang="0">
                <a:pos x="942" y="160"/>
              </a:cxn>
              <a:cxn ang="0">
                <a:pos x="882" y="108"/>
              </a:cxn>
              <a:cxn ang="0">
                <a:pos x="814" y="66"/>
              </a:cxn>
              <a:cxn ang="0">
                <a:pos x="740" y="32"/>
              </a:cxn>
              <a:cxn ang="0">
                <a:pos x="662" y="10"/>
              </a:cxn>
              <a:cxn ang="0">
                <a:pos x="580" y="0"/>
              </a:cxn>
              <a:cxn ang="0">
                <a:pos x="522" y="0"/>
              </a:cxn>
              <a:cxn ang="0">
                <a:pos x="440" y="10"/>
              </a:cxn>
              <a:cxn ang="0">
                <a:pos x="362" y="32"/>
              </a:cxn>
              <a:cxn ang="0">
                <a:pos x="288" y="66"/>
              </a:cxn>
              <a:cxn ang="0">
                <a:pos x="222" y="108"/>
              </a:cxn>
              <a:cxn ang="0">
                <a:pos x="162" y="160"/>
              </a:cxn>
              <a:cxn ang="0">
                <a:pos x="110" y="220"/>
              </a:cxn>
              <a:cxn ang="0">
                <a:pos x="66" y="288"/>
              </a:cxn>
              <a:cxn ang="0">
                <a:pos x="34" y="362"/>
              </a:cxn>
              <a:cxn ang="0">
                <a:pos x="10" y="440"/>
              </a:cxn>
              <a:cxn ang="0">
                <a:pos x="0" y="522"/>
              </a:cxn>
              <a:cxn ang="0">
                <a:pos x="0" y="580"/>
              </a:cxn>
              <a:cxn ang="0">
                <a:pos x="10" y="662"/>
              </a:cxn>
              <a:cxn ang="0">
                <a:pos x="34" y="740"/>
              </a:cxn>
              <a:cxn ang="0">
                <a:pos x="66" y="814"/>
              </a:cxn>
              <a:cxn ang="0">
                <a:pos x="110" y="880"/>
              </a:cxn>
              <a:cxn ang="0">
                <a:pos x="162" y="940"/>
              </a:cxn>
              <a:cxn ang="0">
                <a:pos x="222" y="992"/>
              </a:cxn>
              <a:cxn ang="0">
                <a:pos x="288" y="1036"/>
              </a:cxn>
              <a:cxn ang="0">
                <a:pos x="362" y="1068"/>
              </a:cxn>
              <a:cxn ang="0">
                <a:pos x="440" y="1092"/>
              </a:cxn>
              <a:cxn ang="0">
                <a:pos x="522" y="1102"/>
              </a:cxn>
            </a:cxnLst>
            <a:rect l="0" t="0" r="r" b="b"/>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p:spPr>
        <p:txBody>
          <a:bodyPr/>
          <a:lstStyle/>
          <a:p>
            <a:pPr eaLnBrk="0" hangingPunct="0">
              <a:defRPr/>
            </a:pPr>
            <a:endParaRPr lang="en-US">
              <a:ea typeface="Arial" charset="0"/>
              <a:cs typeface="Arial" charset="0"/>
            </a:endParaRPr>
          </a:p>
        </p:txBody>
      </p:sp>
      <p:sp>
        <p:nvSpPr>
          <p:cNvPr id="1500191" name="Rectangle 31"/>
          <p:cNvSpPr>
            <a:spLocks noChangeArrowheads="1"/>
          </p:cNvSpPr>
          <p:nvPr/>
        </p:nvSpPr>
        <p:spPr bwMode="auto">
          <a:xfrm>
            <a:off x="8223250" y="6505575"/>
            <a:ext cx="603250" cy="238125"/>
          </a:xfrm>
          <a:prstGeom prst="rect">
            <a:avLst/>
          </a:prstGeom>
          <a:noFill/>
          <a:ln w="9525">
            <a:noFill/>
            <a:miter lim="800000"/>
            <a:headEnd/>
            <a:tailEnd/>
          </a:ln>
          <a:effectLst/>
        </p:spPr>
        <p:txBody>
          <a:bodyPr/>
          <a:lstStyle/>
          <a:p>
            <a:pPr algn="ctr">
              <a:defRPr/>
            </a:pPr>
            <a:fld id="{0C4CEF65-F35F-411C-A66D-6DF3CD2CA629}" type="slidenum">
              <a:rPr lang="en-US" sz="1000" b="0">
                <a:solidFill>
                  <a:schemeClr val="bg1"/>
                </a:solidFill>
                <a:latin typeface="Arial" charset="0"/>
                <a:ea typeface="ＭＳ Ｐゴシック" charset="-128"/>
                <a:cs typeface="Arial" charset="0"/>
              </a:rPr>
              <a:pPr algn="ctr">
                <a:defRPr/>
              </a:pPr>
              <a:t>‹#›</a:t>
            </a:fld>
            <a:endParaRPr lang="en-US" sz="1000" b="0">
              <a:solidFill>
                <a:schemeClr val="bg1"/>
              </a:solidFill>
              <a:latin typeface="Arial" charset="0"/>
              <a:ea typeface="ＭＳ Ｐゴシック" charset="-128"/>
              <a:cs typeface="Arial" charset="0"/>
            </a:endParaRPr>
          </a:p>
        </p:txBody>
      </p:sp>
      <p:sp>
        <p:nvSpPr>
          <p:cNvPr id="1500192" name="Text Box 32"/>
          <p:cNvSpPr txBox="1">
            <a:spLocks noChangeArrowheads="1"/>
          </p:cNvSpPr>
          <p:nvPr/>
        </p:nvSpPr>
        <p:spPr bwMode="auto">
          <a:xfrm>
            <a:off x="228600" y="6643688"/>
            <a:ext cx="1825625" cy="215900"/>
          </a:xfrm>
          <a:prstGeom prst="rect">
            <a:avLst/>
          </a:prstGeom>
          <a:noFill/>
          <a:ln w="9525">
            <a:noFill/>
            <a:miter lim="800000"/>
            <a:headEnd/>
            <a:tailEnd/>
          </a:ln>
          <a:effectLst/>
        </p:spPr>
        <p:txBody>
          <a:bodyPr wrap="none">
            <a:spAutoFit/>
          </a:bodyPr>
          <a:lstStyle/>
          <a:p>
            <a:pPr>
              <a:defRPr/>
            </a:pPr>
            <a:r>
              <a:rPr lang="en-US" sz="800" b="0" dirty="0">
                <a:latin typeface="Arial Black" charset="0"/>
                <a:ea typeface="ＭＳ Ｐゴシック" charset="-128"/>
                <a:cs typeface="Arial" charset="0"/>
              </a:rPr>
              <a:t>© 2011 W. W. Norton Co., Inc.</a:t>
            </a:r>
          </a:p>
        </p:txBody>
      </p:sp>
      <p:sp>
        <p:nvSpPr>
          <p:cNvPr id="2069" name="Rectangle 34"/>
          <p:cNvSpPr>
            <a:spLocks noGrp="1" noChangeArrowheads="1"/>
          </p:cNvSpPr>
          <p:nvPr>
            <p:ph type="title"/>
          </p:nvPr>
        </p:nvSpPr>
        <p:spPr bwMode="auto">
          <a:xfrm>
            <a:off x="838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2070" name="Picture 2">
            <a:hlinkClick r:id="rId5"/>
          </p:cNvPr>
          <p:cNvPicPr>
            <a:picLocks noChangeAspect="1" noChangeArrowheads="1"/>
          </p:cNvPicPr>
          <p:nvPr userDrawn="1"/>
        </p:nvPicPr>
        <p:blipFill>
          <a:blip r:embed="rId6"/>
          <a:srcRect b="28000"/>
          <a:stretch>
            <a:fillRect/>
          </a:stretch>
        </p:blipFill>
        <p:spPr bwMode="auto">
          <a:xfrm>
            <a:off x="1925638" y="1295400"/>
            <a:ext cx="5694362" cy="3094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1" r:id="rId1"/>
    <p:sldLayoutId id="2147484004" r:id="rId2"/>
    <p:sldLayoutId id="2147484005" r:id="rId3"/>
  </p:sldLayoutIdLst>
  <p:txStyles>
    <p:titleStyle>
      <a:lvl1pPr algn="ctr" rtl="0" eaLnBrk="0" fontAlgn="base" hangingPunct="0">
        <a:spcBef>
          <a:spcPct val="0"/>
        </a:spcBef>
        <a:spcAft>
          <a:spcPct val="0"/>
        </a:spcAft>
        <a:defRPr sz="24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5pPr>
      <a:lvl6pPr marL="457200" algn="ctr" rtl="0" fontAlgn="base">
        <a:spcBef>
          <a:spcPct val="0"/>
        </a:spcBef>
        <a:spcAft>
          <a:spcPct val="0"/>
        </a:spcAft>
        <a:defRPr sz="2400">
          <a:solidFill>
            <a:schemeClr val="tx1"/>
          </a:solidFill>
          <a:latin typeface="Garamond" charset="0"/>
        </a:defRPr>
      </a:lvl6pPr>
      <a:lvl7pPr marL="914400" algn="ctr" rtl="0" fontAlgn="base">
        <a:spcBef>
          <a:spcPct val="0"/>
        </a:spcBef>
        <a:spcAft>
          <a:spcPct val="0"/>
        </a:spcAft>
        <a:defRPr sz="2400">
          <a:solidFill>
            <a:schemeClr val="tx1"/>
          </a:solidFill>
          <a:latin typeface="Garamond" charset="0"/>
        </a:defRPr>
      </a:lvl7pPr>
      <a:lvl8pPr marL="1371600" algn="ctr" rtl="0" fontAlgn="base">
        <a:spcBef>
          <a:spcPct val="0"/>
        </a:spcBef>
        <a:spcAft>
          <a:spcPct val="0"/>
        </a:spcAft>
        <a:defRPr sz="2400">
          <a:solidFill>
            <a:schemeClr val="tx1"/>
          </a:solidFill>
          <a:latin typeface="Garamond" charset="0"/>
        </a:defRPr>
      </a:lvl8pPr>
      <a:lvl9pPr marL="1828800" algn="ctr" rtl="0" fontAlgn="base">
        <a:spcBef>
          <a:spcPct val="0"/>
        </a:spcBef>
        <a:spcAft>
          <a:spcPct val="0"/>
        </a:spcAft>
        <a:defRPr sz="2400">
          <a:solidFill>
            <a:schemeClr val="tx1"/>
          </a:solidFill>
          <a:latin typeface="Garamon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5691188"/>
            <a:ext cx="7772400" cy="685800"/>
          </a:xfrm>
          <a:prstGeom prst="rect">
            <a:avLst/>
          </a:prstGeom>
          <a:noFill/>
          <a:ln w="9525">
            <a:noFill/>
            <a:round/>
            <a:headEnd/>
            <a:tailEnd/>
          </a:ln>
          <a:effectLst/>
        </p:spPr>
        <p:txBody>
          <a:bodyPr lIns="90000" tIns="46800" rIns="90000" bIns="46800" anchor="ct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cs typeface="Arial" charset="0"/>
              </a:rPr>
              <a:t>W. W. Norton &amp; Company</a:t>
            </a:r>
            <a:br>
              <a:rPr lang="en-US" sz="2400">
                <a:solidFill>
                  <a:srgbClr val="000000"/>
                </a:solidFill>
                <a:cs typeface="Arial" charset="0"/>
              </a:rPr>
            </a:br>
            <a:r>
              <a:rPr lang="en-US" sz="1800">
                <a:solidFill>
                  <a:srgbClr val="000000"/>
                </a:solidFill>
                <a:cs typeface="Arial" charset="0"/>
              </a:rPr>
              <a:t>Independent and Employee-Owned</a:t>
            </a:r>
          </a:p>
        </p:txBody>
      </p:sp>
      <p:sp>
        <p:nvSpPr>
          <p:cNvPr id="98307" name="Text Box 3"/>
          <p:cNvSpPr txBox="1">
            <a:spLocks noChangeArrowheads="1"/>
          </p:cNvSpPr>
          <p:nvPr/>
        </p:nvSpPr>
        <p:spPr bwMode="auto">
          <a:xfrm>
            <a:off x="914400" y="76200"/>
            <a:ext cx="8080375" cy="825500"/>
          </a:xfrm>
          <a:prstGeom prst="rect">
            <a:avLst/>
          </a:prstGeom>
          <a:noFill/>
          <a:ln w="9525">
            <a:noFill/>
            <a:round/>
            <a:headEnd/>
            <a:tailEnd/>
          </a:ln>
          <a:effectLst/>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cs typeface="Arial" charset="0"/>
              </a:rPr>
              <a:t>This concludes the Lecture </a:t>
            </a:r>
            <a:br>
              <a:rPr lang="en-US" sz="2400">
                <a:solidFill>
                  <a:srgbClr val="000000"/>
                </a:solidFill>
                <a:cs typeface="Arial" charset="0"/>
              </a:rPr>
            </a:br>
            <a:r>
              <a:rPr lang="en-US" sz="2400">
                <a:solidFill>
                  <a:srgbClr val="000000"/>
                </a:solidFill>
                <a:cs typeface="Arial" charset="0"/>
              </a:rPr>
              <a:t>PowerPoint Presentation for </a:t>
            </a:r>
          </a:p>
        </p:txBody>
      </p:sp>
      <p:sp>
        <p:nvSpPr>
          <p:cNvPr id="98308" name="Rectangle 4"/>
          <p:cNvSpPr>
            <a:spLocks noChangeArrowheads="1"/>
          </p:cNvSpPr>
          <p:nvPr/>
        </p:nvSpPr>
        <p:spPr bwMode="auto">
          <a:xfrm>
            <a:off x="762000" y="4419600"/>
            <a:ext cx="7924800" cy="703263"/>
          </a:xfrm>
          <a:prstGeom prst="rect">
            <a:avLst/>
          </a:prstGeom>
          <a:noFill/>
          <a:ln w="9525">
            <a:noFill/>
            <a:round/>
            <a:headEnd/>
            <a:tailEnd/>
          </a:ln>
          <a:effectLst/>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Arial" charset="0"/>
              </a:rPr>
              <a:t>For more learning resources, please visit our online StudySpace at: </a:t>
            </a:r>
            <a:r>
              <a:rPr lang="en-US" sz="2000">
                <a:solidFill>
                  <a:srgbClr val="009999"/>
                </a:solidFill>
                <a:latin typeface="Arial" charset="0"/>
                <a:hlinkClick r:id="rId13"/>
              </a:rPr>
              <a:t>http://www.wwnorton.com/college/soc/essentials-of-sociology3/</a:t>
            </a:r>
          </a:p>
        </p:txBody>
      </p:sp>
      <p:grpSp>
        <p:nvGrpSpPr>
          <p:cNvPr id="98309" name="Group 5"/>
          <p:cNvGrpSpPr>
            <a:grpSpLocks/>
          </p:cNvGrpSpPr>
          <p:nvPr/>
        </p:nvGrpSpPr>
        <p:grpSpPr bwMode="auto">
          <a:xfrm>
            <a:off x="125413" y="1588"/>
            <a:ext cx="8907462" cy="6856412"/>
            <a:chOff x="79" y="1"/>
            <a:chExt cx="5611" cy="4319"/>
          </a:xfrm>
        </p:grpSpPr>
        <p:sp>
          <p:nvSpPr>
            <p:cNvPr id="98310" name="Freeform 6"/>
            <p:cNvSpPr>
              <a:spLocks noChangeArrowheads="1"/>
            </p:cNvSpPr>
            <p:nvPr/>
          </p:nvSpPr>
          <p:spPr bwMode="auto">
            <a:xfrm>
              <a:off x="404" y="741"/>
              <a:ext cx="5191" cy="3579"/>
            </a:xfrm>
            <a:custGeom>
              <a:avLst/>
              <a:gdLst>
                <a:gd name="T0" fmla="*/ 3372 w 3734"/>
                <a:gd name="T1" fmla="*/ 2668 h 2668"/>
                <a:gd name="T2" fmla="*/ 3372 w 3734"/>
                <a:gd name="T3" fmla="*/ 2426 h 2668"/>
                <a:gd name="T4" fmla="*/ 3661 w 3734"/>
                <a:gd name="T5" fmla="*/ 2426 h 2668"/>
                <a:gd name="T6" fmla="*/ 3734 w 3734"/>
                <a:gd name="T7" fmla="*/ 2329 h 2668"/>
                <a:gd name="T8" fmla="*/ 3734 w 3734"/>
                <a:gd name="T9" fmla="*/ 0 h 2668"/>
                <a:gd name="T10" fmla="*/ 0 w 3734"/>
                <a:gd name="T11" fmla="*/ 0 h 2668"/>
                <a:gd name="T12" fmla="*/ 0 w 3734"/>
                <a:gd name="T13" fmla="*/ 0 h 2668"/>
                <a:gd name="T14" fmla="*/ 3734 w 3734"/>
                <a:gd name="T15" fmla="*/ 2668 h 2668"/>
              </a:gdLst>
              <a:ahLst/>
              <a:cxnLst>
                <a:cxn ang="0">
                  <a:pos x="T0" y="T1"/>
                </a:cxn>
                <a:cxn ang="0">
                  <a:pos x="T2" y="T3"/>
                </a:cxn>
                <a:cxn ang="0">
                  <a:pos x="T4" y="T5"/>
                </a:cxn>
                <a:cxn ang="0">
                  <a:pos x="T6" y="T7"/>
                </a:cxn>
                <a:cxn ang="0">
                  <a:pos x="T8" y="T9"/>
                </a:cxn>
                <a:cxn ang="0">
                  <a:pos x="T10" y="T11"/>
                </a:cxn>
              </a:cxnLst>
              <a:rect l="T12" t="T13" r="T14" b="T15"/>
              <a:pathLst>
                <a:path w="3734" h="2668">
                  <a:moveTo>
                    <a:pt x="3372" y="2668"/>
                  </a:moveTo>
                  <a:lnTo>
                    <a:pt x="3372" y="2426"/>
                  </a:lnTo>
                  <a:lnTo>
                    <a:pt x="3661" y="2426"/>
                  </a:lnTo>
                  <a:lnTo>
                    <a:pt x="3734" y="2329"/>
                  </a:lnTo>
                  <a:lnTo>
                    <a:pt x="3734" y="0"/>
                  </a:lnTo>
                  <a:lnTo>
                    <a:pt x="0" y="0"/>
                  </a:lnTo>
                </a:path>
              </a:pathLst>
            </a:custGeom>
            <a:noFill/>
            <a:ln w="12600">
              <a:solidFill>
                <a:srgbClr val="000000"/>
              </a:solidFill>
              <a:round/>
              <a:headEnd/>
              <a:tailEnd/>
            </a:ln>
            <a:effectLst/>
          </p:spPr>
          <p:txBody>
            <a:bodyPr wrap="none" anchor="ctr"/>
            <a:lstStyle/>
            <a:p>
              <a:endParaRPr lang="en-US"/>
            </a:p>
          </p:txBody>
        </p:sp>
        <p:sp>
          <p:nvSpPr>
            <p:cNvPr id="98311" name="Freeform 7"/>
            <p:cNvSpPr>
              <a:spLocks noChangeArrowheads="1"/>
            </p:cNvSpPr>
            <p:nvPr/>
          </p:nvSpPr>
          <p:spPr bwMode="auto">
            <a:xfrm>
              <a:off x="79" y="223"/>
              <a:ext cx="321" cy="4097"/>
            </a:xfrm>
            <a:custGeom>
              <a:avLst/>
              <a:gdLst>
                <a:gd name="T0" fmla="*/ 0 w 231"/>
                <a:gd name="T1" fmla="*/ 3054 h 3054"/>
                <a:gd name="T2" fmla="*/ 0 w 231"/>
                <a:gd name="T3" fmla="*/ 85 h 3054"/>
                <a:gd name="T4" fmla="*/ 79 w 231"/>
                <a:gd name="T5" fmla="*/ 0 h 3054"/>
                <a:gd name="T6" fmla="*/ 231 w 231"/>
                <a:gd name="T7" fmla="*/ 0 h 3054"/>
                <a:gd name="T8" fmla="*/ 0 w 231"/>
                <a:gd name="T9" fmla="*/ 0 h 3054"/>
                <a:gd name="T10" fmla="*/ 231 w 231"/>
                <a:gd name="T11" fmla="*/ 3054 h 3054"/>
              </a:gdLst>
              <a:ahLst/>
              <a:cxnLst>
                <a:cxn ang="0">
                  <a:pos x="T0" y="T1"/>
                </a:cxn>
                <a:cxn ang="0">
                  <a:pos x="T2" y="T3"/>
                </a:cxn>
                <a:cxn ang="0">
                  <a:pos x="T4" y="T5"/>
                </a:cxn>
                <a:cxn ang="0">
                  <a:pos x="T6" y="T7"/>
                </a:cxn>
              </a:cxnLst>
              <a:rect l="T8" t="T9" r="T10" b="T11"/>
              <a:pathLst>
                <a:path w="231" h="3054">
                  <a:moveTo>
                    <a:pt x="0" y="3054"/>
                  </a:moveTo>
                  <a:lnTo>
                    <a:pt x="0" y="85"/>
                  </a:lnTo>
                  <a:lnTo>
                    <a:pt x="79" y="0"/>
                  </a:lnTo>
                  <a:lnTo>
                    <a:pt x="231" y="0"/>
                  </a:lnTo>
                </a:path>
              </a:pathLst>
            </a:custGeom>
            <a:noFill/>
            <a:ln w="12600">
              <a:solidFill>
                <a:srgbClr val="000000"/>
              </a:solidFill>
              <a:round/>
              <a:headEnd/>
              <a:tailEnd/>
            </a:ln>
            <a:effectLst/>
          </p:spPr>
          <p:txBody>
            <a:bodyPr wrap="none" anchor="ctr"/>
            <a:lstStyle/>
            <a:p>
              <a:endParaRPr lang="en-US"/>
            </a:p>
          </p:txBody>
        </p:sp>
        <p:sp>
          <p:nvSpPr>
            <p:cNvPr id="98312" name="Freeform 8"/>
            <p:cNvSpPr>
              <a:spLocks noChangeArrowheads="1"/>
            </p:cNvSpPr>
            <p:nvPr/>
          </p:nvSpPr>
          <p:spPr bwMode="auto">
            <a:xfrm>
              <a:off x="5370" y="1"/>
              <a:ext cx="321" cy="4163"/>
            </a:xfrm>
            <a:custGeom>
              <a:avLst/>
              <a:gdLst>
                <a:gd name="T0" fmla="*/ 231 w 231"/>
                <a:gd name="T1" fmla="*/ 0 h 3103"/>
                <a:gd name="T2" fmla="*/ 231 w 231"/>
                <a:gd name="T3" fmla="*/ 3017 h 3103"/>
                <a:gd name="T4" fmla="*/ 152 w 231"/>
                <a:gd name="T5" fmla="*/ 3103 h 3103"/>
                <a:gd name="T6" fmla="*/ 0 w 231"/>
                <a:gd name="T7" fmla="*/ 3103 h 3103"/>
                <a:gd name="T8" fmla="*/ 0 w 231"/>
                <a:gd name="T9" fmla="*/ 0 h 3103"/>
                <a:gd name="T10" fmla="*/ 231 w 231"/>
                <a:gd name="T11" fmla="*/ 3103 h 3103"/>
              </a:gdLst>
              <a:ahLst/>
              <a:cxnLst>
                <a:cxn ang="0">
                  <a:pos x="T0" y="T1"/>
                </a:cxn>
                <a:cxn ang="0">
                  <a:pos x="T2" y="T3"/>
                </a:cxn>
                <a:cxn ang="0">
                  <a:pos x="T4" y="T5"/>
                </a:cxn>
                <a:cxn ang="0">
                  <a:pos x="T6" y="T7"/>
                </a:cxn>
              </a:cxnLst>
              <a:rect l="T8" t="T9" r="T10" b="T11"/>
              <a:pathLst>
                <a:path w="231" h="3103">
                  <a:moveTo>
                    <a:pt x="231" y="0"/>
                  </a:moveTo>
                  <a:lnTo>
                    <a:pt x="231" y="3017"/>
                  </a:lnTo>
                  <a:lnTo>
                    <a:pt x="152" y="3103"/>
                  </a:lnTo>
                  <a:lnTo>
                    <a:pt x="0" y="3103"/>
                  </a:lnTo>
                </a:path>
              </a:pathLst>
            </a:custGeom>
            <a:noFill/>
            <a:ln w="12600">
              <a:solidFill>
                <a:srgbClr val="000000"/>
              </a:solidFill>
              <a:round/>
              <a:headEnd/>
              <a:tailEnd/>
            </a:ln>
            <a:effectLst/>
          </p:spPr>
          <p:txBody>
            <a:bodyPr wrap="none" anchor="ctr"/>
            <a:lstStyle/>
            <a:p>
              <a:endParaRPr lang="en-US"/>
            </a:p>
          </p:txBody>
        </p:sp>
        <p:sp>
          <p:nvSpPr>
            <p:cNvPr id="98313" name="Freeform 9"/>
            <p:cNvSpPr>
              <a:spLocks noChangeArrowheads="1"/>
            </p:cNvSpPr>
            <p:nvPr/>
          </p:nvSpPr>
          <p:spPr bwMode="auto">
            <a:xfrm>
              <a:off x="191" y="1"/>
              <a:ext cx="4639" cy="4168"/>
            </a:xfrm>
            <a:custGeom>
              <a:avLst/>
              <a:gdLst>
                <a:gd name="T0" fmla="*/ 259 w 3337"/>
                <a:gd name="T1" fmla="*/ 0 h 3107"/>
                <a:gd name="T2" fmla="*/ 259 w 3337"/>
                <a:gd name="T3" fmla="*/ 380 h 3107"/>
                <a:gd name="T4" fmla="*/ 63 w 3337"/>
                <a:gd name="T5" fmla="*/ 380 h 3107"/>
                <a:gd name="T6" fmla="*/ 0 w 3337"/>
                <a:gd name="T7" fmla="*/ 492 h 3107"/>
                <a:gd name="T8" fmla="*/ 0 w 3337"/>
                <a:gd name="T9" fmla="*/ 3107 h 3107"/>
                <a:gd name="T10" fmla="*/ 3337 w 3337"/>
                <a:gd name="T11" fmla="*/ 3107 h 3107"/>
                <a:gd name="T12" fmla="*/ 0 w 3337"/>
                <a:gd name="T13" fmla="*/ 0 h 3107"/>
                <a:gd name="T14" fmla="*/ 3337 w 3337"/>
                <a:gd name="T15" fmla="*/ 3107 h 3107"/>
              </a:gdLst>
              <a:ahLst/>
              <a:cxnLst>
                <a:cxn ang="0">
                  <a:pos x="T0" y="T1"/>
                </a:cxn>
                <a:cxn ang="0">
                  <a:pos x="T2" y="T3"/>
                </a:cxn>
                <a:cxn ang="0">
                  <a:pos x="T4" y="T5"/>
                </a:cxn>
                <a:cxn ang="0">
                  <a:pos x="T6" y="T7"/>
                </a:cxn>
                <a:cxn ang="0">
                  <a:pos x="T8" y="T9"/>
                </a:cxn>
                <a:cxn ang="0">
                  <a:pos x="T10" y="T11"/>
                </a:cxn>
              </a:cxnLst>
              <a:rect l="T12" t="T13" r="T14" b="T15"/>
              <a:pathLst>
                <a:path w="3337" h="3107">
                  <a:moveTo>
                    <a:pt x="259" y="0"/>
                  </a:moveTo>
                  <a:lnTo>
                    <a:pt x="259" y="380"/>
                  </a:lnTo>
                  <a:lnTo>
                    <a:pt x="63" y="380"/>
                  </a:lnTo>
                  <a:lnTo>
                    <a:pt x="0" y="492"/>
                  </a:lnTo>
                  <a:lnTo>
                    <a:pt x="0" y="3107"/>
                  </a:lnTo>
                  <a:lnTo>
                    <a:pt x="3337" y="3107"/>
                  </a:lnTo>
                </a:path>
              </a:pathLst>
            </a:custGeom>
            <a:noFill/>
            <a:ln w="12600">
              <a:solidFill>
                <a:srgbClr val="000000"/>
              </a:solidFill>
              <a:round/>
              <a:headEnd/>
              <a:tailEnd/>
            </a:ln>
            <a:effectLst/>
          </p:spPr>
          <p:txBody>
            <a:bodyPr wrap="none" anchor="ctr"/>
            <a:lstStyle/>
            <a:p>
              <a:endParaRPr lang="en-US"/>
            </a:p>
          </p:txBody>
        </p:sp>
      </p:grpSp>
      <p:sp>
        <p:nvSpPr>
          <p:cNvPr id="98314" name="Freeform 10"/>
          <p:cNvSpPr>
            <a:spLocks noChangeArrowheads="1"/>
          </p:cNvSpPr>
          <p:nvPr/>
        </p:nvSpPr>
        <p:spPr bwMode="auto">
          <a:xfrm>
            <a:off x="450850" y="996950"/>
            <a:ext cx="365125" cy="365125"/>
          </a:xfrm>
          <a:custGeom>
            <a:avLst/>
            <a:gdLst>
              <a:gd name="T0" fmla="*/ 802 w 1526"/>
              <a:gd name="T1" fmla="*/ 1524 h 1526"/>
              <a:gd name="T2" fmla="*/ 916 w 1526"/>
              <a:gd name="T3" fmla="*/ 1510 h 1526"/>
              <a:gd name="T4" fmla="*/ 1026 w 1526"/>
              <a:gd name="T5" fmla="*/ 1478 h 1526"/>
              <a:gd name="T6" fmla="*/ 1126 w 1526"/>
              <a:gd name="T7" fmla="*/ 1434 h 1526"/>
              <a:gd name="T8" fmla="*/ 1220 w 1526"/>
              <a:gd name="T9" fmla="*/ 1374 h 1526"/>
              <a:gd name="T10" fmla="*/ 1302 w 1526"/>
              <a:gd name="T11" fmla="*/ 1302 h 1526"/>
              <a:gd name="T12" fmla="*/ 1374 w 1526"/>
              <a:gd name="T13" fmla="*/ 1218 h 1526"/>
              <a:gd name="T14" fmla="*/ 1434 w 1526"/>
              <a:gd name="T15" fmla="*/ 1126 h 1526"/>
              <a:gd name="T16" fmla="*/ 1480 w 1526"/>
              <a:gd name="T17" fmla="*/ 1024 h 1526"/>
              <a:gd name="T18" fmla="*/ 1510 w 1526"/>
              <a:gd name="T19" fmla="*/ 916 h 1526"/>
              <a:gd name="T20" fmla="*/ 1524 w 1526"/>
              <a:gd name="T21" fmla="*/ 802 h 1526"/>
              <a:gd name="T22" fmla="*/ 1524 w 1526"/>
              <a:gd name="T23" fmla="*/ 724 h 1526"/>
              <a:gd name="T24" fmla="*/ 1510 w 1526"/>
              <a:gd name="T25" fmla="*/ 608 h 1526"/>
              <a:gd name="T26" fmla="*/ 1480 w 1526"/>
              <a:gd name="T27" fmla="*/ 500 h 1526"/>
              <a:gd name="T28" fmla="*/ 1434 w 1526"/>
              <a:gd name="T29" fmla="*/ 400 h 1526"/>
              <a:gd name="T30" fmla="*/ 1374 w 1526"/>
              <a:gd name="T31" fmla="*/ 306 h 1526"/>
              <a:gd name="T32" fmla="*/ 1302 w 1526"/>
              <a:gd name="T33" fmla="*/ 224 h 1526"/>
              <a:gd name="T34" fmla="*/ 1220 w 1526"/>
              <a:gd name="T35" fmla="*/ 152 h 1526"/>
              <a:gd name="T36" fmla="*/ 1126 w 1526"/>
              <a:gd name="T37" fmla="*/ 92 h 1526"/>
              <a:gd name="T38" fmla="*/ 1026 w 1526"/>
              <a:gd name="T39" fmla="*/ 46 h 1526"/>
              <a:gd name="T40" fmla="*/ 916 w 1526"/>
              <a:gd name="T41" fmla="*/ 16 h 1526"/>
              <a:gd name="T42" fmla="*/ 802 w 1526"/>
              <a:gd name="T43" fmla="*/ 0 h 1526"/>
              <a:gd name="T44" fmla="*/ 724 w 1526"/>
              <a:gd name="T45" fmla="*/ 0 h 1526"/>
              <a:gd name="T46" fmla="*/ 610 w 1526"/>
              <a:gd name="T47" fmla="*/ 16 h 1526"/>
              <a:gd name="T48" fmla="*/ 500 w 1526"/>
              <a:gd name="T49" fmla="*/ 46 h 1526"/>
              <a:gd name="T50" fmla="*/ 400 w 1526"/>
              <a:gd name="T51" fmla="*/ 92 h 1526"/>
              <a:gd name="T52" fmla="*/ 306 w 1526"/>
              <a:gd name="T53" fmla="*/ 152 h 1526"/>
              <a:gd name="T54" fmla="*/ 224 w 1526"/>
              <a:gd name="T55" fmla="*/ 224 h 1526"/>
              <a:gd name="T56" fmla="*/ 152 w 1526"/>
              <a:gd name="T57" fmla="*/ 306 h 1526"/>
              <a:gd name="T58" fmla="*/ 92 w 1526"/>
              <a:gd name="T59" fmla="*/ 400 h 1526"/>
              <a:gd name="T60" fmla="*/ 46 w 1526"/>
              <a:gd name="T61" fmla="*/ 500 h 1526"/>
              <a:gd name="T62" fmla="*/ 16 w 1526"/>
              <a:gd name="T63" fmla="*/ 608 h 1526"/>
              <a:gd name="T64" fmla="*/ 2 w 1526"/>
              <a:gd name="T65" fmla="*/ 724 h 1526"/>
              <a:gd name="T66" fmla="*/ 2 w 1526"/>
              <a:gd name="T67" fmla="*/ 802 h 1526"/>
              <a:gd name="T68" fmla="*/ 16 w 1526"/>
              <a:gd name="T69" fmla="*/ 916 h 1526"/>
              <a:gd name="T70" fmla="*/ 46 w 1526"/>
              <a:gd name="T71" fmla="*/ 1024 h 1526"/>
              <a:gd name="T72" fmla="*/ 92 w 1526"/>
              <a:gd name="T73" fmla="*/ 1126 h 1526"/>
              <a:gd name="T74" fmla="*/ 152 w 1526"/>
              <a:gd name="T75" fmla="*/ 1218 h 1526"/>
              <a:gd name="T76" fmla="*/ 224 w 1526"/>
              <a:gd name="T77" fmla="*/ 1302 h 1526"/>
              <a:gd name="T78" fmla="*/ 306 w 1526"/>
              <a:gd name="T79" fmla="*/ 1374 h 1526"/>
              <a:gd name="T80" fmla="*/ 400 w 1526"/>
              <a:gd name="T81" fmla="*/ 1434 h 1526"/>
              <a:gd name="T82" fmla="*/ 500 w 1526"/>
              <a:gd name="T83" fmla="*/ 1478 h 1526"/>
              <a:gd name="T84" fmla="*/ 610 w 1526"/>
              <a:gd name="T85" fmla="*/ 1510 h 1526"/>
              <a:gd name="T86" fmla="*/ 724 w 1526"/>
              <a:gd name="T87" fmla="*/ 1524 h 1526"/>
              <a:gd name="T88" fmla="*/ 0 w 1526"/>
              <a:gd name="T89" fmla="*/ 0 h 1526"/>
              <a:gd name="T90" fmla="*/ 1526 w 1526"/>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a:effectLst/>
        </p:spPr>
        <p:txBody>
          <a:bodyPr wrap="none" anchor="ctr"/>
          <a:lstStyle/>
          <a:p>
            <a:endParaRPr lang="en-US"/>
          </a:p>
        </p:txBody>
      </p:sp>
      <p:sp>
        <p:nvSpPr>
          <p:cNvPr id="98315" name="Freeform 11"/>
          <p:cNvSpPr>
            <a:spLocks noChangeArrowheads="1"/>
          </p:cNvSpPr>
          <p:nvPr/>
        </p:nvSpPr>
        <p:spPr bwMode="auto">
          <a:xfrm>
            <a:off x="450850" y="996950"/>
            <a:ext cx="365125" cy="365125"/>
          </a:xfrm>
          <a:custGeom>
            <a:avLst/>
            <a:gdLst>
              <a:gd name="T0" fmla="*/ 802 w 1526"/>
              <a:gd name="T1" fmla="*/ 1524 h 1526"/>
              <a:gd name="T2" fmla="*/ 916 w 1526"/>
              <a:gd name="T3" fmla="*/ 1510 h 1526"/>
              <a:gd name="T4" fmla="*/ 1026 w 1526"/>
              <a:gd name="T5" fmla="*/ 1478 h 1526"/>
              <a:gd name="T6" fmla="*/ 1126 w 1526"/>
              <a:gd name="T7" fmla="*/ 1434 h 1526"/>
              <a:gd name="T8" fmla="*/ 1220 w 1526"/>
              <a:gd name="T9" fmla="*/ 1374 h 1526"/>
              <a:gd name="T10" fmla="*/ 1302 w 1526"/>
              <a:gd name="T11" fmla="*/ 1302 h 1526"/>
              <a:gd name="T12" fmla="*/ 1374 w 1526"/>
              <a:gd name="T13" fmla="*/ 1218 h 1526"/>
              <a:gd name="T14" fmla="*/ 1434 w 1526"/>
              <a:gd name="T15" fmla="*/ 1126 h 1526"/>
              <a:gd name="T16" fmla="*/ 1480 w 1526"/>
              <a:gd name="T17" fmla="*/ 1024 h 1526"/>
              <a:gd name="T18" fmla="*/ 1510 w 1526"/>
              <a:gd name="T19" fmla="*/ 916 h 1526"/>
              <a:gd name="T20" fmla="*/ 1524 w 1526"/>
              <a:gd name="T21" fmla="*/ 802 h 1526"/>
              <a:gd name="T22" fmla="*/ 1524 w 1526"/>
              <a:gd name="T23" fmla="*/ 724 h 1526"/>
              <a:gd name="T24" fmla="*/ 1510 w 1526"/>
              <a:gd name="T25" fmla="*/ 608 h 1526"/>
              <a:gd name="T26" fmla="*/ 1480 w 1526"/>
              <a:gd name="T27" fmla="*/ 500 h 1526"/>
              <a:gd name="T28" fmla="*/ 1434 w 1526"/>
              <a:gd name="T29" fmla="*/ 400 h 1526"/>
              <a:gd name="T30" fmla="*/ 1374 w 1526"/>
              <a:gd name="T31" fmla="*/ 306 h 1526"/>
              <a:gd name="T32" fmla="*/ 1302 w 1526"/>
              <a:gd name="T33" fmla="*/ 224 h 1526"/>
              <a:gd name="T34" fmla="*/ 1220 w 1526"/>
              <a:gd name="T35" fmla="*/ 152 h 1526"/>
              <a:gd name="T36" fmla="*/ 1126 w 1526"/>
              <a:gd name="T37" fmla="*/ 92 h 1526"/>
              <a:gd name="T38" fmla="*/ 1026 w 1526"/>
              <a:gd name="T39" fmla="*/ 46 h 1526"/>
              <a:gd name="T40" fmla="*/ 916 w 1526"/>
              <a:gd name="T41" fmla="*/ 16 h 1526"/>
              <a:gd name="T42" fmla="*/ 802 w 1526"/>
              <a:gd name="T43" fmla="*/ 0 h 1526"/>
              <a:gd name="T44" fmla="*/ 724 w 1526"/>
              <a:gd name="T45" fmla="*/ 0 h 1526"/>
              <a:gd name="T46" fmla="*/ 610 w 1526"/>
              <a:gd name="T47" fmla="*/ 16 h 1526"/>
              <a:gd name="T48" fmla="*/ 500 w 1526"/>
              <a:gd name="T49" fmla="*/ 46 h 1526"/>
              <a:gd name="T50" fmla="*/ 400 w 1526"/>
              <a:gd name="T51" fmla="*/ 92 h 1526"/>
              <a:gd name="T52" fmla="*/ 306 w 1526"/>
              <a:gd name="T53" fmla="*/ 152 h 1526"/>
              <a:gd name="T54" fmla="*/ 224 w 1526"/>
              <a:gd name="T55" fmla="*/ 224 h 1526"/>
              <a:gd name="T56" fmla="*/ 152 w 1526"/>
              <a:gd name="T57" fmla="*/ 306 h 1526"/>
              <a:gd name="T58" fmla="*/ 92 w 1526"/>
              <a:gd name="T59" fmla="*/ 400 h 1526"/>
              <a:gd name="T60" fmla="*/ 46 w 1526"/>
              <a:gd name="T61" fmla="*/ 500 h 1526"/>
              <a:gd name="T62" fmla="*/ 16 w 1526"/>
              <a:gd name="T63" fmla="*/ 608 h 1526"/>
              <a:gd name="T64" fmla="*/ 2 w 1526"/>
              <a:gd name="T65" fmla="*/ 724 h 1526"/>
              <a:gd name="T66" fmla="*/ 2 w 1526"/>
              <a:gd name="T67" fmla="*/ 802 h 1526"/>
              <a:gd name="T68" fmla="*/ 16 w 1526"/>
              <a:gd name="T69" fmla="*/ 916 h 1526"/>
              <a:gd name="T70" fmla="*/ 46 w 1526"/>
              <a:gd name="T71" fmla="*/ 1024 h 1526"/>
              <a:gd name="T72" fmla="*/ 92 w 1526"/>
              <a:gd name="T73" fmla="*/ 1126 h 1526"/>
              <a:gd name="T74" fmla="*/ 152 w 1526"/>
              <a:gd name="T75" fmla="*/ 1218 h 1526"/>
              <a:gd name="T76" fmla="*/ 224 w 1526"/>
              <a:gd name="T77" fmla="*/ 1302 h 1526"/>
              <a:gd name="T78" fmla="*/ 306 w 1526"/>
              <a:gd name="T79" fmla="*/ 1374 h 1526"/>
              <a:gd name="T80" fmla="*/ 400 w 1526"/>
              <a:gd name="T81" fmla="*/ 1434 h 1526"/>
              <a:gd name="T82" fmla="*/ 500 w 1526"/>
              <a:gd name="T83" fmla="*/ 1478 h 1526"/>
              <a:gd name="T84" fmla="*/ 610 w 1526"/>
              <a:gd name="T85" fmla="*/ 1510 h 1526"/>
              <a:gd name="T86" fmla="*/ 724 w 1526"/>
              <a:gd name="T87" fmla="*/ 1524 h 1526"/>
              <a:gd name="T88" fmla="*/ 0 w 1526"/>
              <a:gd name="T89" fmla="*/ 0 h 1526"/>
              <a:gd name="T90" fmla="*/ 1526 w 1526"/>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a:effectLst/>
        </p:spPr>
        <p:txBody>
          <a:bodyPr wrap="none" anchor="ctr"/>
          <a:lstStyle/>
          <a:p>
            <a:endParaRPr lang="en-US"/>
          </a:p>
        </p:txBody>
      </p:sp>
      <p:sp>
        <p:nvSpPr>
          <p:cNvPr id="98316" name="Freeform 12"/>
          <p:cNvSpPr>
            <a:spLocks noChangeArrowheads="1"/>
          </p:cNvSpPr>
          <p:nvPr/>
        </p:nvSpPr>
        <p:spPr bwMode="auto">
          <a:xfrm>
            <a:off x="482600" y="1030288"/>
            <a:ext cx="300038" cy="298450"/>
          </a:xfrm>
          <a:custGeom>
            <a:avLst/>
            <a:gdLst>
              <a:gd name="T0" fmla="*/ 660 w 1254"/>
              <a:gd name="T1" fmla="*/ 1252 h 1252"/>
              <a:gd name="T2" fmla="*/ 754 w 1254"/>
              <a:gd name="T3" fmla="*/ 1240 h 1252"/>
              <a:gd name="T4" fmla="*/ 842 w 1254"/>
              <a:gd name="T5" fmla="*/ 1214 h 1252"/>
              <a:gd name="T6" fmla="*/ 926 w 1254"/>
              <a:gd name="T7" fmla="*/ 1176 h 1252"/>
              <a:gd name="T8" fmla="*/ 1002 w 1254"/>
              <a:gd name="T9" fmla="*/ 1128 h 1252"/>
              <a:gd name="T10" fmla="*/ 1070 w 1254"/>
              <a:gd name="T11" fmla="*/ 1068 h 1252"/>
              <a:gd name="T12" fmla="*/ 1130 w 1254"/>
              <a:gd name="T13" fmla="*/ 1000 h 1252"/>
              <a:gd name="T14" fmla="*/ 1178 w 1254"/>
              <a:gd name="T15" fmla="*/ 924 h 1252"/>
              <a:gd name="T16" fmla="*/ 1216 w 1254"/>
              <a:gd name="T17" fmla="*/ 842 h 1252"/>
              <a:gd name="T18" fmla="*/ 1240 w 1254"/>
              <a:gd name="T19" fmla="*/ 752 h 1252"/>
              <a:gd name="T20" fmla="*/ 1252 w 1254"/>
              <a:gd name="T21" fmla="*/ 658 h 1252"/>
              <a:gd name="T22" fmla="*/ 1252 w 1254"/>
              <a:gd name="T23" fmla="*/ 594 h 1252"/>
              <a:gd name="T24" fmla="*/ 1240 w 1254"/>
              <a:gd name="T25" fmla="*/ 500 h 1252"/>
              <a:gd name="T26" fmla="*/ 1216 w 1254"/>
              <a:gd name="T27" fmla="*/ 410 h 1252"/>
              <a:gd name="T28" fmla="*/ 1178 w 1254"/>
              <a:gd name="T29" fmla="*/ 328 h 1252"/>
              <a:gd name="T30" fmla="*/ 1130 w 1254"/>
              <a:gd name="T31" fmla="*/ 252 h 1252"/>
              <a:gd name="T32" fmla="*/ 1070 w 1254"/>
              <a:gd name="T33" fmla="*/ 182 h 1252"/>
              <a:gd name="T34" fmla="*/ 1002 w 1254"/>
              <a:gd name="T35" fmla="*/ 124 h 1252"/>
              <a:gd name="T36" fmla="*/ 926 w 1254"/>
              <a:gd name="T37" fmla="*/ 76 h 1252"/>
              <a:gd name="T38" fmla="*/ 842 w 1254"/>
              <a:gd name="T39" fmla="*/ 38 h 1252"/>
              <a:gd name="T40" fmla="*/ 754 w 1254"/>
              <a:gd name="T41" fmla="*/ 12 h 1252"/>
              <a:gd name="T42" fmla="*/ 660 w 1254"/>
              <a:gd name="T43" fmla="*/ 0 h 1252"/>
              <a:gd name="T44" fmla="*/ 594 w 1254"/>
              <a:gd name="T45" fmla="*/ 0 h 1252"/>
              <a:gd name="T46" fmla="*/ 500 w 1254"/>
              <a:gd name="T47" fmla="*/ 12 h 1252"/>
              <a:gd name="T48" fmla="*/ 412 w 1254"/>
              <a:gd name="T49" fmla="*/ 38 h 1252"/>
              <a:gd name="T50" fmla="*/ 328 w 1254"/>
              <a:gd name="T51" fmla="*/ 76 h 1252"/>
              <a:gd name="T52" fmla="*/ 252 w 1254"/>
              <a:gd name="T53" fmla="*/ 124 h 1252"/>
              <a:gd name="T54" fmla="*/ 184 w 1254"/>
              <a:gd name="T55" fmla="*/ 182 h 1252"/>
              <a:gd name="T56" fmla="*/ 124 w 1254"/>
              <a:gd name="T57" fmla="*/ 252 h 1252"/>
              <a:gd name="T58" fmla="*/ 76 w 1254"/>
              <a:gd name="T59" fmla="*/ 328 h 1252"/>
              <a:gd name="T60" fmla="*/ 38 w 1254"/>
              <a:gd name="T61" fmla="*/ 410 h 1252"/>
              <a:gd name="T62" fmla="*/ 14 w 1254"/>
              <a:gd name="T63" fmla="*/ 500 h 1252"/>
              <a:gd name="T64" fmla="*/ 2 w 1254"/>
              <a:gd name="T65" fmla="*/ 594 h 1252"/>
              <a:gd name="T66" fmla="*/ 2 w 1254"/>
              <a:gd name="T67" fmla="*/ 658 h 1252"/>
              <a:gd name="T68" fmla="*/ 14 w 1254"/>
              <a:gd name="T69" fmla="*/ 752 h 1252"/>
              <a:gd name="T70" fmla="*/ 38 w 1254"/>
              <a:gd name="T71" fmla="*/ 842 h 1252"/>
              <a:gd name="T72" fmla="*/ 76 w 1254"/>
              <a:gd name="T73" fmla="*/ 924 h 1252"/>
              <a:gd name="T74" fmla="*/ 124 w 1254"/>
              <a:gd name="T75" fmla="*/ 1000 h 1252"/>
              <a:gd name="T76" fmla="*/ 184 w 1254"/>
              <a:gd name="T77" fmla="*/ 1068 h 1252"/>
              <a:gd name="T78" fmla="*/ 252 w 1254"/>
              <a:gd name="T79" fmla="*/ 1128 h 1252"/>
              <a:gd name="T80" fmla="*/ 328 w 1254"/>
              <a:gd name="T81" fmla="*/ 1176 h 1252"/>
              <a:gd name="T82" fmla="*/ 412 w 1254"/>
              <a:gd name="T83" fmla="*/ 1214 h 1252"/>
              <a:gd name="T84" fmla="*/ 500 w 1254"/>
              <a:gd name="T85" fmla="*/ 1240 h 1252"/>
              <a:gd name="T86" fmla="*/ 594 w 1254"/>
              <a:gd name="T87" fmla="*/ 1252 h 1252"/>
              <a:gd name="T88" fmla="*/ 0 w 1254"/>
              <a:gd name="T89" fmla="*/ 0 h 1252"/>
              <a:gd name="T90" fmla="*/ 1254 w 1254"/>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a:effectLst/>
        </p:spPr>
        <p:txBody>
          <a:bodyPr wrap="none" anchor="ctr"/>
          <a:lstStyle/>
          <a:p>
            <a:endParaRPr lang="en-US"/>
          </a:p>
        </p:txBody>
      </p:sp>
      <p:sp>
        <p:nvSpPr>
          <p:cNvPr id="98317" name="Freeform 13"/>
          <p:cNvSpPr>
            <a:spLocks noChangeArrowheads="1"/>
          </p:cNvSpPr>
          <p:nvPr/>
        </p:nvSpPr>
        <p:spPr bwMode="auto">
          <a:xfrm>
            <a:off x="482600" y="1030288"/>
            <a:ext cx="300038" cy="298450"/>
          </a:xfrm>
          <a:custGeom>
            <a:avLst/>
            <a:gdLst>
              <a:gd name="T0" fmla="*/ 660 w 1254"/>
              <a:gd name="T1" fmla="*/ 1252 h 1252"/>
              <a:gd name="T2" fmla="*/ 754 w 1254"/>
              <a:gd name="T3" fmla="*/ 1240 h 1252"/>
              <a:gd name="T4" fmla="*/ 842 w 1254"/>
              <a:gd name="T5" fmla="*/ 1214 h 1252"/>
              <a:gd name="T6" fmla="*/ 926 w 1254"/>
              <a:gd name="T7" fmla="*/ 1176 h 1252"/>
              <a:gd name="T8" fmla="*/ 1002 w 1254"/>
              <a:gd name="T9" fmla="*/ 1128 h 1252"/>
              <a:gd name="T10" fmla="*/ 1070 w 1254"/>
              <a:gd name="T11" fmla="*/ 1068 h 1252"/>
              <a:gd name="T12" fmla="*/ 1130 w 1254"/>
              <a:gd name="T13" fmla="*/ 1000 h 1252"/>
              <a:gd name="T14" fmla="*/ 1178 w 1254"/>
              <a:gd name="T15" fmla="*/ 924 h 1252"/>
              <a:gd name="T16" fmla="*/ 1216 w 1254"/>
              <a:gd name="T17" fmla="*/ 842 h 1252"/>
              <a:gd name="T18" fmla="*/ 1240 w 1254"/>
              <a:gd name="T19" fmla="*/ 752 h 1252"/>
              <a:gd name="T20" fmla="*/ 1252 w 1254"/>
              <a:gd name="T21" fmla="*/ 658 h 1252"/>
              <a:gd name="T22" fmla="*/ 1252 w 1254"/>
              <a:gd name="T23" fmla="*/ 594 h 1252"/>
              <a:gd name="T24" fmla="*/ 1240 w 1254"/>
              <a:gd name="T25" fmla="*/ 500 h 1252"/>
              <a:gd name="T26" fmla="*/ 1216 w 1254"/>
              <a:gd name="T27" fmla="*/ 410 h 1252"/>
              <a:gd name="T28" fmla="*/ 1178 w 1254"/>
              <a:gd name="T29" fmla="*/ 328 h 1252"/>
              <a:gd name="T30" fmla="*/ 1130 w 1254"/>
              <a:gd name="T31" fmla="*/ 252 h 1252"/>
              <a:gd name="T32" fmla="*/ 1070 w 1254"/>
              <a:gd name="T33" fmla="*/ 182 h 1252"/>
              <a:gd name="T34" fmla="*/ 1002 w 1254"/>
              <a:gd name="T35" fmla="*/ 124 h 1252"/>
              <a:gd name="T36" fmla="*/ 926 w 1254"/>
              <a:gd name="T37" fmla="*/ 76 h 1252"/>
              <a:gd name="T38" fmla="*/ 842 w 1254"/>
              <a:gd name="T39" fmla="*/ 38 h 1252"/>
              <a:gd name="T40" fmla="*/ 754 w 1254"/>
              <a:gd name="T41" fmla="*/ 12 h 1252"/>
              <a:gd name="T42" fmla="*/ 660 w 1254"/>
              <a:gd name="T43" fmla="*/ 0 h 1252"/>
              <a:gd name="T44" fmla="*/ 594 w 1254"/>
              <a:gd name="T45" fmla="*/ 0 h 1252"/>
              <a:gd name="T46" fmla="*/ 500 w 1254"/>
              <a:gd name="T47" fmla="*/ 12 h 1252"/>
              <a:gd name="T48" fmla="*/ 412 w 1254"/>
              <a:gd name="T49" fmla="*/ 38 h 1252"/>
              <a:gd name="T50" fmla="*/ 328 w 1254"/>
              <a:gd name="T51" fmla="*/ 76 h 1252"/>
              <a:gd name="T52" fmla="*/ 252 w 1254"/>
              <a:gd name="T53" fmla="*/ 124 h 1252"/>
              <a:gd name="T54" fmla="*/ 184 w 1254"/>
              <a:gd name="T55" fmla="*/ 182 h 1252"/>
              <a:gd name="T56" fmla="*/ 124 w 1254"/>
              <a:gd name="T57" fmla="*/ 252 h 1252"/>
              <a:gd name="T58" fmla="*/ 76 w 1254"/>
              <a:gd name="T59" fmla="*/ 328 h 1252"/>
              <a:gd name="T60" fmla="*/ 38 w 1254"/>
              <a:gd name="T61" fmla="*/ 410 h 1252"/>
              <a:gd name="T62" fmla="*/ 14 w 1254"/>
              <a:gd name="T63" fmla="*/ 500 h 1252"/>
              <a:gd name="T64" fmla="*/ 2 w 1254"/>
              <a:gd name="T65" fmla="*/ 594 h 1252"/>
              <a:gd name="T66" fmla="*/ 2 w 1254"/>
              <a:gd name="T67" fmla="*/ 658 h 1252"/>
              <a:gd name="T68" fmla="*/ 14 w 1254"/>
              <a:gd name="T69" fmla="*/ 752 h 1252"/>
              <a:gd name="T70" fmla="*/ 38 w 1254"/>
              <a:gd name="T71" fmla="*/ 842 h 1252"/>
              <a:gd name="T72" fmla="*/ 76 w 1254"/>
              <a:gd name="T73" fmla="*/ 924 h 1252"/>
              <a:gd name="T74" fmla="*/ 124 w 1254"/>
              <a:gd name="T75" fmla="*/ 1000 h 1252"/>
              <a:gd name="T76" fmla="*/ 184 w 1254"/>
              <a:gd name="T77" fmla="*/ 1068 h 1252"/>
              <a:gd name="T78" fmla="*/ 252 w 1254"/>
              <a:gd name="T79" fmla="*/ 1128 h 1252"/>
              <a:gd name="T80" fmla="*/ 328 w 1254"/>
              <a:gd name="T81" fmla="*/ 1176 h 1252"/>
              <a:gd name="T82" fmla="*/ 412 w 1254"/>
              <a:gd name="T83" fmla="*/ 1214 h 1252"/>
              <a:gd name="T84" fmla="*/ 500 w 1254"/>
              <a:gd name="T85" fmla="*/ 1240 h 1252"/>
              <a:gd name="T86" fmla="*/ 594 w 1254"/>
              <a:gd name="T87" fmla="*/ 1252 h 1252"/>
              <a:gd name="T88" fmla="*/ 0 w 1254"/>
              <a:gd name="T89" fmla="*/ 0 h 1252"/>
              <a:gd name="T90" fmla="*/ 1254 w 1254"/>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a:effectLst/>
        </p:spPr>
        <p:txBody>
          <a:bodyPr wrap="none" anchor="ctr"/>
          <a:lstStyle/>
          <a:p>
            <a:endParaRPr lang="en-US"/>
          </a:p>
        </p:txBody>
      </p:sp>
      <p:grpSp>
        <p:nvGrpSpPr>
          <p:cNvPr id="98318" name="Group 14"/>
          <p:cNvGrpSpPr>
            <a:grpSpLocks/>
          </p:cNvGrpSpPr>
          <p:nvPr/>
        </p:nvGrpSpPr>
        <p:grpSpPr bwMode="auto">
          <a:xfrm>
            <a:off x="8343900" y="6434138"/>
            <a:ext cx="355600" cy="355600"/>
            <a:chOff x="5256" y="4053"/>
            <a:chExt cx="224" cy="224"/>
          </a:xfrm>
        </p:grpSpPr>
        <p:sp>
          <p:nvSpPr>
            <p:cNvPr id="98319" name="Freeform 15"/>
            <p:cNvSpPr>
              <a:spLocks noChangeArrowheads="1"/>
            </p:cNvSpPr>
            <p:nvPr/>
          </p:nvSpPr>
          <p:spPr bwMode="auto">
            <a:xfrm>
              <a:off x="5256" y="4053"/>
              <a:ext cx="225" cy="225"/>
            </a:xfrm>
            <a:custGeom>
              <a:avLst/>
              <a:gdLst>
                <a:gd name="T0" fmla="*/ 792 w 1510"/>
                <a:gd name="T1" fmla="*/ 1508 h 1510"/>
                <a:gd name="T2" fmla="*/ 906 w 1510"/>
                <a:gd name="T3" fmla="*/ 1494 h 1510"/>
                <a:gd name="T4" fmla="*/ 1014 w 1510"/>
                <a:gd name="T5" fmla="*/ 1464 h 1510"/>
                <a:gd name="T6" fmla="*/ 1114 w 1510"/>
                <a:gd name="T7" fmla="*/ 1418 h 1510"/>
                <a:gd name="T8" fmla="*/ 1206 w 1510"/>
                <a:gd name="T9" fmla="*/ 1360 h 1510"/>
                <a:gd name="T10" fmla="*/ 1288 w 1510"/>
                <a:gd name="T11" fmla="*/ 1288 h 1510"/>
                <a:gd name="T12" fmla="*/ 1360 w 1510"/>
                <a:gd name="T13" fmla="*/ 1206 h 1510"/>
                <a:gd name="T14" fmla="*/ 1418 w 1510"/>
                <a:gd name="T15" fmla="*/ 1114 h 1510"/>
                <a:gd name="T16" fmla="*/ 1464 w 1510"/>
                <a:gd name="T17" fmla="*/ 1014 h 1510"/>
                <a:gd name="T18" fmla="*/ 1494 w 1510"/>
                <a:gd name="T19" fmla="*/ 906 h 1510"/>
                <a:gd name="T20" fmla="*/ 1508 w 1510"/>
                <a:gd name="T21" fmla="*/ 792 h 1510"/>
                <a:gd name="T22" fmla="*/ 1508 w 1510"/>
                <a:gd name="T23" fmla="*/ 716 h 1510"/>
                <a:gd name="T24" fmla="*/ 1494 w 1510"/>
                <a:gd name="T25" fmla="*/ 602 h 1510"/>
                <a:gd name="T26" fmla="*/ 1464 w 1510"/>
                <a:gd name="T27" fmla="*/ 494 h 1510"/>
                <a:gd name="T28" fmla="*/ 1418 w 1510"/>
                <a:gd name="T29" fmla="*/ 394 h 1510"/>
                <a:gd name="T30" fmla="*/ 1360 w 1510"/>
                <a:gd name="T31" fmla="*/ 302 h 1510"/>
                <a:gd name="T32" fmla="*/ 1288 w 1510"/>
                <a:gd name="T33" fmla="*/ 220 h 1510"/>
                <a:gd name="T34" fmla="*/ 1206 w 1510"/>
                <a:gd name="T35" fmla="*/ 150 h 1510"/>
                <a:gd name="T36" fmla="*/ 1114 w 1510"/>
                <a:gd name="T37" fmla="*/ 90 h 1510"/>
                <a:gd name="T38" fmla="*/ 1014 w 1510"/>
                <a:gd name="T39" fmla="*/ 44 h 1510"/>
                <a:gd name="T40" fmla="*/ 906 w 1510"/>
                <a:gd name="T41" fmla="*/ 14 h 1510"/>
                <a:gd name="T42" fmla="*/ 792 w 1510"/>
                <a:gd name="T43" fmla="*/ 0 h 1510"/>
                <a:gd name="T44" fmla="*/ 716 w 1510"/>
                <a:gd name="T45" fmla="*/ 0 h 1510"/>
                <a:gd name="T46" fmla="*/ 602 w 1510"/>
                <a:gd name="T47" fmla="*/ 14 h 1510"/>
                <a:gd name="T48" fmla="*/ 494 w 1510"/>
                <a:gd name="T49" fmla="*/ 44 h 1510"/>
                <a:gd name="T50" fmla="*/ 394 w 1510"/>
                <a:gd name="T51" fmla="*/ 90 h 1510"/>
                <a:gd name="T52" fmla="*/ 302 w 1510"/>
                <a:gd name="T53" fmla="*/ 150 h 1510"/>
                <a:gd name="T54" fmla="*/ 220 w 1510"/>
                <a:gd name="T55" fmla="*/ 220 h 1510"/>
                <a:gd name="T56" fmla="*/ 148 w 1510"/>
                <a:gd name="T57" fmla="*/ 302 h 1510"/>
                <a:gd name="T58" fmla="*/ 90 w 1510"/>
                <a:gd name="T59" fmla="*/ 394 h 1510"/>
                <a:gd name="T60" fmla="*/ 44 w 1510"/>
                <a:gd name="T61" fmla="*/ 494 h 1510"/>
                <a:gd name="T62" fmla="*/ 14 w 1510"/>
                <a:gd name="T63" fmla="*/ 602 h 1510"/>
                <a:gd name="T64" fmla="*/ 0 w 1510"/>
                <a:gd name="T65" fmla="*/ 716 h 1510"/>
                <a:gd name="T66" fmla="*/ 0 w 1510"/>
                <a:gd name="T67" fmla="*/ 792 h 1510"/>
                <a:gd name="T68" fmla="*/ 14 w 1510"/>
                <a:gd name="T69" fmla="*/ 906 h 1510"/>
                <a:gd name="T70" fmla="*/ 44 w 1510"/>
                <a:gd name="T71" fmla="*/ 1014 h 1510"/>
                <a:gd name="T72" fmla="*/ 90 w 1510"/>
                <a:gd name="T73" fmla="*/ 1114 h 1510"/>
                <a:gd name="T74" fmla="*/ 148 w 1510"/>
                <a:gd name="T75" fmla="*/ 1206 h 1510"/>
                <a:gd name="T76" fmla="*/ 220 w 1510"/>
                <a:gd name="T77" fmla="*/ 1288 h 1510"/>
                <a:gd name="T78" fmla="*/ 302 w 1510"/>
                <a:gd name="T79" fmla="*/ 1360 h 1510"/>
                <a:gd name="T80" fmla="*/ 394 w 1510"/>
                <a:gd name="T81" fmla="*/ 1418 h 1510"/>
                <a:gd name="T82" fmla="*/ 494 w 1510"/>
                <a:gd name="T83" fmla="*/ 1464 h 1510"/>
                <a:gd name="T84" fmla="*/ 602 w 1510"/>
                <a:gd name="T85" fmla="*/ 1494 h 1510"/>
                <a:gd name="T86" fmla="*/ 716 w 1510"/>
                <a:gd name="T87" fmla="*/ 1508 h 1510"/>
                <a:gd name="T88" fmla="*/ 0 w 1510"/>
                <a:gd name="T89" fmla="*/ 0 h 1510"/>
                <a:gd name="T90" fmla="*/ 1510 w 1510"/>
                <a:gd name="T91"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a:effectLst/>
          </p:spPr>
          <p:txBody>
            <a:bodyPr wrap="none" anchor="ctr"/>
            <a:lstStyle/>
            <a:p>
              <a:endParaRPr lang="en-US"/>
            </a:p>
          </p:txBody>
        </p:sp>
        <p:sp>
          <p:nvSpPr>
            <p:cNvPr id="98320" name="Freeform 16"/>
            <p:cNvSpPr>
              <a:spLocks noChangeArrowheads="1"/>
            </p:cNvSpPr>
            <p:nvPr/>
          </p:nvSpPr>
          <p:spPr bwMode="auto">
            <a:xfrm>
              <a:off x="5276" y="4073"/>
              <a:ext cx="185" cy="185"/>
            </a:xfrm>
            <a:custGeom>
              <a:avLst/>
              <a:gdLst>
                <a:gd name="T0" fmla="*/ 652 w 1240"/>
                <a:gd name="T1" fmla="*/ 1238 h 1240"/>
                <a:gd name="T2" fmla="*/ 746 w 1240"/>
                <a:gd name="T3" fmla="*/ 1226 h 1240"/>
                <a:gd name="T4" fmla="*/ 834 w 1240"/>
                <a:gd name="T5" fmla="*/ 1202 h 1240"/>
                <a:gd name="T6" fmla="*/ 916 w 1240"/>
                <a:gd name="T7" fmla="*/ 1164 h 1240"/>
                <a:gd name="T8" fmla="*/ 992 w 1240"/>
                <a:gd name="T9" fmla="*/ 1116 h 1240"/>
                <a:gd name="T10" fmla="*/ 1058 w 1240"/>
                <a:gd name="T11" fmla="*/ 1058 h 1240"/>
                <a:gd name="T12" fmla="*/ 1118 w 1240"/>
                <a:gd name="T13" fmla="*/ 990 h 1240"/>
                <a:gd name="T14" fmla="*/ 1166 w 1240"/>
                <a:gd name="T15" fmla="*/ 914 h 1240"/>
                <a:gd name="T16" fmla="*/ 1202 w 1240"/>
                <a:gd name="T17" fmla="*/ 832 h 1240"/>
                <a:gd name="T18" fmla="*/ 1228 w 1240"/>
                <a:gd name="T19" fmla="*/ 744 h 1240"/>
                <a:gd name="T20" fmla="*/ 1240 w 1240"/>
                <a:gd name="T21" fmla="*/ 652 h 1240"/>
                <a:gd name="T22" fmla="*/ 1240 w 1240"/>
                <a:gd name="T23" fmla="*/ 588 h 1240"/>
                <a:gd name="T24" fmla="*/ 1228 w 1240"/>
                <a:gd name="T25" fmla="*/ 494 h 1240"/>
                <a:gd name="T26" fmla="*/ 1202 w 1240"/>
                <a:gd name="T27" fmla="*/ 406 h 1240"/>
                <a:gd name="T28" fmla="*/ 1166 w 1240"/>
                <a:gd name="T29" fmla="*/ 324 h 1240"/>
                <a:gd name="T30" fmla="*/ 1118 w 1240"/>
                <a:gd name="T31" fmla="*/ 248 h 1240"/>
                <a:gd name="T32" fmla="*/ 1058 w 1240"/>
                <a:gd name="T33" fmla="*/ 180 h 1240"/>
                <a:gd name="T34" fmla="*/ 992 w 1240"/>
                <a:gd name="T35" fmla="*/ 122 h 1240"/>
                <a:gd name="T36" fmla="*/ 916 w 1240"/>
                <a:gd name="T37" fmla="*/ 74 h 1240"/>
                <a:gd name="T38" fmla="*/ 834 w 1240"/>
                <a:gd name="T39" fmla="*/ 36 h 1240"/>
                <a:gd name="T40" fmla="*/ 746 w 1240"/>
                <a:gd name="T41" fmla="*/ 12 h 1240"/>
                <a:gd name="T42" fmla="*/ 652 w 1240"/>
                <a:gd name="T43" fmla="*/ 0 h 1240"/>
                <a:gd name="T44" fmla="*/ 588 w 1240"/>
                <a:gd name="T45" fmla="*/ 0 h 1240"/>
                <a:gd name="T46" fmla="*/ 496 w 1240"/>
                <a:gd name="T47" fmla="*/ 12 h 1240"/>
                <a:gd name="T48" fmla="*/ 408 w 1240"/>
                <a:gd name="T49" fmla="*/ 36 h 1240"/>
                <a:gd name="T50" fmla="*/ 324 w 1240"/>
                <a:gd name="T51" fmla="*/ 74 h 1240"/>
                <a:gd name="T52" fmla="*/ 250 w 1240"/>
                <a:gd name="T53" fmla="*/ 122 h 1240"/>
                <a:gd name="T54" fmla="*/ 182 w 1240"/>
                <a:gd name="T55" fmla="*/ 180 h 1240"/>
                <a:gd name="T56" fmla="*/ 124 w 1240"/>
                <a:gd name="T57" fmla="*/ 248 h 1240"/>
                <a:gd name="T58" fmla="*/ 74 w 1240"/>
                <a:gd name="T59" fmla="*/ 324 h 1240"/>
                <a:gd name="T60" fmla="*/ 38 w 1240"/>
                <a:gd name="T61" fmla="*/ 406 h 1240"/>
                <a:gd name="T62" fmla="*/ 12 w 1240"/>
                <a:gd name="T63" fmla="*/ 494 h 1240"/>
                <a:gd name="T64" fmla="*/ 0 w 1240"/>
                <a:gd name="T65" fmla="*/ 588 h 1240"/>
                <a:gd name="T66" fmla="*/ 0 w 1240"/>
                <a:gd name="T67" fmla="*/ 652 h 1240"/>
                <a:gd name="T68" fmla="*/ 12 w 1240"/>
                <a:gd name="T69" fmla="*/ 744 h 1240"/>
                <a:gd name="T70" fmla="*/ 38 w 1240"/>
                <a:gd name="T71" fmla="*/ 832 h 1240"/>
                <a:gd name="T72" fmla="*/ 74 w 1240"/>
                <a:gd name="T73" fmla="*/ 914 h 1240"/>
                <a:gd name="T74" fmla="*/ 124 w 1240"/>
                <a:gd name="T75" fmla="*/ 990 h 1240"/>
                <a:gd name="T76" fmla="*/ 182 w 1240"/>
                <a:gd name="T77" fmla="*/ 1058 h 1240"/>
                <a:gd name="T78" fmla="*/ 250 w 1240"/>
                <a:gd name="T79" fmla="*/ 1116 h 1240"/>
                <a:gd name="T80" fmla="*/ 324 w 1240"/>
                <a:gd name="T81" fmla="*/ 1164 h 1240"/>
                <a:gd name="T82" fmla="*/ 408 w 1240"/>
                <a:gd name="T83" fmla="*/ 1202 h 1240"/>
                <a:gd name="T84" fmla="*/ 496 w 1240"/>
                <a:gd name="T85" fmla="*/ 1226 h 1240"/>
                <a:gd name="T86" fmla="*/ 588 w 1240"/>
                <a:gd name="T87" fmla="*/ 1238 h 1240"/>
                <a:gd name="T88" fmla="*/ 0 w 1240"/>
                <a:gd name="T89" fmla="*/ 0 h 1240"/>
                <a:gd name="T90" fmla="*/ 1240 w 1240"/>
                <a:gd name="T91"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a:effectLst/>
          </p:spPr>
          <p:txBody>
            <a:bodyPr wrap="none" anchor="ctr"/>
            <a:lstStyle/>
            <a:p>
              <a:endParaRPr lang="en-US"/>
            </a:p>
          </p:txBody>
        </p:sp>
      </p:grpSp>
      <p:sp>
        <p:nvSpPr>
          <p:cNvPr id="98321" name="Freeform 17"/>
          <p:cNvSpPr>
            <a:spLocks noChangeArrowheads="1"/>
          </p:cNvSpPr>
          <p:nvPr/>
        </p:nvSpPr>
        <p:spPr bwMode="auto">
          <a:xfrm>
            <a:off x="450850" y="169863"/>
            <a:ext cx="365125" cy="365125"/>
          </a:xfrm>
          <a:custGeom>
            <a:avLst/>
            <a:gdLst>
              <a:gd name="T0" fmla="*/ 800 w 1524"/>
              <a:gd name="T1" fmla="*/ 1524 h 1526"/>
              <a:gd name="T2" fmla="*/ 916 w 1524"/>
              <a:gd name="T3" fmla="*/ 1510 h 1526"/>
              <a:gd name="T4" fmla="*/ 1024 w 1524"/>
              <a:gd name="T5" fmla="*/ 1478 h 1526"/>
              <a:gd name="T6" fmla="*/ 1124 w 1524"/>
              <a:gd name="T7" fmla="*/ 1434 h 1526"/>
              <a:gd name="T8" fmla="*/ 1218 w 1524"/>
              <a:gd name="T9" fmla="*/ 1374 h 1526"/>
              <a:gd name="T10" fmla="*/ 1300 w 1524"/>
              <a:gd name="T11" fmla="*/ 1302 h 1526"/>
              <a:gd name="T12" fmla="*/ 1372 w 1524"/>
              <a:gd name="T13" fmla="*/ 1220 h 1526"/>
              <a:gd name="T14" fmla="*/ 1432 w 1524"/>
              <a:gd name="T15" fmla="*/ 1126 h 1526"/>
              <a:gd name="T16" fmla="*/ 1478 w 1524"/>
              <a:gd name="T17" fmla="*/ 1024 h 1526"/>
              <a:gd name="T18" fmla="*/ 1508 w 1524"/>
              <a:gd name="T19" fmla="*/ 916 h 1526"/>
              <a:gd name="T20" fmla="*/ 1522 w 1524"/>
              <a:gd name="T21" fmla="*/ 802 h 1526"/>
              <a:gd name="T22" fmla="*/ 1522 w 1524"/>
              <a:gd name="T23" fmla="*/ 724 h 1526"/>
              <a:gd name="T24" fmla="*/ 1508 w 1524"/>
              <a:gd name="T25" fmla="*/ 610 h 1526"/>
              <a:gd name="T26" fmla="*/ 1478 w 1524"/>
              <a:gd name="T27" fmla="*/ 500 h 1526"/>
              <a:gd name="T28" fmla="*/ 1432 w 1524"/>
              <a:gd name="T29" fmla="*/ 400 h 1526"/>
              <a:gd name="T30" fmla="*/ 1372 w 1524"/>
              <a:gd name="T31" fmla="*/ 306 h 1526"/>
              <a:gd name="T32" fmla="*/ 1300 w 1524"/>
              <a:gd name="T33" fmla="*/ 224 h 1526"/>
              <a:gd name="T34" fmla="*/ 1218 w 1524"/>
              <a:gd name="T35" fmla="*/ 152 h 1526"/>
              <a:gd name="T36" fmla="*/ 1124 w 1524"/>
              <a:gd name="T37" fmla="*/ 92 h 1526"/>
              <a:gd name="T38" fmla="*/ 1024 w 1524"/>
              <a:gd name="T39" fmla="*/ 46 h 1526"/>
              <a:gd name="T40" fmla="*/ 916 w 1524"/>
              <a:gd name="T41" fmla="*/ 16 h 1526"/>
              <a:gd name="T42" fmla="*/ 800 w 1524"/>
              <a:gd name="T43" fmla="*/ 2 h 1526"/>
              <a:gd name="T44" fmla="*/ 722 w 1524"/>
              <a:gd name="T45" fmla="*/ 2 h 1526"/>
              <a:gd name="T46" fmla="*/ 608 w 1524"/>
              <a:gd name="T47" fmla="*/ 16 h 1526"/>
              <a:gd name="T48" fmla="*/ 500 w 1524"/>
              <a:gd name="T49" fmla="*/ 46 h 1526"/>
              <a:gd name="T50" fmla="*/ 398 w 1524"/>
              <a:gd name="T51" fmla="*/ 92 h 1526"/>
              <a:gd name="T52" fmla="*/ 306 w 1524"/>
              <a:gd name="T53" fmla="*/ 152 h 1526"/>
              <a:gd name="T54" fmla="*/ 222 w 1524"/>
              <a:gd name="T55" fmla="*/ 224 h 1526"/>
              <a:gd name="T56" fmla="*/ 150 w 1524"/>
              <a:gd name="T57" fmla="*/ 306 h 1526"/>
              <a:gd name="T58" fmla="*/ 92 w 1524"/>
              <a:gd name="T59" fmla="*/ 400 h 1526"/>
              <a:gd name="T60" fmla="*/ 46 w 1524"/>
              <a:gd name="T61" fmla="*/ 500 h 1526"/>
              <a:gd name="T62" fmla="*/ 14 w 1524"/>
              <a:gd name="T63" fmla="*/ 610 h 1526"/>
              <a:gd name="T64" fmla="*/ 0 w 1524"/>
              <a:gd name="T65" fmla="*/ 724 h 1526"/>
              <a:gd name="T66" fmla="*/ 0 w 1524"/>
              <a:gd name="T67" fmla="*/ 802 h 1526"/>
              <a:gd name="T68" fmla="*/ 14 w 1524"/>
              <a:gd name="T69" fmla="*/ 916 h 1526"/>
              <a:gd name="T70" fmla="*/ 46 w 1524"/>
              <a:gd name="T71" fmla="*/ 1024 h 1526"/>
              <a:gd name="T72" fmla="*/ 92 w 1524"/>
              <a:gd name="T73" fmla="*/ 1126 h 1526"/>
              <a:gd name="T74" fmla="*/ 150 w 1524"/>
              <a:gd name="T75" fmla="*/ 1220 h 1526"/>
              <a:gd name="T76" fmla="*/ 222 w 1524"/>
              <a:gd name="T77" fmla="*/ 1302 h 1526"/>
              <a:gd name="T78" fmla="*/ 306 w 1524"/>
              <a:gd name="T79" fmla="*/ 1374 h 1526"/>
              <a:gd name="T80" fmla="*/ 398 w 1524"/>
              <a:gd name="T81" fmla="*/ 1434 h 1526"/>
              <a:gd name="T82" fmla="*/ 500 w 1524"/>
              <a:gd name="T83" fmla="*/ 1478 h 1526"/>
              <a:gd name="T84" fmla="*/ 608 w 1524"/>
              <a:gd name="T85" fmla="*/ 1510 h 1526"/>
              <a:gd name="T86" fmla="*/ 722 w 1524"/>
              <a:gd name="T87" fmla="*/ 1524 h 1526"/>
              <a:gd name="T88" fmla="*/ 0 w 1524"/>
              <a:gd name="T89" fmla="*/ 0 h 1526"/>
              <a:gd name="T90" fmla="*/ 1524 w 1524"/>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a:effectLst/>
        </p:spPr>
        <p:txBody>
          <a:bodyPr wrap="none" anchor="ctr"/>
          <a:lstStyle/>
          <a:p>
            <a:endParaRPr lang="en-US"/>
          </a:p>
        </p:txBody>
      </p:sp>
      <p:sp>
        <p:nvSpPr>
          <p:cNvPr id="98322" name="Freeform 18"/>
          <p:cNvSpPr>
            <a:spLocks noChangeArrowheads="1"/>
          </p:cNvSpPr>
          <p:nvPr/>
        </p:nvSpPr>
        <p:spPr bwMode="auto">
          <a:xfrm>
            <a:off x="450850" y="169863"/>
            <a:ext cx="365125" cy="365125"/>
          </a:xfrm>
          <a:custGeom>
            <a:avLst/>
            <a:gdLst>
              <a:gd name="T0" fmla="*/ 800 w 1524"/>
              <a:gd name="T1" fmla="*/ 1524 h 1526"/>
              <a:gd name="T2" fmla="*/ 916 w 1524"/>
              <a:gd name="T3" fmla="*/ 1510 h 1526"/>
              <a:gd name="T4" fmla="*/ 1024 w 1524"/>
              <a:gd name="T5" fmla="*/ 1478 h 1526"/>
              <a:gd name="T6" fmla="*/ 1124 w 1524"/>
              <a:gd name="T7" fmla="*/ 1434 h 1526"/>
              <a:gd name="T8" fmla="*/ 1218 w 1524"/>
              <a:gd name="T9" fmla="*/ 1374 h 1526"/>
              <a:gd name="T10" fmla="*/ 1300 w 1524"/>
              <a:gd name="T11" fmla="*/ 1302 h 1526"/>
              <a:gd name="T12" fmla="*/ 1372 w 1524"/>
              <a:gd name="T13" fmla="*/ 1220 h 1526"/>
              <a:gd name="T14" fmla="*/ 1432 w 1524"/>
              <a:gd name="T15" fmla="*/ 1126 h 1526"/>
              <a:gd name="T16" fmla="*/ 1478 w 1524"/>
              <a:gd name="T17" fmla="*/ 1024 h 1526"/>
              <a:gd name="T18" fmla="*/ 1508 w 1524"/>
              <a:gd name="T19" fmla="*/ 916 h 1526"/>
              <a:gd name="T20" fmla="*/ 1522 w 1524"/>
              <a:gd name="T21" fmla="*/ 802 h 1526"/>
              <a:gd name="T22" fmla="*/ 1522 w 1524"/>
              <a:gd name="T23" fmla="*/ 724 h 1526"/>
              <a:gd name="T24" fmla="*/ 1508 w 1524"/>
              <a:gd name="T25" fmla="*/ 610 h 1526"/>
              <a:gd name="T26" fmla="*/ 1478 w 1524"/>
              <a:gd name="T27" fmla="*/ 500 h 1526"/>
              <a:gd name="T28" fmla="*/ 1432 w 1524"/>
              <a:gd name="T29" fmla="*/ 400 h 1526"/>
              <a:gd name="T30" fmla="*/ 1372 w 1524"/>
              <a:gd name="T31" fmla="*/ 306 h 1526"/>
              <a:gd name="T32" fmla="*/ 1300 w 1524"/>
              <a:gd name="T33" fmla="*/ 224 h 1526"/>
              <a:gd name="T34" fmla="*/ 1218 w 1524"/>
              <a:gd name="T35" fmla="*/ 152 h 1526"/>
              <a:gd name="T36" fmla="*/ 1124 w 1524"/>
              <a:gd name="T37" fmla="*/ 92 h 1526"/>
              <a:gd name="T38" fmla="*/ 1024 w 1524"/>
              <a:gd name="T39" fmla="*/ 46 h 1526"/>
              <a:gd name="T40" fmla="*/ 916 w 1524"/>
              <a:gd name="T41" fmla="*/ 16 h 1526"/>
              <a:gd name="T42" fmla="*/ 800 w 1524"/>
              <a:gd name="T43" fmla="*/ 2 h 1526"/>
              <a:gd name="T44" fmla="*/ 722 w 1524"/>
              <a:gd name="T45" fmla="*/ 2 h 1526"/>
              <a:gd name="T46" fmla="*/ 608 w 1524"/>
              <a:gd name="T47" fmla="*/ 16 h 1526"/>
              <a:gd name="T48" fmla="*/ 500 w 1524"/>
              <a:gd name="T49" fmla="*/ 46 h 1526"/>
              <a:gd name="T50" fmla="*/ 398 w 1524"/>
              <a:gd name="T51" fmla="*/ 92 h 1526"/>
              <a:gd name="T52" fmla="*/ 306 w 1524"/>
              <a:gd name="T53" fmla="*/ 152 h 1526"/>
              <a:gd name="T54" fmla="*/ 222 w 1524"/>
              <a:gd name="T55" fmla="*/ 224 h 1526"/>
              <a:gd name="T56" fmla="*/ 150 w 1524"/>
              <a:gd name="T57" fmla="*/ 306 h 1526"/>
              <a:gd name="T58" fmla="*/ 92 w 1524"/>
              <a:gd name="T59" fmla="*/ 400 h 1526"/>
              <a:gd name="T60" fmla="*/ 46 w 1524"/>
              <a:gd name="T61" fmla="*/ 500 h 1526"/>
              <a:gd name="T62" fmla="*/ 14 w 1524"/>
              <a:gd name="T63" fmla="*/ 610 h 1526"/>
              <a:gd name="T64" fmla="*/ 0 w 1524"/>
              <a:gd name="T65" fmla="*/ 724 h 1526"/>
              <a:gd name="T66" fmla="*/ 0 w 1524"/>
              <a:gd name="T67" fmla="*/ 802 h 1526"/>
              <a:gd name="T68" fmla="*/ 14 w 1524"/>
              <a:gd name="T69" fmla="*/ 916 h 1526"/>
              <a:gd name="T70" fmla="*/ 46 w 1524"/>
              <a:gd name="T71" fmla="*/ 1024 h 1526"/>
              <a:gd name="T72" fmla="*/ 92 w 1524"/>
              <a:gd name="T73" fmla="*/ 1126 h 1526"/>
              <a:gd name="T74" fmla="*/ 150 w 1524"/>
              <a:gd name="T75" fmla="*/ 1220 h 1526"/>
              <a:gd name="T76" fmla="*/ 222 w 1524"/>
              <a:gd name="T77" fmla="*/ 1302 h 1526"/>
              <a:gd name="T78" fmla="*/ 306 w 1524"/>
              <a:gd name="T79" fmla="*/ 1374 h 1526"/>
              <a:gd name="T80" fmla="*/ 398 w 1524"/>
              <a:gd name="T81" fmla="*/ 1434 h 1526"/>
              <a:gd name="T82" fmla="*/ 500 w 1524"/>
              <a:gd name="T83" fmla="*/ 1478 h 1526"/>
              <a:gd name="T84" fmla="*/ 608 w 1524"/>
              <a:gd name="T85" fmla="*/ 1510 h 1526"/>
              <a:gd name="T86" fmla="*/ 722 w 1524"/>
              <a:gd name="T87" fmla="*/ 1524 h 1526"/>
              <a:gd name="T88" fmla="*/ 0 w 1524"/>
              <a:gd name="T89" fmla="*/ 0 h 1526"/>
              <a:gd name="T90" fmla="*/ 1524 w 1524"/>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a:effectLst/>
        </p:spPr>
        <p:txBody>
          <a:bodyPr wrap="none" anchor="ctr"/>
          <a:lstStyle/>
          <a:p>
            <a:endParaRPr lang="en-US"/>
          </a:p>
        </p:txBody>
      </p:sp>
      <p:sp>
        <p:nvSpPr>
          <p:cNvPr id="98323" name="Freeform 19"/>
          <p:cNvSpPr>
            <a:spLocks noChangeArrowheads="1"/>
          </p:cNvSpPr>
          <p:nvPr/>
        </p:nvSpPr>
        <p:spPr bwMode="auto">
          <a:xfrm>
            <a:off x="482600" y="203200"/>
            <a:ext cx="300038" cy="298450"/>
          </a:xfrm>
          <a:custGeom>
            <a:avLst/>
            <a:gdLst>
              <a:gd name="T0" fmla="*/ 658 w 1252"/>
              <a:gd name="T1" fmla="*/ 1252 h 1252"/>
              <a:gd name="T2" fmla="*/ 752 w 1252"/>
              <a:gd name="T3" fmla="*/ 1240 h 1252"/>
              <a:gd name="T4" fmla="*/ 842 w 1252"/>
              <a:gd name="T5" fmla="*/ 1214 h 1252"/>
              <a:gd name="T6" fmla="*/ 924 w 1252"/>
              <a:gd name="T7" fmla="*/ 1176 h 1252"/>
              <a:gd name="T8" fmla="*/ 1000 w 1252"/>
              <a:gd name="T9" fmla="*/ 1128 h 1252"/>
              <a:gd name="T10" fmla="*/ 1068 w 1252"/>
              <a:gd name="T11" fmla="*/ 1070 h 1252"/>
              <a:gd name="T12" fmla="*/ 1128 w 1252"/>
              <a:gd name="T13" fmla="*/ 1000 h 1252"/>
              <a:gd name="T14" fmla="*/ 1176 w 1252"/>
              <a:gd name="T15" fmla="*/ 924 h 1252"/>
              <a:gd name="T16" fmla="*/ 1214 w 1252"/>
              <a:gd name="T17" fmla="*/ 842 h 1252"/>
              <a:gd name="T18" fmla="*/ 1240 w 1252"/>
              <a:gd name="T19" fmla="*/ 752 h 1252"/>
              <a:gd name="T20" fmla="*/ 1252 w 1252"/>
              <a:gd name="T21" fmla="*/ 658 h 1252"/>
              <a:gd name="T22" fmla="*/ 1252 w 1252"/>
              <a:gd name="T23" fmla="*/ 594 h 1252"/>
              <a:gd name="T24" fmla="*/ 1240 w 1252"/>
              <a:gd name="T25" fmla="*/ 500 h 1252"/>
              <a:gd name="T26" fmla="*/ 1214 w 1252"/>
              <a:gd name="T27" fmla="*/ 410 h 1252"/>
              <a:gd name="T28" fmla="*/ 1176 w 1252"/>
              <a:gd name="T29" fmla="*/ 328 h 1252"/>
              <a:gd name="T30" fmla="*/ 1128 w 1252"/>
              <a:gd name="T31" fmla="*/ 252 h 1252"/>
              <a:gd name="T32" fmla="*/ 1068 w 1252"/>
              <a:gd name="T33" fmla="*/ 184 h 1252"/>
              <a:gd name="T34" fmla="*/ 1000 w 1252"/>
              <a:gd name="T35" fmla="*/ 124 h 1252"/>
              <a:gd name="T36" fmla="*/ 924 w 1252"/>
              <a:gd name="T37" fmla="*/ 76 h 1252"/>
              <a:gd name="T38" fmla="*/ 842 w 1252"/>
              <a:gd name="T39" fmla="*/ 38 h 1252"/>
              <a:gd name="T40" fmla="*/ 752 w 1252"/>
              <a:gd name="T41" fmla="*/ 12 h 1252"/>
              <a:gd name="T42" fmla="*/ 658 w 1252"/>
              <a:gd name="T43" fmla="*/ 0 h 1252"/>
              <a:gd name="T44" fmla="*/ 594 w 1252"/>
              <a:gd name="T45" fmla="*/ 0 h 1252"/>
              <a:gd name="T46" fmla="*/ 500 w 1252"/>
              <a:gd name="T47" fmla="*/ 12 h 1252"/>
              <a:gd name="T48" fmla="*/ 410 w 1252"/>
              <a:gd name="T49" fmla="*/ 38 h 1252"/>
              <a:gd name="T50" fmla="*/ 328 w 1252"/>
              <a:gd name="T51" fmla="*/ 76 h 1252"/>
              <a:gd name="T52" fmla="*/ 250 w 1252"/>
              <a:gd name="T53" fmla="*/ 124 h 1252"/>
              <a:gd name="T54" fmla="*/ 182 w 1252"/>
              <a:gd name="T55" fmla="*/ 184 h 1252"/>
              <a:gd name="T56" fmla="*/ 124 w 1252"/>
              <a:gd name="T57" fmla="*/ 252 h 1252"/>
              <a:gd name="T58" fmla="*/ 74 w 1252"/>
              <a:gd name="T59" fmla="*/ 328 h 1252"/>
              <a:gd name="T60" fmla="*/ 38 w 1252"/>
              <a:gd name="T61" fmla="*/ 410 h 1252"/>
              <a:gd name="T62" fmla="*/ 12 w 1252"/>
              <a:gd name="T63" fmla="*/ 500 h 1252"/>
              <a:gd name="T64" fmla="*/ 0 w 1252"/>
              <a:gd name="T65" fmla="*/ 594 h 1252"/>
              <a:gd name="T66" fmla="*/ 0 w 1252"/>
              <a:gd name="T67" fmla="*/ 658 h 1252"/>
              <a:gd name="T68" fmla="*/ 12 w 1252"/>
              <a:gd name="T69" fmla="*/ 752 h 1252"/>
              <a:gd name="T70" fmla="*/ 38 w 1252"/>
              <a:gd name="T71" fmla="*/ 842 h 1252"/>
              <a:gd name="T72" fmla="*/ 74 w 1252"/>
              <a:gd name="T73" fmla="*/ 924 h 1252"/>
              <a:gd name="T74" fmla="*/ 124 w 1252"/>
              <a:gd name="T75" fmla="*/ 1000 h 1252"/>
              <a:gd name="T76" fmla="*/ 182 w 1252"/>
              <a:gd name="T77" fmla="*/ 1070 h 1252"/>
              <a:gd name="T78" fmla="*/ 250 w 1252"/>
              <a:gd name="T79" fmla="*/ 1128 h 1252"/>
              <a:gd name="T80" fmla="*/ 328 w 1252"/>
              <a:gd name="T81" fmla="*/ 1176 h 1252"/>
              <a:gd name="T82" fmla="*/ 410 w 1252"/>
              <a:gd name="T83" fmla="*/ 1214 h 1252"/>
              <a:gd name="T84" fmla="*/ 500 w 1252"/>
              <a:gd name="T85" fmla="*/ 1240 h 1252"/>
              <a:gd name="T86" fmla="*/ 594 w 1252"/>
              <a:gd name="T87" fmla="*/ 1252 h 1252"/>
              <a:gd name="T88" fmla="*/ 0 w 1252"/>
              <a:gd name="T89" fmla="*/ 0 h 1252"/>
              <a:gd name="T90" fmla="*/ 1252 w 1252"/>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a:effectLst/>
        </p:spPr>
        <p:txBody>
          <a:bodyPr wrap="none" anchor="ctr"/>
          <a:lstStyle/>
          <a:p>
            <a:endParaRPr lang="en-US"/>
          </a:p>
        </p:txBody>
      </p:sp>
      <p:sp>
        <p:nvSpPr>
          <p:cNvPr id="98324" name="Freeform 20"/>
          <p:cNvSpPr>
            <a:spLocks noChangeArrowheads="1"/>
          </p:cNvSpPr>
          <p:nvPr/>
        </p:nvSpPr>
        <p:spPr bwMode="auto">
          <a:xfrm>
            <a:off x="482600" y="203200"/>
            <a:ext cx="300038" cy="298450"/>
          </a:xfrm>
          <a:custGeom>
            <a:avLst/>
            <a:gdLst>
              <a:gd name="T0" fmla="*/ 658 w 1252"/>
              <a:gd name="T1" fmla="*/ 1252 h 1252"/>
              <a:gd name="T2" fmla="*/ 752 w 1252"/>
              <a:gd name="T3" fmla="*/ 1240 h 1252"/>
              <a:gd name="T4" fmla="*/ 842 w 1252"/>
              <a:gd name="T5" fmla="*/ 1214 h 1252"/>
              <a:gd name="T6" fmla="*/ 924 w 1252"/>
              <a:gd name="T7" fmla="*/ 1176 h 1252"/>
              <a:gd name="T8" fmla="*/ 1000 w 1252"/>
              <a:gd name="T9" fmla="*/ 1128 h 1252"/>
              <a:gd name="T10" fmla="*/ 1068 w 1252"/>
              <a:gd name="T11" fmla="*/ 1070 h 1252"/>
              <a:gd name="T12" fmla="*/ 1128 w 1252"/>
              <a:gd name="T13" fmla="*/ 1000 h 1252"/>
              <a:gd name="T14" fmla="*/ 1176 w 1252"/>
              <a:gd name="T15" fmla="*/ 924 h 1252"/>
              <a:gd name="T16" fmla="*/ 1214 w 1252"/>
              <a:gd name="T17" fmla="*/ 842 h 1252"/>
              <a:gd name="T18" fmla="*/ 1240 w 1252"/>
              <a:gd name="T19" fmla="*/ 752 h 1252"/>
              <a:gd name="T20" fmla="*/ 1252 w 1252"/>
              <a:gd name="T21" fmla="*/ 658 h 1252"/>
              <a:gd name="T22" fmla="*/ 1252 w 1252"/>
              <a:gd name="T23" fmla="*/ 594 h 1252"/>
              <a:gd name="T24" fmla="*/ 1240 w 1252"/>
              <a:gd name="T25" fmla="*/ 500 h 1252"/>
              <a:gd name="T26" fmla="*/ 1214 w 1252"/>
              <a:gd name="T27" fmla="*/ 410 h 1252"/>
              <a:gd name="T28" fmla="*/ 1176 w 1252"/>
              <a:gd name="T29" fmla="*/ 328 h 1252"/>
              <a:gd name="T30" fmla="*/ 1128 w 1252"/>
              <a:gd name="T31" fmla="*/ 252 h 1252"/>
              <a:gd name="T32" fmla="*/ 1068 w 1252"/>
              <a:gd name="T33" fmla="*/ 184 h 1252"/>
              <a:gd name="T34" fmla="*/ 1000 w 1252"/>
              <a:gd name="T35" fmla="*/ 124 h 1252"/>
              <a:gd name="T36" fmla="*/ 924 w 1252"/>
              <a:gd name="T37" fmla="*/ 76 h 1252"/>
              <a:gd name="T38" fmla="*/ 842 w 1252"/>
              <a:gd name="T39" fmla="*/ 38 h 1252"/>
              <a:gd name="T40" fmla="*/ 752 w 1252"/>
              <a:gd name="T41" fmla="*/ 12 h 1252"/>
              <a:gd name="T42" fmla="*/ 658 w 1252"/>
              <a:gd name="T43" fmla="*/ 0 h 1252"/>
              <a:gd name="T44" fmla="*/ 594 w 1252"/>
              <a:gd name="T45" fmla="*/ 0 h 1252"/>
              <a:gd name="T46" fmla="*/ 500 w 1252"/>
              <a:gd name="T47" fmla="*/ 12 h 1252"/>
              <a:gd name="T48" fmla="*/ 410 w 1252"/>
              <a:gd name="T49" fmla="*/ 38 h 1252"/>
              <a:gd name="T50" fmla="*/ 328 w 1252"/>
              <a:gd name="T51" fmla="*/ 76 h 1252"/>
              <a:gd name="T52" fmla="*/ 250 w 1252"/>
              <a:gd name="T53" fmla="*/ 124 h 1252"/>
              <a:gd name="T54" fmla="*/ 182 w 1252"/>
              <a:gd name="T55" fmla="*/ 184 h 1252"/>
              <a:gd name="T56" fmla="*/ 124 w 1252"/>
              <a:gd name="T57" fmla="*/ 252 h 1252"/>
              <a:gd name="T58" fmla="*/ 74 w 1252"/>
              <a:gd name="T59" fmla="*/ 328 h 1252"/>
              <a:gd name="T60" fmla="*/ 38 w 1252"/>
              <a:gd name="T61" fmla="*/ 410 h 1252"/>
              <a:gd name="T62" fmla="*/ 12 w 1252"/>
              <a:gd name="T63" fmla="*/ 500 h 1252"/>
              <a:gd name="T64" fmla="*/ 0 w 1252"/>
              <a:gd name="T65" fmla="*/ 594 h 1252"/>
              <a:gd name="T66" fmla="*/ 0 w 1252"/>
              <a:gd name="T67" fmla="*/ 658 h 1252"/>
              <a:gd name="T68" fmla="*/ 12 w 1252"/>
              <a:gd name="T69" fmla="*/ 752 h 1252"/>
              <a:gd name="T70" fmla="*/ 38 w 1252"/>
              <a:gd name="T71" fmla="*/ 842 h 1252"/>
              <a:gd name="T72" fmla="*/ 74 w 1252"/>
              <a:gd name="T73" fmla="*/ 924 h 1252"/>
              <a:gd name="T74" fmla="*/ 124 w 1252"/>
              <a:gd name="T75" fmla="*/ 1000 h 1252"/>
              <a:gd name="T76" fmla="*/ 182 w 1252"/>
              <a:gd name="T77" fmla="*/ 1070 h 1252"/>
              <a:gd name="T78" fmla="*/ 250 w 1252"/>
              <a:gd name="T79" fmla="*/ 1128 h 1252"/>
              <a:gd name="T80" fmla="*/ 328 w 1252"/>
              <a:gd name="T81" fmla="*/ 1176 h 1252"/>
              <a:gd name="T82" fmla="*/ 410 w 1252"/>
              <a:gd name="T83" fmla="*/ 1214 h 1252"/>
              <a:gd name="T84" fmla="*/ 500 w 1252"/>
              <a:gd name="T85" fmla="*/ 1240 h 1252"/>
              <a:gd name="T86" fmla="*/ 594 w 1252"/>
              <a:gd name="T87" fmla="*/ 1252 h 1252"/>
              <a:gd name="T88" fmla="*/ 0 w 1252"/>
              <a:gd name="T89" fmla="*/ 0 h 1252"/>
              <a:gd name="T90" fmla="*/ 1252 w 1252"/>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a:effectLst/>
        </p:spPr>
        <p:txBody>
          <a:bodyPr wrap="none" anchor="ctr"/>
          <a:lstStyle/>
          <a:p>
            <a:endParaRPr lang="en-US"/>
          </a:p>
        </p:txBody>
      </p:sp>
      <p:sp>
        <p:nvSpPr>
          <p:cNvPr id="98325" name="Freeform 21"/>
          <p:cNvSpPr>
            <a:spLocks noChangeArrowheads="1"/>
          </p:cNvSpPr>
          <p:nvPr/>
        </p:nvSpPr>
        <p:spPr bwMode="auto">
          <a:xfrm>
            <a:off x="7523163" y="6453188"/>
            <a:ext cx="320675" cy="320675"/>
          </a:xfrm>
          <a:custGeom>
            <a:avLst/>
            <a:gdLst>
              <a:gd name="T0" fmla="*/ 704 w 1342"/>
              <a:gd name="T1" fmla="*/ 1340 h 1342"/>
              <a:gd name="T2" fmla="*/ 806 w 1342"/>
              <a:gd name="T3" fmla="*/ 1328 h 1342"/>
              <a:gd name="T4" fmla="*/ 902 w 1342"/>
              <a:gd name="T5" fmla="*/ 1300 h 1342"/>
              <a:gd name="T6" fmla="*/ 990 w 1342"/>
              <a:gd name="T7" fmla="*/ 1260 h 1342"/>
              <a:gd name="T8" fmla="*/ 1072 w 1342"/>
              <a:gd name="T9" fmla="*/ 1208 h 1342"/>
              <a:gd name="T10" fmla="*/ 1144 w 1342"/>
              <a:gd name="T11" fmla="*/ 1146 h 1342"/>
              <a:gd name="T12" fmla="*/ 1208 w 1342"/>
              <a:gd name="T13" fmla="*/ 1072 h 1342"/>
              <a:gd name="T14" fmla="*/ 1260 w 1342"/>
              <a:gd name="T15" fmla="*/ 990 h 1342"/>
              <a:gd name="T16" fmla="*/ 1300 w 1342"/>
              <a:gd name="T17" fmla="*/ 902 h 1342"/>
              <a:gd name="T18" fmla="*/ 1328 w 1342"/>
              <a:gd name="T19" fmla="*/ 806 h 1342"/>
              <a:gd name="T20" fmla="*/ 1340 w 1342"/>
              <a:gd name="T21" fmla="*/ 704 h 1342"/>
              <a:gd name="T22" fmla="*/ 1340 w 1342"/>
              <a:gd name="T23" fmla="*/ 636 h 1342"/>
              <a:gd name="T24" fmla="*/ 1328 w 1342"/>
              <a:gd name="T25" fmla="*/ 536 h 1342"/>
              <a:gd name="T26" fmla="*/ 1300 w 1342"/>
              <a:gd name="T27" fmla="*/ 440 h 1342"/>
              <a:gd name="T28" fmla="*/ 1260 w 1342"/>
              <a:gd name="T29" fmla="*/ 350 h 1342"/>
              <a:gd name="T30" fmla="*/ 1208 w 1342"/>
              <a:gd name="T31" fmla="*/ 268 h 1342"/>
              <a:gd name="T32" fmla="*/ 1144 w 1342"/>
              <a:gd name="T33" fmla="*/ 196 h 1342"/>
              <a:gd name="T34" fmla="*/ 1072 w 1342"/>
              <a:gd name="T35" fmla="*/ 132 h 1342"/>
              <a:gd name="T36" fmla="*/ 990 w 1342"/>
              <a:gd name="T37" fmla="*/ 80 h 1342"/>
              <a:gd name="T38" fmla="*/ 902 w 1342"/>
              <a:gd name="T39" fmla="*/ 40 h 1342"/>
              <a:gd name="T40" fmla="*/ 806 w 1342"/>
              <a:gd name="T41" fmla="*/ 12 h 1342"/>
              <a:gd name="T42" fmla="*/ 704 w 1342"/>
              <a:gd name="T43" fmla="*/ 0 h 1342"/>
              <a:gd name="T44" fmla="*/ 636 w 1342"/>
              <a:gd name="T45" fmla="*/ 0 h 1342"/>
              <a:gd name="T46" fmla="*/ 534 w 1342"/>
              <a:gd name="T47" fmla="*/ 12 h 1342"/>
              <a:gd name="T48" fmla="*/ 440 w 1342"/>
              <a:gd name="T49" fmla="*/ 40 h 1342"/>
              <a:gd name="T50" fmla="*/ 350 w 1342"/>
              <a:gd name="T51" fmla="*/ 80 h 1342"/>
              <a:gd name="T52" fmla="*/ 268 w 1342"/>
              <a:gd name="T53" fmla="*/ 132 h 1342"/>
              <a:gd name="T54" fmla="*/ 196 w 1342"/>
              <a:gd name="T55" fmla="*/ 196 h 1342"/>
              <a:gd name="T56" fmla="*/ 132 w 1342"/>
              <a:gd name="T57" fmla="*/ 268 h 1342"/>
              <a:gd name="T58" fmla="*/ 80 w 1342"/>
              <a:gd name="T59" fmla="*/ 350 h 1342"/>
              <a:gd name="T60" fmla="*/ 40 w 1342"/>
              <a:gd name="T61" fmla="*/ 440 h 1342"/>
              <a:gd name="T62" fmla="*/ 12 w 1342"/>
              <a:gd name="T63" fmla="*/ 536 h 1342"/>
              <a:gd name="T64" fmla="*/ 0 w 1342"/>
              <a:gd name="T65" fmla="*/ 636 h 1342"/>
              <a:gd name="T66" fmla="*/ 0 w 1342"/>
              <a:gd name="T67" fmla="*/ 704 h 1342"/>
              <a:gd name="T68" fmla="*/ 12 w 1342"/>
              <a:gd name="T69" fmla="*/ 806 h 1342"/>
              <a:gd name="T70" fmla="*/ 40 w 1342"/>
              <a:gd name="T71" fmla="*/ 902 h 1342"/>
              <a:gd name="T72" fmla="*/ 80 w 1342"/>
              <a:gd name="T73" fmla="*/ 990 h 1342"/>
              <a:gd name="T74" fmla="*/ 132 w 1342"/>
              <a:gd name="T75" fmla="*/ 1072 h 1342"/>
              <a:gd name="T76" fmla="*/ 196 w 1342"/>
              <a:gd name="T77" fmla="*/ 1146 h 1342"/>
              <a:gd name="T78" fmla="*/ 268 w 1342"/>
              <a:gd name="T79" fmla="*/ 1208 h 1342"/>
              <a:gd name="T80" fmla="*/ 350 w 1342"/>
              <a:gd name="T81" fmla="*/ 1260 h 1342"/>
              <a:gd name="T82" fmla="*/ 440 w 1342"/>
              <a:gd name="T83" fmla="*/ 1300 h 1342"/>
              <a:gd name="T84" fmla="*/ 534 w 1342"/>
              <a:gd name="T85" fmla="*/ 1328 h 1342"/>
              <a:gd name="T86" fmla="*/ 636 w 1342"/>
              <a:gd name="T87" fmla="*/ 1340 h 1342"/>
              <a:gd name="T88" fmla="*/ 0 w 1342"/>
              <a:gd name="T89" fmla="*/ 0 h 1342"/>
              <a:gd name="T90" fmla="*/ 1342 w 1342"/>
              <a:gd name="T9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a:effectLst/>
        </p:spPr>
        <p:txBody>
          <a:bodyPr wrap="none" anchor="ctr"/>
          <a:lstStyle/>
          <a:p>
            <a:endParaRPr lang="en-US"/>
          </a:p>
        </p:txBody>
      </p:sp>
      <p:sp>
        <p:nvSpPr>
          <p:cNvPr id="98326" name="Freeform 22"/>
          <p:cNvSpPr>
            <a:spLocks noChangeArrowheads="1"/>
          </p:cNvSpPr>
          <p:nvPr/>
        </p:nvSpPr>
        <p:spPr bwMode="auto">
          <a:xfrm>
            <a:off x="7551738" y="6481763"/>
            <a:ext cx="263525" cy="263525"/>
          </a:xfrm>
          <a:custGeom>
            <a:avLst/>
            <a:gdLst>
              <a:gd name="T0" fmla="*/ 580 w 1102"/>
              <a:gd name="T1" fmla="*/ 1102 h 1102"/>
              <a:gd name="T2" fmla="*/ 662 w 1102"/>
              <a:gd name="T3" fmla="*/ 1092 h 1102"/>
              <a:gd name="T4" fmla="*/ 740 w 1102"/>
              <a:gd name="T5" fmla="*/ 1068 h 1102"/>
              <a:gd name="T6" fmla="*/ 814 w 1102"/>
              <a:gd name="T7" fmla="*/ 1036 h 1102"/>
              <a:gd name="T8" fmla="*/ 882 w 1102"/>
              <a:gd name="T9" fmla="*/ 992 h 1102"/>
              <a:gd name="T10" fmla="*/ 942 w 1102"/>
              <a:gd name="T11" fmla="*/ 940 h 1102"/>
              <a:gd name="T12" fmla="*/ 994 w 1102"/>
              <a:gd name="T13" fmla="*/ 880 h 1102"/>
              <a:gd name="T14" fmla="*/ 1036 w 1102"/>
              <a:gd name="T15" fmla="*/ 814 h 1102"/>
              <a:gd name="T16" fmla="*/ 1070 w 1102"/>
              <a:gd name="T17" fmla="*/ 740 h 1102"/>
              <a:gd name="T18" fmla="*/ 1092 w 1102"/>
              <a:gd name="T19" fmla="*/ 662 h 1102"/>
              <a:gd name="T20" fmla="*/ 1102 w 1102"/>
              <a:gd name="T21" fmla="*/ 580 h 1102"/>
              <a:gd name="T22" fmla="*/ 1102 w 1102"/>
              <a:gd name="T23" fmla="*/ 522 h 1102"/>
              <a:gd name="T24" fmla="*/ 1092 w 1102"/>
              <a:gd name="T25" fmla="*/ 440 h 1102"/>
              <a:gd name="T26" fmla="*/ 1070 w 1102"/>
              <a:gd name="T27" fmla="*/ 362 h 1102"/>
              <a:gd name="T28" fmla="*/ 1036 w 1102"/>
              <a:gd name="T29" fmla="*/ 288 h 1102"/>
              <a:gd name="T30" fmla="*/ 994 w 1102"/>
              <a:gd name="T31" fmla="*/ 220 h 1102"/>
              <a:gd name="T32" fmla="*/ 942 w 1102"/>
              <a:gd name="T33" fmla="*/ 160 h 1102"/>
              <a:gd name="T34" fmla="*/ 882 w 1102"/>
              <a:gd name="T35" fmla="*/ 108 h 1102"/>
              <a:gd name="T36" fmla="*/ 814 w 1102"/>
              <a:gd name="T37" fmla="*/ 66 h 1102"/>
              <a:gd name="T38" fmla="*/ 740 w 1102"/>
              <a:gd name="T39" fmla="*/ 32 h 1102"/>
              <a:gd name="T40" fmla="*/ 662 w 1102"/>
              <a:gd name="T41" fmla="*/ 10 h 1102"/>
              <a:gd name="T42" fmla="*/ 580 w 1102"/>
              <a:gd name="T43" fmla="*/ 0 h 1102"/>
              <a:gd name="T44" fmla="*/ 522 w 1102"/>
              <a:gd name="T45" fmla="*/ 0 h 1102"/>
              <a:gd name="T46" fmla="*/ 440 w 1102"/>
              <a:gd name="T47" fmla="*/ 10 h 1102"/>
              <a:gd name="T48" fmla="*/ 362 w 1102"/>
              <a:gd name="T49" fmla="*/ 32 h 1102"/>
              <a:gd name="T50" fmla="*/ 288 w 1102"/>
              <a:gd name="T51" fmla="*/ 66 h 1102"/>
              <a:gd name="T52" fmla="*/ 222 w 1102"/>
              <a:gd name="T53" fmla="*/ 108 h 1102"/>
              <a:gd name="T54" fmla="*/ 162 w 1102"/>
              <a:gd name="T55" fmla="*/ 160 h 1102"/>
              <a:gd name="T56" fmla="*/ 110 w 1102"/>
              <a:gd name="T57" fmla="*/ 220 h 1102"/>
              <a:gd name="T58" fmla="*/ 66 w 1102"/>
              <a:gd name="T59" fmla="*/ 288 h 1102"/>
              <a:gd name="T60" fmla="*/ 34 w 1102"/>
              <a:gd name="T61" fmla="*/ 362 h 1102"/>
              <a:gd name="T62" fmla="*/ 10 w 1102"/>
              <a:gd name="T63" fmla="*/ 440 h 1102"/>
              <a:gd name="T64" fmla="*/ 0 w 1102"/>
              <a:gd name="T65" fmla="*/ 522 h 1102"/>
              <a:gd name="T66" fmla="*/ 0 w 1102"/>
              <a:gd name="T67" fmla="*/ 580 h 1102"/>
              <a:gd name="T68" fmla="*/ 10 w 1102"/>
              <a:gd name="T69" fmla="*/ 662 h 1102"/>
              <a:gd name="T70" fmla="*/ 34 w 1102"/>
              <a:gd name="T71" fmla="*/ 740 h 1102"/>
              <a:gd name="T72" fmla="*/ 66 w 1102"/>
              <a:gd name="T73" fmla="*/ 814 h 1102"/>
              <a:gd name="T74" fmla="*/ 110 w 1102"/>
              <a:gd name="T75" fmla="*/ 880 h 1102"/>
              <a:gd name="T76" fmla="*/ 162 w 1102"/>
              <a:gd name="T77" fmla="*/ 940 h 1102"/>
              <a:gd name="T78" fmla="*/ 222 w 1102"/>
              <a:gd name="T79" fmla="*/ 992 h 1102"/>
              <a:gd name="T80" fmla="*/ 288 w 1102"/>
              <a:gd name="T81" fmla="*/ 1036 h 1102"/>
              <a:gd name="T82" fmla="*/ 362 w 1102"/>
              <a:gd name="T83" fmla="*/ 1068 h 1102"/>
              <a:gd name="T84" fmla="*/ 440 w 1102"/>
              <a:gd name="T85" fmla="*/ 1092 h 1102"/>
              <a:gd name="T86" fmla="*/ 522 w 1102"/>
              <a:gd name="T87" fmla="*/ 1102 h 1102"/>
              <a:gd name="T88" fmla="*/ 0 w 1102"/>
              <a:gd name="T89" fmla="*/ 0 h 1102"/>
              <a:gd name="T90" fmla="*/ 1102 w 1102"/>
              <a:gd name="T9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a:effectLst/>
        </p:spPr>
        <p:txBody>
          <a:bodyPr wrap="none" anchor="ctr"/>
          <a:lstStyle/>
          <a:p>
            <a:endParaRPr lang="en-US"/>
          </a:p>
        </p:txBody>
      </p:sp>
      <p:sp>
        <p:nvSpPr>
          <p:cNvPr id="98327" name="Rectangle 23"/>
          <p:cNvSpPr>
            <a:spLocks noChangeArrowheads="1"/>
          </p:cNvSpPr>
          <p:nvPr/>
        </p:nvSpPr>
        <p:spPr bwMode="auto">
          <a:xfrm>
            <a:off x="8223250" y="6505575"/>
            <a:ext cx="603250" cy="238125"/>
          </a:xfrm>
          <a:prstGeom prst="rect">
            <a:avLst/>
          </a:prstGeom>
          <a:noFill/>
          <a:ln w="9525">
            <a:noFill/>
            <a:round/>
            <a:headEnd/>
            <a:tailEnd/>
          </a:ln>
          <a:effectLst/>
        </p:spPr>
        <p:txBody>
          <a:bodyPr lIns="90000" tIns="46800" rIns="90000" bIns="46800"/>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743018-D13D-4571-9F41-468552CE6265}" type="slidenum">
              <a:rPr lang="en-US" sz="1000">
                <a:solidFill>
                  <a:srgbClr val="FFFFFF"/>
                </a:solidFill>
                <a:latin typeface="Arial" charset="0"/>
              </a:rPr>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US" sz="1000">
              <a:solidFill>
                <a:srgbClr val="FFFFFF"/>
              </a:solidFill>
              <a:latin typeface="Arial" charset="0"/>
            </a:endParaRPr>
          </a:p>
        </p:txBody>
      </p:sp>
      <p:sp>
        <p:nvSpPr>
          <p:cNvPr id="98328" name="Text Box 24"/>
          <p:cNvSpPr txBox="1">
            <a:spLocks noChangeArrowheads="1"/>
          </p:cNvSpPr>
          <p:nvPr/>
        </p:nvSpPr>
        <p:spPr bwMode="auto">
          <a:xfrm>
            <a:off x="276225" y="6643688"/>
            <a:ext cx="1730375" cy="215900"/>
          </a:xfrm>
          <a:prstGeom prst="rect">
            <a:avLst/>
          </a:prstGeom>
          <a:noFill/>
          <a:ln w="9525">
            <a:noFill/>
            <a:round/>
            <a:headEnd/>
            <a:tailEnd/>
          </a:ln>
          <a:effectLst/>
        </p:spPr>
        <p:txBody>
          <a:bodyPr wrap="none" lIns="90000" tIns="46800" rIns="90000" bIns="46800">
            <a:spAutoFit/>
          </a:bodyPr>
          <a:lstStyle/>
          <a:p>
            <a:pP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
                <a:solidFill>
                  <a:srgbClr val="000000"/>
                </a:solidFill>
                <a:latin typeface="Arial Black" pitchFamily="34" charset="0"/>
              </a:rPr>
              <a:t>© 2011 W. W. Norton Co., Inc.</a:t>
            </a:r>
          </a:p>
        </p:txBody>
      </p:sp>
      <p:pic>
        <p:nvPicPr>
          <p:cNvPr id="98329" name="Picture 25">
            <a:hlinkClick r:id="rId13"/>
          </p:cNvPr>
          <p:cNvPicPr>
            <a:picLocks noChangeAspect="1" noChangeArrowheads="1"/>
          </p:cNvPicPr>
          <p:nvPr/>
        </p:nvPicPr>
        <p:blipFill>
          <a:blip r:embed="rId14"/>
          <a:srcRect b="28000"/>
          <a:stretch>
            <a:fillRect/>
          </a:stretch>
        </p:blipFill>
        <p:spPr bwMode="auto">
          <a:xfrm>
            <a:off x="1925638" y="1295400"/>
            <a:ext cx="5694362" cy="3094038"/>
          </a:xfrm>
          <a:prstGeom prst="rect">
            <a:avLst/>
          </a:prstGeom>
          <a:noFill/>
          <a:ln w="9525">
            <a:noFill/>
            <a:round/>
            <a:headEnd/>
            <a:tailEnd/>
          </a:ln>
          <a:effectLst/>
        </p:spPr>
      </p:pic>
      <p:sp>
        <p:nvSpPr>
          <p:cNvPr id="98330" name="Rectangle 26"/>
          <p:cNvSpPr>
            <a:spLocks noGrp="1" noChangeArrowheads="1"/>
          </p:cNvSpPr>
          <p:nvPr>
            <p:ph type="title"/>
          </p:nvPr>
        </p:nvSpPr>
        <p:spPr bwMode="auto">
          <a:xfrm>
            <a:off x="838200" y="457200"/>
            <a:ext cx="8228013" cy="11414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marL="20574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mj-lt"/>
          <a:ea typeface="+mj-ea"/>
          <a:cs typeface="+mj-cs"/>
        </a:defRPr>
      </a:lvl1pPr>
      <a:lvl2pPr marL="20574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2pPr>
      <a:lvl3pPr marL="20574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3pPr>
      <a:lvl4pPr marL="20574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2400">
          <a:solidFill>
            <a:srgbClr val="000000"/>
          </a:solidFill>
          <a:latin typeface="Garamond" charset="0"/>
          <a:ea typeface="ＭＳ Ｐゴシック" pitchFamily="34"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ctrTitle"/>
          </p:nvPr>
        </p:nvSpPr>
        <p:spPr>
          <a:xfrm>
            <a:off x="609600" y="5867400"/>
            <a:ext cx="7772400" cy="685800"/>
          </a:xfrm>
        </p:spPr>
        <p:txBody>
          <a:bodyPr/>
          <a:lstStyle/>
          <a:p>
            <a:pPr eaLnBrk="1" hangingPunct="1"/>
            <a:r>
              <a:rPr lang="en-US" smtClean="0"/>
              <a:t>Chapter 3: Socialization, the Life Course, and Aging</a:t>
            </a:r>
          </a:p>
        </p:txBody>
      </p:sp>
      <p:sp>
        <p:nvSpPr>
          <p:cNvPr id="6147" name="Rectangle 20"/>
          <p:cNvSpPr>
            <a:spLocks noGrp="1" noChangeArrowheads="1"/>
          </p:cNvSpPr>
          <p:nvPr>
            <p:ph type="sldNum" sz="quarter" idx="10"/>
          </p:nvPr>
        </p:nvSpPr>
        <p:spPr>
          <a:noFill/>
        </p:spPr>
        <p:txBody>
          <a:bodyPr/>
          <a:lstStyle/>
          <a:p>
            <a:fld id="{1BCE5076-15EF-4E72-BAC4-7158E7685A15}"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Socialization and identity</a:t>
            </a:r>
          </a:p>
        </p:txBody>
      </p:sp>
      <p:sp>
        <p:nvSpPr>
          <p:cNvPr id="15363" name="Rectangle 3"/>
          <p:cNvSpPr>
            <a:spLocks noGrp="1" noChangeArrowheads="1"/>
          </p:cNvSpPr>
          <p:nvPr>
            <p:ph type="body" idx="1"/>
          </p:nvPr>
        </p:nvSpPr>
        <p:spPr/>
        <p:txBody>
          <a:bodyPr/>
          <a:lstStyle/>
          <a:p>
            <a:r>
              <a:rPr lang="en-US" smtClean="0"/>
              <a:t>Socialization involves, not only the internalization of culture, but also the construction of self.  </a:t>
            </a:r>
          </a:p>
          <a:p>
            <a:r>
              <a:rPr lang="en-US" smtClean="0"/>
              <a:t>Each person has a social identity (objective identity) and a self identity (subjective identity). In fact, we typically have multiple social identities.</a:t>
            </a:r>
          </a:p>
          <a:p>
            <a:r>
              <a:rPr lang="en-US" smtClean="0"/>
              <a:t>Sources of social identity include gender, race, nationality, and sexual orientation.</a:t>
            </a:r>
          </a:p>
          <a:p>
            <a:endParaRPr lang="en-US" smtClean="0"/>
          </a:p>
        </p:txBody>
      </p:sp>
      <p:sp>
        <p:nvSpPr>
          <p:cNvPr id="15365"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0A4DFAF1-FB36-44BA-BF73-382113068E68}" type="slidenum">
              <a:rPr lang="en-US" sz="1000" b="0">
                <a:solidFill>
                  <a:schemeClr val="bg1"/>
                </a:solidFill>
                <a:latin typeface="Arial" charset="0"/>
              </a:rPr>
              <a:pPr algn="ctr"/>
              <a:t>10</a:t>
            </a:fld>
            <a:endParaRPr lang="en-US" sz="1000" b="0">
              <a:solidFill>
                <a:schemeClr val="bg1"/>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Socialization and identity</a:t>
            </a:r>
          </a:p>
        </p:txBody>
      </p:sp>
      <p:sp>
        <p:nvSpPr>
          <p:cNvPr id="16387" name="Rectangle 3"/>
          <p:cNvSpPr>
            <a:spLocks noGrp="1" noChangeArrowheads="1"/>
          </p:cNvSpPr>
          <p:nvPr>
            <p:ph type="body" idx="1"/>
          </p:nvPr>
        </p:nvSpPr>
        <p:spPr/>
        <p:txBody>
          <a:bodyPr/>
          <a:lstStyle/>
          <a:p>
            <a:r>
              <a:rPr lang="en-US" smtClean="0"/>
              <a:t>All people have multiple social identities, in large part because we all must interpret how different people view us (Cooley, “the looking-glass self”).</a:t>
            </a:r>
          </a:p>
          <a:p>
            <a:r>
              <a:rPr lang="en-US" smtClean="0"/>
              <a:t>Our self identity is the one that we take on as being “true” or “real”; it is how we see ourselves.</a:t>
            </a:r>
          </a:p>
          <a:p>
            <a:r>
              <a:rPr lang="en-US" smtClean="0"/>
              <a:t>Interaction between society and the individual shapes the self identity.</a:t>
            </a:r>
          </a:p>
        </p:txBody>
      </p:sp>
      <p:sp>
        <p:nvSpPr>
          <p:cNvPr id="16389"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06802E9A-3752-44D2-BA4E-31E468473A15}" type="slidenum">
              <a:rPr lang="en-US" sz="1000" b="0">
                <a:solidFill>
                  <a:schemeClr val="bg1"/>
                </a:solidFill>
                <a:latin typeface="Arial" charset="0"/>
              </a:rPr>
              <a:pPr algn="ctr"/>
              <a:t>11</a:t>
            </a:fld>
            <a:endParaRPr lang="en-US" sz="1000" b="0">
              <a:solidFill>
                <a:schemeClr val="bg1"/>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smtClean="0"/>
              <a:t>Traditional versus modern identities</a:t>
            </a:r>
          </a:p>
        </p:txBody>
      </p:sp>
      <p:sp>
        <p:nvSpPr>
          <p:cNvPr id="17411" name="Rectangle 3"/>
          <p:cNvSpPr>
            <a:spLocks noGrp="1" noChangeArrowheads="1"/>
          </p:cNvSpPr>
          <p:nvPr>
            <p:ph type="body" idx="1"/>
          </p:nvPr>
        </p:nvSpPr>
        <p:spPr/>
        <p:txBody>
          <a:bodyPr/>
          <a:lstStyle/>
          <a:p>
            <a:pPr>
              <a:lnSpc>
                <a:spcPct val="80000"/>
              </a:lnSpc>
            </a:pPr>
            <a:r>
              <a:rPr lang="en-US" smtClean="0"/>
              <a:t>The way identity is constructed has changed over time for at least four reasons:</a:t>
            </a:r>
          </a:p>
          <a:p>
            <a:pPr lvl="1">
              <a:lnSpc>
                <a:spcPct val="80000"/>
              </a:lnSpc>
            </a:pPr>
            <a:r>
              <a:rPr lang="en-US" smtClean="0"/>
              <a:t>Identity is no longer as deeply rooted in family.</a:t>
            </a:r>
          </a:p>
          <a:p>
            <a:pPr lvl="1">
              <a:lnSpc>
                <a:spcPct val="80000"/>
              </a:lnSpc>
            </a:pPr>
            <a:r>
              <a:rPr lang="en-US" smtClean="0"/>
              <a:t>There is a much higher degree of geographic mobility.</a:t>
            </a:r>
          </a:p>
          <a:p>
            <a:pPr lvl="1">
              <a:lnSpc>
                <a:spcPct val="80000"/>
              </a:lnSpc>
            </a:pPr>
            <a:r>
              <a:rPr lang="en-US" smtClean="0"/>
              <a:t>Religion is now more flexible, more changeable.</a:t>
            </a:r>
          </a:p>
          <a:p>
            <a:pPr lvl="1">
              <a:lnSpc>
                <a:spcPct val="80000"/>
              </a:lnSpc>
            </a:pPr>
            <a:r>
              <a:rPr lang="en-US" smtClean="0"/>
              <a:t>The social world determines less of who we are.</a:t>
            </a:r>
          </a:p>
          <a:p>
            <a:pPr lvl="1">
              <a:lnSpc>
                <a:spcPct val="80000"/>
              </a:lnSpc>
              <a:buFontTx/>
              <a:buNone/>
            </a:pPr>
            <a:endParaRPr lang="en-US" smtClean="0"/>
          </a:p>
          <a:p>
            <a:pPr>
              <a:lnSpc>
                <a:spcPct val="80000"/>
              </a:lnSpc>
            </a:pPr>
            <a:r>
              <a:rPr lang="en-US" smtClean="0"/>
              <a:t>Self-identity counts for more today than in earlier periods.</a:t>
            </a:r>
          </a:p>
        </p:txBody>
      </p:sp>
      <p:sp>
        <p:nvSpPr>
          <p:cNvPr id="17413"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B8DF36A7-0750-489C-9414-BDF23E64ECE6}" type="slidenum">
              <a:rPr lang="en-US" sz="1000" b="0">
                <a:solidFill>
                  <a:schemeClr val="bg1"/>
                </a:solidFill>
                <a:latin typeface="Arial" charset="0"/>
              </a:rPr>
              <a:pPr algn="ctr"/>
              <a:t>12</a:t>
            </a:fld>
            <a:endParaRPr lang="en-US" sz="1000" b="0">
              <a:solidFill>
                <a:schemeClr val="bg1"/>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Gender socialization</a:t>
            </a:r>
          </a:p>
        </p:txBody>
      </p:sp>
      <p:sp>
        <p:nvSpPr>
          <p:cNvPr id="18435" name="Content Placeholder 2"/>
          <p:cNvSpPr>
            <a:spLocks noGrp="1"/>
          </p:cNvSpPr>
          <p:nvPr>
            <p:ph idx="1"/>
          </p:nvPr>
        </p:nvSpPr>
        <p:spPr/>
        <p:txBody>
          <a:bodyPr/>
          <a:lstStyle/>
          <a:p>
            <a:r>
              <a:rPr lang="en-US" smtClean="0"/>
              <a:t>Gender socialization refers to the process of learning “appropriate” gendered behavior through agents of socialization.</a:t>
            </a:r>
          </a:p>
          <a:p>
            <a:r>
              <a:rPr lang="en-US" smtClean="0"/>
              <a:t>Though gender roles have changed, they remain prevalent and powerful.</a:t>
            </a:r>
          </a:p>
          <a:p>
            <a:r>
              <a:rPr lang="en-US" smtClean="0"/>
              <a:t>Studies show that even parents who do not believe they are socializing their children according to gender in fact are doing so.</a:t>
            </a:r>
          </a:p>
        </p:txBody>
      </p:sp>
      <p:sp>
        <p:nvSpPr>
          <p:cNvPr id="18436" name="Slide Number Placeholder 3"/>
          <p:cNvSpPr>
            <a:spLocks noGrp="1"/>
          </p:cNvSpPr>
          <p:nvPr>
            <p:ph type="sldNum" sz="quarter" idx="10"/>
          </p:nvPr>
        </p:nvSpPr>
        <p:spPr>
          <a:noFill/>
        </p:spPr>
        <p:txBody>
          <a:bodyPr/>
          <a:lstStyle/>
          <a:p>
            <a:fld id="{0A08A3EB-0129-47ED-AFA9-FCBE459F2C9E}" type="slidenum">
              <a:rPr lang="en-US" smtClean="0">
                <a:ea typeface="ＭＳ Ｐゴシック" pitchFamily="34" charset="-128"/>
              </a:rPr>
              <a:pPr/>
              <a:t>13</a:t>
            </a:fld>
            <a:endParaRPr lang="en-US"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Gender socialization</a:t>
            </a:r>
          </a:p>
        </p:txBody>
      </p:sp>
      <p:sp>
        <p:nvSpPr>
          <p:cNvPr id="19459" name="Content Placeholder 2"/>
          <p:cNvSpPr>
            <a:spLocks noGrp="1"/>
          </p:cNvSpPr>
          <p:nvPr>
            <p:ph idx="1"/>
          </p:nvPr>
        </p:nvSpPr>
        <p:spPr/>
        <p:txBody>
          <a:bodyPr/>
          <a:lstStyle/>
          <a:p>
            <a:r>
              <a:rPr lang="en-US" smtClean="0"/>
              <a:t>This process has been found to begin </a:t>
            </a:r>
            <a:r>
              <a:rPr lang="en-US" i="1" smtClean="0"/>
              <a:t>before birth.</a:t>
            </a:r>
            <a:endParaRPr lang="en-US" smtClean="0"/>
          </a:p>
          <a:p>
            <a:r>
              <a:rPr lang="en-US" smtClean="0"/>
              <a:t>Parental presence and behavior play a role in gender socialization.</a:t>
            </a:r>
          </a:p>
          <a:p>
            <a:r>
              <a:rPr lang="en-US" smtClean="0"/>
              <a:t>Toys, television, movies, and even books also contribute to differential role construction.</a:t>
            </a:r>
          </a:p>
          <a:p>
            <a:r>
              <a:rPr lang="en-US" smtClean="0"/>
              <a:t>Cross-culturally, it is okay for girls to choose boy toys, but not vice versa.</a:t>
            </a:r>
          </a:p>
        </p:txBody>
      </p:sp>
      <p:sp>
        <p:nvSpPr>
          <p:cNvPr id="19460" name="Slide Number Placeholder 3"/>
          <p:cNvSpPr>
            <a:spLocks noGrp="1"/>
          </p:cNvSpPr>
          <p:nvPr>
            <p:ph type="sldNum" sz="quarter" idx="10"/>
          </p:nvPr>
        </p:nvSpPr>
        <p:spPr>
          <a:noFill/>
        </p:spPr>
        <p:txBody>
          <a:bodyPr/>
          <a:lstStyle/>
          <a:p>
            <a:fld id="{4D036E84-22D5-403E-8A01-B52DDC49179A}" type="slidenum">
              <a:rPr lang="en-US" smtClean="0">
                <a:ea typeface="ＭＳ Ｐゴシック" pitchFamily="34" charset="-128"/>
              </a:rPr>
              <a:pPr/>
              <a:t>14</a:t>
            </a:fld>
            <a:endParaRPr lang="en-US" smtClean="0">
              <a:ea typeface="ＭＳ Ｐゴシック"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28650" y="5956300"/>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8" charset="0"/>
              </a:rPr>
              <a:t>In her “Pink &amp; Blue” project, photographer JeongMee</a:t>
            </a:r>
          </a:p>
          <a:p>
            <a:pPr>
              <a:lnSpc>
                <a:spcPct val="75000"/>
              </a:lnSpc>
              <a:spcBef>
                <a:spcPct val="20000"/>
              </a:spcBef>
            </a:pPr>
            <a:r>
              <a:rPr lang="en-US" sz="1600">
                <a:latin typeface="Times New Roman" pitchFamily="18" charset="0"/>
              </a:rPr>
              <a:t>Yoon records girls’ obsession with the color pink. </a:t>
            </a:r>
          </a:p>
        </p:txBody>
      </p:sp>
      <p:sp>
        <p:nvSpPr>
          <p:cNvPr id="20483"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20484" name="Picture 7" descr="Ch03P04"/>
          <p:cNvPicPr>
            <a:picLocks noChangeAspect="1" noChangeArrowheads="1"/>
          </p:cNvPicPr>
          <p:nvPr/>
        </p:nvPicPr>
        <p:blipFill>
          <a:blip r:embed="rId3"/>
          <a:srcRect/>
          <a:stretch>
            <a:fillRect/>
          </a:stretch>
        </p:blipFill>
        <p:spPr bwMode="auto">
          <a:xfrm>
            <a:off x="2133600" y="9906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Stages of the life course</a:t>
            </a:r>
          </a:p>
        </p:txBody>
      </p:sp>
      <p:sp>
        <p:nvSpPr>
          <p:cNvPr id="21507" name="Content Placeholder 2"/>
          <p:cNvSpPr>
            <a:spLocks noGrp="1"/>
          </p:cNvSpPr>
          <p:nvPr>
            <p:ph idx="1"/>
          </p:nvPr>
        </p:nvSpPr>
        <p:spPr/>
        <p:txBody>
          <a:bodyPr/>
          <a:lstStyle/>
          <a:p>
            <a:r>
              <a:rPr lang="en-US" smtClean="0"/>
              <a:t>Human life is not only a biological process, but also a social one. Social scientists that are interested in how being human changes over time look at five stages:</a:t>
            </a:r>
          </a:p>
          <a:p>
            <a:pPr lvl="1"/>
            <a:r>
              <a:rPr lang="en-US" sz="2600" smtClean="0"/>
              <a:t>Childhood</a:t>
            </a:r>
          </a:p>
          <a:p>
            <a:pPr lvl="1"/>
            <a:r>
              <a:rPr lang="en-US" sz="2600" smtClean="0"/>
              <a:t>Teenager</a:t>
            </a:r>
          </a:p>
          <a:p>
            <a:pPr lvl="1"/>
            <a:r>
              <a:rPr lang="en-US" sz="2600" smtClean="0"/>
              <a:t>Young adulthood</a:t>
            </a:r>
          </a:p>
          <a:p>
            <a:pPr lvl="1"/>
            <a:r>
              <a:rPr lang="en-US" sz="2600" smtClean="0"/>
              <a:t>Midlife/middle age</a:t>
            </a:r>
          </a:p>
          <a:p>
            <a:pPr lvl="1"/>
            <a:r>
              <a:rPr lang="en-US" sz="2600" smtClean="0"/>
              <a:t>Later life/old age</a:t>
            </a:r>
          </a:p>
        </p:txBody>
      </p:sp>
      <p:sp>
        <p:nvSpPr>
          <p:cNvPr id="21508" name="Slide Number Placeholder 3"/>
          <p:cNvSpPr>
            <a:spLocks noGrp="1"/>
          </p:cNvSpPr>
          <p:nvPr>
            <p:ph type="sldNum" sz="quarter" idx="10"/>
          </p:nvPr>
        </p:nvSpPr>
        <p:spPr>
          <a:noFill/>
        </p:spPr>
        <p:txBody>
          <a:bodyPr/>
          <a:lstStyle/>
          <a:p>
            <a:fld id="{A51A4C9B-D5CD-4850-A2E3-C5EB34560993}"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Aging</a:t>
            </a:r>
          </a:p>
        </p:txBody>
      </p:sp>
      <p:sp>
        <p:nvSpPr>
          <p:cNvPr id="22531" name="Content Placeholder 2"/>
          <p:cNvSpPr>
            <a:spLocks noGrp="1"/>
          </p:cNvSpPr>
          <p:nvPr>
            <p:ph idx="1"/>
          </p:nvPr>
        </p:nvSpPr>
        <p:spPr>
          <a:xfrm>
            <a:off x="609600" y="1447800"/>
            <a:ext cx="8229600" cy="4525963"/>
          </a:xfrm>
        </p:spPr>
        <p:txBody>
          <a:bodyPr/>
          <a:lstStyle/>
          <a:p>
            <a:r>
              <a:rPr lang="en-US" b="1" smtClean="0"/>
              <a:t>Social gerontology</a:t>
            </a:r>
            <a:r>
              <a:rPr lang="en-US" smtClean="0"/>
              <a:t> is the sociological study of aging and the elderly.</a:t>
            </a:r>
          </a:p>
          <a:p>
            <a:r>
              <a:rPr lang="en-US" smtClean="0"/>
              <a:t>This topic has grown in importance as the elderly have become the fastest growing segment of the population.</a:t>
            </a:r>
          </a:p>
          <a:p>
            <a:r>
              <a:rPr lang="en-US" smtClean="0"/>
              <a:t>As life course approaches suggest, aging is not simply a biological process, but one that is affected by social structures </a:t>
            </a:r>
            <a:r>
              <a:rPr lang="en-US" i="1" smtClean="0"/>
              <a:t>and </a:t>
            </a:r>
            <a:r>
              <a:rPr lang="en-US" smtClean="0"/>
              <a:t>individual agency.</a:t>
            </a:r>
          </a:p>
        </p:txBody>
      </p:sp>
      <p:sp>
        <p:nvSpPr>
          <p:cNvPr id="22532" name="Slide Number Placeholder 3"/>
          <p:cNvSpPr>
            <a:spLocks noGrp="1"/>
          </p:cNvSpPr>
          <p:nvPr>
            <p:ph type="sldNum" sz="quarter" idx="10"/>
          </p:nvPr>
        </p:nvSpPr>
        <p:spPr>
          <a:noFill/>
        </p:spPr>
        <p:txBody>
          <a:bodyPr/>
          <a:lstStyle/>
          <a:p>
            <a:fld id="{05C533CF-AA52-4DA4-9A53-15F23E1524E5}" type="slidenum">
              <a:rPr lang="en-US" smtClean="0">
                <a:ea typeface="ＭＳ Ｐゴシック" pitchFamily="34" charset="-128"/>
              </a:rPr>
              <a:pPr/>
              <a:t>17</a:t>
            </a:fld>
            <a:endParaRPr lang="en-US" smtClean="0">
              <a:ea typeface="ＭＳ Ｐゴシック"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28650" y="5867400"/>
            <a:ext cx="4038600" cy="762000"/>
          </a:xfrm>
          <a:prstGeom prst="rect">
            <a:avLst/>
          </a:prstGeom>
          <a:noFill/>
          <a:ln w="9525">
            <a:noFill/>
            <a:miter lim="800000"/>
            <a:headEnd/>
            <a:tailEnd/>
          </a:ln>
        </p:spPr>
        <p:txBody>
          <a:bodyPr wrap="none" lIns="279400" bIns="279400"/>
          <a:lstStyle/>
          <a:p>
            <a:pPr>
              <a:spcBef>
                <a:spcPct val="20000"/>
              </a:spcBef>
            </a:pPr>
            <a:r>
              <a:rPr lang="en-US" sz="1600">
                <a:latin typeface="Times New Roman" pitchFamily="18" charset="0"/>
              </a:rPr>
              <a:t>Figure 3.1 Growth of the Elderly Population by Age Group,</a:t>
            </a:r>
          </a:p>
          <a:p>
            <a:pPr>
              <a:spcBef>
                <a:spcPct val="20000"/>
              </a:spcBef>
            </a:pPr>
            <a:r>
              <a:rPr lang="en-US" sz="1600">
                <a:latin typeface="Times New Roman" pitchFamily="18" charset="0"/>
              </a:rPr>
              <a:t>1900–2050 (number and percent)</a:t>
            </a:r>
          </a:p>
        </p:txBody>
      </p:sp>
      <p:sp>
        <p:nvSpPr>
          <p:cNvPr id="23555"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23556" name="Picture 7" descr="Ch03F01"/>
          <p:cNvPicPr>
            <a:picLocks noChangeAspect="1" noChangeArrowheads="1"/>
          </p:cNvPicPr>
          <p:nvPr/>
        </p:nvPicPr>
        <p:blipFill>
          <a:blip r:embed="rId3"/>
          <a:srcRect/>
          <a:stretch>
            <a:fillRect/>
          </a:stretch>
        </p:blipFill>
        <p:spPr bwMode="auto">
          <a:xfrm>
            <a:off x="914400" y="1787525"/>
            <a:ext cx="731520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Aging in the United States</a:t>
            </a:r>
          </a:p>
        </p:txBody>
      </p:sp>
      <p:sp>
        <p:nvSpPr>
          <p:cNvPr id="24579" name="Content Placeholder 2"/>
          <p:cNvSpPr>
            <a:spLocks noGrp="1"/>
          </p:cNvSpPr>
          <p:nvPr>
            <p:ph idx="1"/>
          </p:nvPr>
        </p:nvSpPr>
        <p:spPr/>
        <p:txBody>
          <a:bodyPr/>
          <a:lstStyle/>
          <a:p>
            <a:r>
              <a:rPr lang="en-US" smtClean="0"/>
              <a:t>One interesting approach to studying aging is to compare the process across societies.</a:t>
            </a:r>
          </a:p>
          <a:p>
            <a:r>
              <a:rPr lang="en-US" smtClean="0"/>
              <a:t>In the United States, the elderly sometimes suffer from feelings of social isolation and a lack of respect.</a:t>
            </a:r>
          </a:p>
          <a:p>
            <a:r>
              <a:rPr lang="en-US" smtClean="0"/>
              <a:t>They experience prejudice, abuse, and health problems at disproportional rates.</a:t>
            </a:r>
          </a:p>
          <a:p>
            <a:r>
              <a:rPr lang="en-US" smtClean="0"/>
              <a:t>These problems are not universal but rather are related to the values of U.S. culture.</a:t>
            </a:r>
          </a:p>
        </p:txBody>
      </p:sp>
      <p:sp>
        <p:nvSpPr>
          <p:cNvPr id="24580" name="Slide Number Placeholder 3"/>
          <p:cNvSpPr>
            <a:spLocks noGrp="1"/>
          </p:cNvSpPr>
          <p:nvPr>
            <p:ph type="sldNum" sz="quarter" idx="10"/>
          </p:nvPr>
        </p:nvSpPr>
        <p:spPr>
          <a:noFill/>
        </p:spPr>
        <p:txBody>
          <a:bodyPr/>
          <a:lstStyle/>
          <a:p>
            <a:fld id="{1B4BDF44-4EF7-43B2-8076-9BB8D79A436D}"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What is socialization?</a:t>
            </a:r>
          </a:p>
        </p:txBody>
      </p:sp>
      <p:sp>
        <p:nvSpPr>
          <p:cNvPr id="7171" name="Content Placeholder 2"/>
          <p:cNvSpPr>
            <a:spLocks noGrp="1"/>
          </p:cNvSpPr>
          <p:nvPr>
            <p:ph idx="1"/>
          </p:nvPr>
        </p:nvSpPr>
        <p:spPr/>
        <p:txBody>
          <a:bodyPr/>
          <a:lstStyle/>
          <a:p>
            <a:pPr eaLnBrk="1" hangingPunct="1"/>
            <a:r>
              <a:rPr lang="en-US" b="1" smtClean="0"/>
              <a:t>Socialization</a:t>
            </a:r>
            <a:r>
              <a:rPr lang="en-US" smtClean="0"/>
              <a:t> is a process of social interaction through which people acquire (1) personality and identity and (2) the way of life of their society. </a:t>
            </a:r>
          </a:p>
          <a:p>
            <a:pPr eaLnBrk="1" hangingPunct="1"/>
            <a:r>
              <a:rPr lang="en-US" smtClean="0"/>
              <a:t>Through socialization, we internalize the culture of our society.</a:t>
            </a:r>
          </a:p>
          <a:p>
            <a:pPr eaLnBrk="1" hangingPunct="1"/>
            <a:r>
              <a:rPr lang="en-US" smtClean="0"/>
              <a:t>The result of successful socialization is that the world becomes so comprehensible that we can take it for granted.</a:t>
            </a:r>
          </a:p>
          <a:p>
            <a:pPr eaLnBrk="1" hangingPunct="1"/>
            <a:endParaRPr lang="en-US" smtClean="0"/>
          </a:p>
        </p:txBody>
      </p:sp>
      <p:sp>
        <p:nvSpPr>
          <p:cNvPr id="7172" name="Slide Number Placeholder 3"/>
          <p:cNvSpPr>
            <a:spLocks noGrp="1"/>
          </p:cNvSpPr>
          <p:nvPr>
            <p:ph type="sldNum" sz="quarter" idx="10"/>
          </p:nvPr>
        </p:nvSpPr>
        <p:spPr>
          <a:noFill/>
        </p:spPr>
        <p:txBody>
          <a:bodyPr/>
          <a:lstStyle/>
          <a:p>
            <a:fld id="{EC8B99DD-001C-48E0-A49E-EBFC6E55CAEB}" type="slidenum">
              <a:rPr lang="en-US" smtClean="0">
                <a:ea typeface="ＭＳ Ｐゴシック" pitchFamily="34" charset="-128"/>
              </a:rPr>
              <a:pPr/>
              <a:t>2</a:t>
            </a:fld>
            <a:endParaRPr lang="en-US" smtClean="0">
              <a:ea typeface="ＭＳ Ｐゴシック"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Clicker Questions</a:t>
            </a:r>
          </a:p>
        </p:txBody>
      </p:sp>
      <p:sp>
        <p:nvSpPr>
          <p:cNvPr id="25603" name="Content Placeholder 2"/>
          <p:cNvSpPr>
            <a:spLocks noGrp="1"/>
          </p:cNvSpPr>
          <p:nvPr>
            <p:ph idx="1"/>
          </p:nvPr>
        </p:nvSpPr>
        <p:spPr/>
        <p:txBody>
          <a:bodyPr/>
          <a:lstStyle/>
          <a:p>
            <a:pPr>
              <a:buFontTx/>
              <a:buNone/>
            </a:pPr>
            <a:r>
              <a:rPr lang="en-US" sz="2400" smtClean="0"/>
              <a:t>1.  What are the main agents of socialization in contemporary society?</a:t>
            </a:r>
          </a:p>
          <a:p>
            <a:pPr>
              <a:buFontTx/>
              <a:buNone/>
            </a:pPr>
            <a:endParaRPr lang="en-US" sz="2400" smtClean="0"/>
          </a:p>
          <a:p>
            <a:pPr>
              <a:buFontTx/>
              <a:buNone/>
            </a:pPr>
            <a:r>
              <a:rPr lang="en-US" sz="2400" smtClean="0"/>
              <a:t>a. family, schools, the political system, the economic system, and the urban system</a:t>
            </a:r>
          </a:p>
          <a:p>
            <a:pPr>
              <a:buFontTx/>
              <a:buNone/>
            </a:pPr>
            <a:r>
              <a:rPr lang="en-US" sz="2400" smtClean="0"/>
              <a:t>b. family, schools, peer groups, the mass media, and work</a:t>
            </a:r>
          </a:p>
          <a:p>
            <a:pPr>
              <a:buFontTx/>
              <a:buNone/>
            </a:pPr>
            <a:r>
              <a:rPr lang="en-US" sz="2400" smtClean="0"/>
              <a:t>c. movies, videos, computers, and the internet</a:t>
            </a:r>
          </a:p>
          <a:p>
            <a:pPr>
              <a:buFontTx/>
              <a:buNone/>
            </a:pPr>
            <a:r>
              <a:rPr lang="en-US" sz="2400" smtClean="0"/>
              <a:t>d. newspapers, magazines, radio, and television</a:t>
            </a:r>
          </a:p>
        </p:txBody>
      </p:sp>
      <p:sp>
        <p:nvSpPr>
          <p:cNvPr id="25605"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B981215E-610F-4B68-AF58-90F1020A86D6}" type="slidenum">
              <a:rPr lang="en-US" sz="1000" b="0">
                <a:solidFill>
                  <a:schemeClr val="bg1"/>
                </a:solidFill>
                <a:latin typeface="Arial" charset="0"/>
              </a:rPr>
              <a:pPr algn="ctr"/>
              <a:t>21</a:t>
            </a:fld>
            <a:endParaRPr lang="en-US" sz="1000" b="0">
              <a:solidFill>
                <a:schemeClr val="bg1"/>
              </a:solidFill>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Clicker Questions</a:t>
            </a:r>
          </a:p>
        </p:txBody>
      </p:sp>
      <p:sp>
        <p:nvSpPr>
          <p:cNvPr id="26627" name="Content Placeholder 2"/>
          <p:cNvSpPr>
            <a:spLocks noGrp="1"/>
          </p:cNvSpPr>
          <p:nvPr>
            <p:ph idx="1"/>
          </p:nvPr>
        </p:nvSpPr>
        <p:spPr/>
        <p:txBody>
          <a:bodyPr/>
          <a:lstStyle/>
          <a:p>
            <a:pPr>
              <a:buFontTx/>
              <a:buNone/>
            </a:pPr>
            <a:r>
              <a:rPr lang="en-US" sz="2400" smtClean="0"/>
              <a:t>2. George Herbert Mead's ideas have formed the basis of which general theoretical approach in sociology?</a:t>
            </a:r>
          </a:p>
          <a:p>
            <a:pPr>
              <a:buFontTx/>
              <a:buNone/>
            </a:pPr>
            <a:r>
              <a:rPr lang="en-US" sz="2400" smtClean="0"/>
              <a:t> </a:t>
            </a:r>
          </a:p>
          <a:p>
            <a:pPr>
              <a:buFontTx/>
              <a:buNone/>
            </a:pPr>
            <a:r>
              <a:rPr lang="en-US" sz="2400" smtClean="0"/>
              <a:t>a. symbolic interactionism</a:t>
            </a:r>
          </a:p>
          <a:p>
            <a:pPr>
              <a:buFontTx/>
              <a:buNone/>
            </a:pPr>
            <a:r>
              <a:rPr lang="en-US" sz="2400" smtClean="0"/>
              <a:t>b. Marxism</a:t>
            </a:r>
          </a:p>
          <a:p>
            <a:pPr>
              <a:buFontTx/>
              <a:buNone/>
            </a:pPr>
            <a:r>
              <a:rPr lang="en-US" sz="2400" smtClean="0"/>
              <a:t>c. functionalism</a:t>
            </a:r>
          </a:p>
          <a:p>
            <a:pPr>
              <a:buFontTx/>
              <a:buNone/>
            </a:pPr>
            <a:r>
              <a:rPr lang="en-US" sz="2400" smtClean="0"/>
              <a:t>d. postmodernism</a:t>
            </a:r>
          </a:p>
          <a:p>
            <a:pPr>
              <a:buFontTx/>
              <a:buNone/>
            </a:pPr>
            <a:endParaRPr lang="en-US" sz="2400" smtClean="0"/>
          </a:p>
        </p:txBody>
      </p:sp>
      <p:sp>
        <p:nvSpPr>
          <p:cNvPr id="26628" name="Slide Number Placeholder 3"/>
          <p:cNvSpPr>
            <a:spLocks noGrp="1"/>
          </p:cNvSpPr>
          <p:nvPr>
            <p:ph type="sldNum" sz="quarter" idx="10"/>
          </p:nvPr>
        </p:nvSpPr>
        <p:spPr>
          <a:noFill/>
        </p:spPr>
        <p:txBody>
          <a:bodyPr/>
          <a:lstStyle/>
          <a:p>
            <a:fld id="{D25762EA-24AD-4BA6-AFD8-833D76272AED}" type="slidenum">
              <a:rPr lang="en-US" smtClean="0">
                <a:ea typeface="ＭＳ Ｐゴシック" pitchFamily="34" charset="-128"/>
              </a:rPr>
              <a:pPr/>
              <a:t>22</a:t>
            </a:fld>
            <a:endParaRPr lang="en-US" smtClean="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Clicker Questions</a:t>
            </a:r>
          </a:p>
        </p:txBody>
      </p:sp>
      <p:sp>
        <p:nvSpPr>
          <p:cNvPr id="27651" name="Content Placeholder 2"/>
          <p:cNvSpPr>
            <a:spLocks noGrp="1"/>
          </p:cNvSpPr>
          <p:nvPr>
            <p:ph idx="1"/>
          </p:nvPr>
        </p:nvSpPr>
        <p:spPr/>
        <p:txBody>
          <a:bodyPr/>
          <a:lstStyle/>
          <a:p>
            <a:pPr>
              <a:buFontTx/>
              <a:buNone/>
            </a:pPr>
            <a:r>
              <a:rPr lang="en-US" sz="2400" smtClean="0"/>
              <a:t>3. What role does socialization play in individual freedom?</a:t>
            </a:r>
          </a:p>
          <a:p>
            <a:pPr>
              <a:buFontTx/>
              <a:buNone/>
            </a:pPr>
            <a:r>
              <a:rPr lang="en-US" sz="2400" smtClean="0"/>
              <a:t> </a:t>
            </a:r>
          </a:p>
          <a:p>
            <a:pPr>
              <a:buFontTx/>
              <a:buNone/>
            </a:pPr>
            <a:r>
              <a:rPr lang="en-US" sz="2400" smtClean="0"/>
              <a:t>a. Learning the value of freedom is a critical aspect of being socialized in American culture.</a:t>
            </a:r>
          </a:p>
          <a:p>
            <a:pPr>
              <a:buFontTx/>
              <a:buNone/>
            </a:pPr>
            <a:r>
              <a:rPr lang="en-US" sz="2400" smtClean="0"/>
              <a:t>b. Socialization teaches children the proper limits of freedom—when to play and when to obey.</a:t>
            </a:r>
          </a:p>
          <a:p>
            <a:pPr>
              <a:buFontTx/>
              <a:buNone/>
            </a:pPr>
            <a:r>
              <a:rPr lang="en-US" sz="2400" smtClean="0"/>
              <a:t>c. Socialization is essential to our sense of self-identity and our capacity for independent thought and action.</a:t>
            </a:r>
          </a:p>
          <a:p>
            <a:pPr>
              <a:buFontTx/>
              <a:buNone/>
            </a:pPr>
            <a:r>
              <a:rPr lang="en-US" sz="2400" smtClean="0"/>
              <a:t>d. Socialization teaches children that life in a consumer society is an endless menu of choices and that, although choosing is difficult, it must always be done quickly.</a:t>
            </a:r>
          </a:p>
          <a:p>
            <a:pPr>
              <a:buFontTx/>
              <a:buNone/>
            </a:pPr>
            <a:endParaRPr lang="en-US" sz="2400" smtClean="0"/>
          </a:p>
        </p:txBody>
      </p:sp>
      <p:sp>
        <p:nvSpPr>
          <p:cNvPr id="27652" name="Slide Number Placeholder 3"/>
          <p:cNvSpPr>
            <a:spLocks noGrp="1"/>
          </p:cNvSpPr>
          <p:nvPr>
            <p:ph type="sldNum" sz="quarter" idx="10"/>
          </p:nvPr>
        </p:nvSpPr>
        <p:spPr>
          <a:noFill/>
        </p:spPr>
        <p:txBody>
          <a:bodyPr/>
          <a:lstStyle/>
          <a:p>
            <a:fld id="{50B71C0F-C092-46B8-9BF6-31AA07B5E26E}" type="slidenum">
              <a:rPr lang="en-US" smtClean="0">
                <a:ea typeface="ＭＳ Ｐゴシック" pitchFamily="34" charset="-128"/>
              </a:rPr>
              <a:pPr/>
              <a:t>23</a:t>
            </a:fld>
            <a:endParaRPr lang="en-US" smtClean="0">
              <a:ea typeface="ＭＳ Ｐゴシック"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Clicker Questions</a:t>
            </a:r>
          </a:p>
        </p:txBody>
      </p:sp>
      <p:sp>
        <p:nvSpPr>
          <p:cNvPr id="28675" name="Content Placeholder 2"/>
          <p:cNvSpPr>
            <a:spLocks noGrp="1"/>
          </p:cNvSpPr>
          <p:nvPr>
            <p:ph idx="1"/>
          </p:nvPr>
        </p:nvSpPr>
        <p:spPr/>
        <p:txBody>
          <a:bodyPr/>
          <a:lstStyle/>
          <a:p>
            <a:pPr>
              <a:buFontTx/>
              <a:buNone/>
            </a:pPr>
            <a:r>
              <a:rPr lang="en-US" sz="2400" smtClean="0"/>
              <a:t>4. Which of the following statements about gender socialization is correct?</a:t>
            </a:r>
          </a:p>
          <a:p>
            <a:pPr>
              <a:buFontTx/>
              <a:buNone/>
            </a:pPr>
            <a:r>
              <a:rPr lang="en-US" sz="2400" smtClean="0"/>
              <a:t> </a:t>
            </a:r>
          </a:p>
          <a:p>
            <a:pPr>
              <a:buFontTx/>
              <a:buNone/>
            </a:pPr>
            <a:r>
              <a:rPr lang="en-US" sz="2400" smtClean="0"/>
              <a:t>a. Images of females outnumber those of males in the majority of children's literature.</a:t>
            </a:r>
          </a:p>
          <a:p>
            <a:pPr>
              <a:buFontTx/>
              <a:buNone/>
            </a:pPr>
            <a:r>
              <a:rPr lang="en-US" sz="2400" smtClean="0"/>
              <a:t>b. While some storybooks today portray females as main characters, few depict boys in non-traditional roles.</a:t>
            </a:r>
          </a:p>
          <a:p>
            <a:pPr>
              <a:buFontTx/>
              <a:buNone/>
            </a:pPr>
            <a:r>
              <a:rPr lang="en-US" sz="2400" smtClean="0"/>
              <a:t>c. According to recent research, boys and girls today are equally likely to show no gender preferences when selecting toys with which to play.</a:t>
            </a:r>
          </a:p>
          <a:p>
            <a:pPr>
              <a:buFontTx/>
              <a:buNone/>
            </a:pPr>
            <a:r>
              <a:rPr lang="en-US" sz="2400" smtClean="0"/>
              <a:t>d. Parents are aware that they treat male infants differently than female infants.</a:t>
            </a:r>
          </a:p>
          <a:p>
            <a:pPr>
              <a:buFontTx/>
              <a:buNone/>
            </a:pPr>
            <a:endParaRPr lang="en-US" sz="2400" smtClean="0"/>
          </a:p>
        </p:txBody>
      </p:sp>
      <p:sp>
        <p:nvSpPr>
          <p:cNvPr id="28676" name="Slide Number Placeholder 3"/>
          <p:cNvSpPr>
            <a:spLocks noGrp="1"/>
          </p:cNvSpPr>
          <p:nvPr>
            <p:ph type="sldNum" sz="quarter" idx="10"/>
          </p:nvPr>
        </p:nvSpPr>
        <p:spPr>
          <a:noFill/>
        </p:spPr>
        <p:txBody>
          <a:bodyPr/>
          <a:lstStyle/>
          <a:p>
            <a:fld id="{163CB81B-C964-4FCF-A466-E2C4B498D5BF}" type="slidenum">
              <a:rPr lang="en-US" smtClean="0">
                <a:ea typeface="ＭＳ Ｐゴシック" pitchFamily="34" charset="-128"/>
              </a:rPr>
              <a:pPr/>
              <a:t>24</a:t>
            </a:fld>
            <a:endParaRPr lang="en-US" smtClean="0">
              <a:ea typeface="ＭＳ Ｐゴシック"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Clicker Questions</a:t>
            </a:r>
          </a:p>
        </p:txBody>
      </p:sp>
      <p:sp>
        <p:nvSpPr>
          <p:cNvPr id="29699" name="Content Placeholder 2"/>
          <p:cNvSpPr>
            <a:spLocks noGrp="1"/>
          </p:cNvSpPr>
          <p:nvPr>
            <p:ph idx="1"/>
          </p:nvPr>
        </p:nvSpPr>
        <p:spPr/>
        <p:txBody>
          <a:bodyPr/>
          <a:lstStyle/>
          <a:p>
            <a:pPr>
              <a:buFontTx/>
              <a:buNone/>
            </a:pPr>
            <a:r>
              <a:rPr lang="en-US" sz="2400" smtClean="0"/>
              <a:t>5. Which of the following best captures the definition of the life course?</a:t>
            </a:r>
          </a:p>
          <a:p>
            <a:pPr>
              <a:buFontTx/>
              <a:buNone/>
            </a:pPr>
            <a:r>
              <a:rPr lang="en-US" sz="2400" smtClean="0"/>
              <a:t> </a:t>
            </a:r>
          </a:p>
          <a:p>
            <a:pPr>
              <a:buFontTx/>
              <a:buNone/>
            </a:pPr>
            <a:r>
              <a:rPr lang="en-US" sz="2400" smtClean="0"/>
              <a:t>a. the end of life, old age, and death—or when life has run its course</a:t>
            </a:r>
          </a:p>
          <a:p>
            <a:pPr>
              <a:buFontTx/>
              <a:buNone/>
            </a:pPr>
            <a:r>
              <a:rPr lang="en-US" sz="2400" smtClean="0"/>
              <a:t>b. the physiological changes associated with aging</a:t>
            </a:r>
          </a:p>
          <a:p>
            <a:pPr>
              <a:buFontTx/>
              <a:buNone/>
            </a:pPr>
            <a:r>
              <a:rPr lang="en-US" sz="2400" smtClean="0"/>
              <a:t>c. the daily routines necessary for maintaining physiological and social subsistence</a:t>
            </a:r>
          </a:p>
          <a:p>
            <a:pPr>
              <a:buFontTx/>
              <a:buNone/>
            </a:pPr>
            <a:r>
              <a:rPr lang="en-US" sz="2400" smtClean="0"/>
              <a:t>d. the various transitions individuals experience during their lives</a:t>
            </a:r>
          </a:p>
        </p:txBody>
      </p:sp>
      <p:sp>
        <p:nvSpPr>
          <p:cNvPr id="29700" name="Slide Number Placeholder 3"/>
          <p:cNvSpPr>
            <a:spLocks noGrp="1"/>
          </p:cNvSpPr>
          <p:nvPr>
            <p:ph type="sldNum" sz="quarter" idx="10"/>
          </p:nvPr>
        </p:nvSpPr>
        <p:spPr>
          <a:noFill/>
        </p:spPr>
        <p:txBody>
          <a:bodyPr/>
          <a:lstStyle/>
          <a:p>
            <a:fld id="{C3344EB2-F854-41A9-BCBB-80C3EF796DCB}" type="slidenum">
              <a:rPr lang="en-US" smtClean="0">
                <a:ea typeface="ＭＳ Ｐゴシック" pitchFamily="34" charset="-128"/>
              </a:rPr>
              <a:pPr/>
              <a:t>25</a:t>
            </a:fld>
            <a:endParaRPr lang="en-US" smtClean="0">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Clicker Questions</a:t>
            </a:r>
          </a:p>
        </p:txBody>
      </p:sp>
      <p:sp>
        <p:nvSpPr>
          <p:cNvPr id="30723" name="Content Placeholder 2"/>
          <p:cNvSpPr>
            <a:spLocks noGrp="1"/>
          </p:cNvSpPr>
          <p:nvPr>
            <p:ph idx="1"/>
          </p:nvPr>
        </p:nvSpPr>
        <p:spPr/>
        <p:txBody>
          <a:bodyPr/>
          <a:lstStyle/>
          <a:p>
            <a:pPr>
              <a:buFontTx/>
              <a:buNone/>
            </a:pPr>
            <a:r>
              <a:rPr lang="en-US" sz="2400" smtClean="0"/>
              <a:t>6. What is the demographic change that will likely alter our society’s definition of the life course in the next fifty years?</a:t>
            </a:r>
          </a:p>
          <a:p>
            <a:pPr>
              <a:buFontTx/>
              <a:buNone/>
            </a:pPr>
            <a:r>
              <a:rPr lang="en-US" sz="2400" smtClean="0"/>
              <a:t> </a:t>
            </a:r>
          </a:p>
          <a:p>
            <a:pPr>
              <a:buFontTx/>
              <a:buNone/>
            </a:pPr>
            <a:r>
              <a:rPr lang="en-US" sz="2400" smtClean="0"/>
              <a:t>a. The population will become younger as the proportion of children increases.</a:t>
            </a:r>
          </a:p>
          <a:p>
            <a:pPr>
              <a:buFontTx/>
              <a:buNone/>
            </a:pPr>
            <a:r>
              <a:rPr lang="en-US" sz="2400" smtClean="0"/>
              <a:t>b. The population will become more middle-aged as the proportion of adults increases.</a:t>
            </a:r>
          </a:p>
          <a:p>
            <a:pPr>
              <a:buFontTx/>
              <a:buNone/>
            </a:pPr>
            <a:r>
              <a:rPr lang="en-US" sz="2400" smtClean="0"/>
              <a:t>c. The population will become older as the proportion of the elderly increases.</a:t>
            </a:r>
          </a:p>
          <a:p>
            <a:pPr>
              <a:buFontTx/>
              <a:buNone/>
            </a:pPr>
            <a:r>
              <a:rPr lang="en-US" sz="2400" smtClean="0"/>
              <a:t>d. The population will become more predominantly female as the proportion of men continues to decline.</a:t>
            </a:r>
          </a:p>
          <a:p>
            <a:pPr>
              <a:buFontTx/>
              <a:buNone/>
            </a:pPr>
            <a:endParaRPr lang="en-US" sz="2400" smtClean="0"/>
          </a:p>
        </p:txBody>
      </p:sp>
      <p:sp>
        <p:nvSpPr>
          <p:cNvPr id="30724" name="Slide Number Placeholder 3"/>
          <p:cNvSpPr>
            <a:spLocks noGrp="1"/>
          </p:cNvSpPr>
          <p:nvPr>
            <p:ph type="sldNum" sz="quarter" idx="10"/>
          </p:nvPr>
        </p:nvSpPr>
        <p:spPr>
          <a:noFill/>
        </p:spPr>
        <p:txBody>
          <a:bodyPr/>
          <a:lstStyle/>
          <a:p>
            <a:fld id="{7DCFF44F-8CA6-4BDB-A99E-0AF18CA8A5B9}" type="slidenum">
              <a:rPr lang="en-US" smtClean="0">
                <a:ea typeface="ＭＳ Ｐゴシック" pitchFamily="34" charset="-128"/>
              </a:rPr>
              <a:pPr/>
              <a:t>26</a:t>
            </a:fld>
            <a:endParaRPr lang="en-US" smtClean="0">
              <a:ea typeface="ＭＳ Ｐゴシック"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Clicker Questions</a:t>
            </a:r>
          </a:p>
        </p:txBody>
      </p:sp>
      <p:sp>
        <p:nvSpPr>
          <p:cNvPr id="31747" name="Content Placeholder 2"/>
          <p:cNvSpPr>
            <a:spLocks noGrp="1"/>
          </p:cNvSpPr>
          <p:nvPr>
            <p:ph idx="1"/>
          </p:nvPr>
        </p:nvSpPr>
        <p:spPr/>
        <p:txBody>
          <a:bodyPr/>
          <a:lstStyle/>
          <a:p>
            <a:pPr>
              <a:buFontTx/>
              <a:buNone/>
            </a:pPr>
            <a:r>
              <a:rPr lang="en-US" sz="2400" smtClean="0"/>
              <a:t>7. Jean Piaget's theory of child development is based on</a:t>
            </a:r>
          </a:p>
          <a:p>
            <a:pPr>
              <a:buFontTx/>
              <a:buNone/>
            </a:pPr>
            <a:r>
              <a:rPr lang="en-US" sz="2400" smtClean="0"/>
              <a:t> </a:t>
            </a:r>
          </a:p>
          <a:p>
            <a:pPr>
              <a:buFontTx/>
              <a:buNone/>
            </a:pPr>
            <a:r>
              <a:rPr lang="en-US" sz="2400" smtClean="0"/>
              <a:t>a. the stages of cognitive development.</a:t>
            </a:r>
          </a:p>
          <a:p>
            <a:pPr>
              <a:buFontTx/>
              <a:buNone/>
            </a:pPr>
            <a:r>
              <a:rPr lang="en-US" sz="2400" smtClean="0"/>
              <a:t>b. the emergence of a sense of self, of self-awareness.</a:t>
            </a:r>
          </a:p>
          <a:p>
            <a:pPr>
              <a:buFontTx/>
              <a:buNone/>
            </a:pPr>
            <a:r>
              <a:rPr lang="en-US" sz="2400" smtClean="0"/>
              <a:t>c. the importance of sociobiology.</a:t>
            </a:r>
          </a:p>
          <a:p>
            <a:pPr>
              <a:buFontTx/>
              <a:buNone/>
            </a:pPr>
            <a:r>
              <a:rPr lang="en-US" sz="2400" smtClean="0"/>
              <a:t>d. the importance of psychopathology.</a:t>
            </a:r>
          </a:p>
        </p:txBody>
      </p:sp>
      <p:sp>
        <p:nvSpPr>
          <p:cNvPr id="31748" name="Slide Number Placeholder 3"/>
          <p:cNvSpPr>
            <a:spLocks noGrp="1"/>
          </p:cNvSpPr>
          <p:nvPr>
            <p:ph type="sldNum" sz="quarter" idx="10"/>
          </p:nvPr>
        </p:nvSpPr>
        <p:spPr>
          <a:noFill/>
        </p:spPr>
        <p:txBody>
          <a:bodyPr/>
          <a:lstStyle/>
          <a:p>
            <a:fld id="{E1A31C91-47AC-4011-B920-55A8C1BD6EE4}" type="slidenum">
              <a:rPr lang="en-US" smtClean="0">
                <a:ea typeface="ＭＳ Ｐゴシック" pitchFamily="34" charset="-128"/>
              </a:rPr>
              <a:pPr/>
              <a:t>27</a:t>
            </a:fld>
            <a:endParaRPr lang="en-US" smtClean="0">
              <a:ea typeface="ＭＳ Ｐゴシック"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0">
                <a:solidFill>
                  <a:srgbClr val="000000"/>
                </a:solidFill>
                <a:latin typeface="Times New Roman" pitchFamily="18" charset="0"/>
              </a:rPr>
              <a:t>Art Presentation Slides</a:t>
            </a:r>
          </a:p>
        </p:txBody>
      </p:sp>
      <p:sp>
        <p:nvSpPr>
          <p:cNvPr id="99331" name="Text Box 3"/>
          <p:cNvSpPr txBox="1">
            <a:spLocks noChangeArrowheads="1"/>
          </p:cNvSpPr>
          <p:nvPr/>
        </p:nvSpPr>
        <p:spPr bwMode="auto">
          <a:xfrm>
            <a:off x="2514600" y="1852613"/>
            <a:ext cx="4286250" cy="914400"/>
          </a:xfrm>
          <a:prstGeom prst="rect">
            <a:avLst/>
          </a:prstGeom>
          <a:noFill/>
          <a:ln w="9525">
            <a:noFill/>
            <a:round/>
            <a:headEnd/>
            <a:tailEnd/>
          </a:ln>
          <a:effectLst/>
        </p:spPr>
        <p:txBody>
          <a:bodyPr lIns="279360" tIns="46800" rIns="640080" bIns="279360"/>
          <a:lstStyle/>
          <a:p>
            <a:pPr algn="ctr" defTabSz="457200">
              <a:lnSpc>
                <a:spcPct val="80000"/>
              </a:lnSpc>
              <a:spcBef>
                <a:spcPts val="800"/>
              </a:spcBef>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3200">
                <a:solidFill>
                  <a:srgbClr val="000000"/>
                </a:solidFill>
                <a:latin typeface="Arial" charset="0"/>
              </a:rPr>
              <a:t>Chapter 3</a:t>
            </a:r>
          </a:p>
        </p:txBody>
      </p:sp>
      <p:sp>
        <p:nvSpPr>
          <p:cNvPr id="99332" name="Rectangle 4"/>
          <p:cNvSpPr>
            <a:spLocks noChangeArrowheads="1"/>
          </p:cNvSpPr>
          <p:nvPr/>
        </p:nvSpPr>
        <p:spPr bwMode="auto">
          <a:xfrm>
            <a:off x="4191000" y="4648200"/>
            <a:ext cx="4114800" cy="609600"/>
          </a:xfrm>
          <a:prstGeom prst="rect">
            <a:avLst/>
          </a:prstGeom>
          <a:noFill/>
          <a:ln w="9525">
            <a:noFill/>
            <a:round/>
            <a:headEnd/>
            <a:tailEnd/>
          </a:ln>
          <a:effectLst/>
        </p:spPr>
        <p:txBody>
          <a:bodyPr lIns="90000" tIns="46800" rIns="90000" bIns="46800"/>
          <a:lstStyle/>
          <a:p>
            <a:pPr algn="r" defTabSz="457200">
              <a:spcBef>
                <a:spcPts val="55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200">
                <a:solidFill>
                  <a:srgbClr val="000000"/>
                </a:solidFill>
                <a:latin typeface="Times New Roman" pitchFamily="18" charset="0"/>
              </a:rPr>
              <a:t>Anthony Giddens</a:t>
            </a:r>
          </a:p>
          <a:p>
            <a:pPr algn="r" defTabSz="457200">
              <a:spcBef>
                <a:spcPts val="55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200">
                <a:solidFill>
                  <a:srgbClr val="000000"/>
                </a:solidFill>
                <a:latin typeface="Times New Roman" pitchFamily="18" charset="0"/>
              </a:rPr>
              <a:t>Mitchell Duneier</a:t>
            </a:r>
          </a:p>
          <a:p>
            <a:pPr algn="r" defTabSz="457200">
              <a:spcBef>
                <a:spcPts val="55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200">
                <a:solidFill>
                  <a:srgbClr val="000000"/>
                </a:solidFill>
                <a:latin typeface="Times New Roman" pitchFamily="18" charset="0"/>
              </a:rPr>
              <a:t>Richard P. Appelbaum</a:t>
            </a:r>
          </a:p>
          <a:p>
            <a:pPr algn="r" defTabSz="457200">
              <a:spcBef>
                <a:spcPts val="55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200">
                <a:solidFill>
                  <a:srgbClr val="000000"/>
                </a:solidFill>
                <a:latin typeface="Times New Roman" pitchFamily="18" charset="0"/>
              </a:rPr>
              <a:t>Deborah Carr</a:t>
            </a:r>
          </a:p>
        </p:txBody>
      </p:sp>
      <p:sp>
        <p:nvSpPr>
          <p:cNvPr id="99333" name="Rectangle 5"/>
          <p:cNvSpPr>
            <a:spLocks noChangeArrowheads="1"/>
          </p:cNvSpPr>
          <p:nvPr/>
        </p:nvSpPr>
        <p:spPr bwMode="auto">
          <a:xfrm>
            <a:off x="1581150" y="2727325"/>
            <a:ext cx="6172200" cy="1827213"/>
          </a:xfrm>
          <a:prstGeom prst="rect">
            <a:avLst/>
          </a:prstGeom>
          <a:noFill/>
          <a:ln w="9525">
            <a:noFill/>
            <a:round/>
            <a:headEnd/>
            <a:tailEnd/>
          </a:ln>
          <a:effectLst/>
        </p:spPr>
        <p:txBody>
          <a:bodyPr lIns="90000" tIns="46800" rIns="640080" bIns="46800"/>
          <a:lstStyle/>
          <a:p>
            <a:pPr algn="ctr" defTabSz="457200">
              <a:spcBef>
                <a:spcPts val="110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4400">
                <a:solidFill>
                  <a:srgbClr val="000000"/>
                </a:solidFill>
                <a:latin typeface="Times New Roman" pitchFamily="18" charset="0"/>
              </a:rPr>
              <a:t>Socialization, the Life Course, and Aging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28650" y="6153150"/>
            <a:ext cx="4038600" cy="762000"/>
          </a:xfrm>
          <a:prstGeom prst="rect">
            <a:avLst/>
          </a:prstGeom>
          <a:noFill/>
          <a:ln w="9525">
            <a:noFill/>
            <a:miter lim="800000"/>
            <a:headEnd/>
            <a:tailEnd/>
          </a:ln>
        </p:spPr>
        <p:txBody>
          <a:bodyPr wrap="none" lIns="279400" bIns="279400"/>
          <a:lstStyle/>
          <a:p>
            <a:pPr>
              <a:spcBef>
                <a:spcPct val="20000"/>
              </a:spcBef>
            </a:pPr>
            <a:r>
              <a:rPr lang="en-US" sz="1600">
                <a:latin typeface="Times New Roman" pitchFamily="18" charset="0"/>
              </a:rPr>
              <a:t>Chapter Opener</a:t>
            </a:r>
          </a:p>
        </p:txBody>
      </p:sp>
      <p:sp>
        <p:nvSpPr>
          <p:cNvPr id="34819" name="Rectangle 4"/>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34820" name="Picture 13" descr="Ch03co01"/>
          <p:cNvPicPr>
            <a:picLocks noChangeAspect="1" noChangeArrowheads="1"/>
          </p:cNvPicPr>
          <p:nvPr/>
        </p:nvPicPr>
        <p:blipFill>
          <a:blip r:embed="rId3"/>
          <a:srcRect/>
          <a:stretch>
            <a:fillRect/>
          </a:stretch>
        </p:blipFill>
        <p:spPr bwMode="auto">
          <a:xfrm>
            <a:off x="914400" y="1171575"/>
            <a:ext cx="73152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Nature versus nurture</a:t>
            </a:r>
          </a:p>
        </p:txBody>
      </p:sp>
      <p:sp>
        <p:nvSpPr>
          <p:cNvPr id="8195" name="Rectangle 3"/>
          <p:cNvSpPr>
            <a:spLocks noGrp="1" noChangeArrowheads="1"/>
          </p:cNvSpPr>
          <p:nvPr>
            <p:ph type="body" idx="1"/>
          </p:nvPr>
        </p:nvSpPr>
        <p:spPr/>
        <p:txBody>
          <a:bodyPr/>
          <a:lstStyle/>
          <a:p>
            <a:pPr>
              <a:lnSpc>
                <a:spcPct val="90000"/>
              </a:lnSpc>
            </a:pPr>
            <a:r>
              <a:rPr lang="en-US" smtClean="0"/>
              <a:t>Socialization is a primary location for studying the significance of nature versus nurture in human behavior.</a:t>
            </a:r>
          </a:p>
          <a:p>
            <a:pPr>
              <a:lnSpc>
                <a:spcPct val="90000"/>
              </a:lnSpc>
            </a:pPr>
            <a:r>
              <a:rPr lang="en-US" smtClean="0"/>
              <a:t>By looking at twin studies, feral children, isolated children, and institutionalized children, we can examine the effect of both nature and nurture on behavior.</a:t>
            </a:r>
          </a:p>
          <a:p>
            <a:pPr>
              <a:lnSpc>
                <a:spcPct val="90000"/>
              </a:lnSpc>
            </a:pPr>
            <a:r>
              <a:rPr lang="en-US" smtClean="0"/>
              <a:t>A lack of language and interaction in childhood often leads to a life outside the mainstream of society.</a:t>
            </a:r>
          </a:p>
        </p:txBody>
      </p:sp>
      <p:sp>
        <p:nvSpPr>
          <p:cNvPr id="8197"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574BF6CC-9C60-4C4E-8AAE-271F21410AF4}" type="slidenum">
              <a:rPr lang="en-US" sz="1000" b="0">
                <a:solidFill>
                  <a:schemeClr val="bg1"/>
                </a:solidFill>
                <a:latin typeface="Arial" charset="0"/>
              </a:rPr>
              <a:pPr algn="ctr"/>
              <a:t>3</a:t>
            </a:fld>
            <a:endParaRPr lang="en-US" sz="1000" b="0">
              <a:solidFill>
                <a:schemeClr val="bg1"/>
              </a:solidFill>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28650" y="5495925"/>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8" charset="0"/>
              </a:rPr>
              <a:t>Using their toy wheel barrows to help their father with the</a:t>
            </a:r>
          </a:p>
          <a:p>
            <a:pPr>
              <a:lnSpc>
                <a:spcPct val="75000"/>
              </a:lnSpc>
              <a:spcBef>
                <a:spcPct val="20000"/>
              </a:spcBef>
            </a:pPr>
            <a:r>
              <a:rPr lang="en-US" sz="1600">
                <a:latin typeface="Times New Roman" pitchFamily="18" charset="0"/>
              </a:rPr>
              <a:t>gardening, these boys are, according to Mead, “taking on</a:t>
            </a:r>
          </a:p>
          <a:p>
            <a:pPr>
              <a:lnSpc>
                <a:spcPct val="75000"/>
              </a:lnSpc>
              <a:spcBef>
                <a:spcPct val="20000"/>
              </a:spcBef>
            </a:pPr>
            <a:r>
              <a:rPr lang="en-US" sz="1600">
                <a:latin typeface="Times New Roman" pitchFamily="18" charset="0"/>
              </a:rPr>
              <a:t>the role of the other” and achieving an understanding of </a:t>
            </a:r>
          </a:p>
          <a:p>
            <a:pPr>
              <a:lnSpc>
                <a:spcPct val="75000"/>
              </a:lnSpc>
              <a:spcBef>
                <a:spcPct val="20000"/>
              </a:spcBef>
            </a:pPr>
            <a:r>
              <a:rPr lang="en-US" sz="1600">
                <a:latin typeface="Times New Roman" pitchFamily="18" charset="0"/>
              </a:rPr>
              <a:t>themselves as separate social agents.</a:t>
            </a:r>
          </a:p>
        </p:txBody>
      </p:sp>
      <p:sp>
        <p:nvSpPr>
          <p:cNvPr id="35843"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35844" name="Picture 6" descr="Ch02P01"/>
          <p:cNvPicPr>
            <a:picLocks noChangeAspect="1" noChangeArrowheads="1"/>
          </p:cNvPicPr>
          <p:nvPr/>
        </p:nvPicPr>
        <p:blipFill>
          <a:blip r:embed="rId3"/>
          <a:srcRect/>
          <a:stretch>
            <a:fillRect/>
          </a:stretch>
        </p:blipFill>
        <p:spPr bwMode="auto">
          <a:xfrm>
            <a:off x="3255963" y="1600200"/>
            <a:ext cx="2632075" cy="3657600"/>
          </a:xfrm>
          <a:prstGeom prst="rect">
            <a:avLst/>
          </a:prstGeom>
          <a:noFill/>
          <a:ln w="9525">
            <a:noFill/>
            <a:miter lim="800000"/>
            <a:headEnd/>
            <a:tailEnd/>
          </a:ln>
        </p:spPr>
      </p:pic>
      <p:pic>
        <p:nvPicPr>
          <p:cNvPr id="35845" name="Picture 7" descr="Ch03P01"/>
          <p:cNvPicPr>
            <a:picLocks noChangeAspect="1" noChangeArrowheads="1"/>
          </p:cNvPicPr>
          <p:nvPr/>
        </p:nvPicPr>
        <p:blipFill>
          <a:blip r:embed="rId4"/>
          <a:srcRect/>
          <a:stretch>
            <a:fillRect/>
          </a:stretch>
        </p:blipFill>
        <p:spPr bwMode="auto">
          <a:xfrm>
            <a:off x="3273425" y="2305050"/>
            <a:ext cx="259715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28650" y="5962650"/>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8" charset="0"/>
              </a:rPr>
              <a:t>Video games have become a key part of the culture</a:t>
            </a:r>
          </a:p>
          <a:p>
            <a:pPr>
              <a:lnSpc>
                <a:spcPct val="75000"/>
              </a:lnSpc>
              <a:spcBef>
                <a:spcPct val="20000"/>
              </a:spcBef>
            </a:pPr>
            <a:r>
              <a:rPr lang="en-US" sz="1600">
                <a:latin typeface="Times New Roman" pitchFamily="18" charset="0"/>
              </a:rPr>
              <a:t>and  experience of childhood today. </a:t>
            </a:r>
          </a:p>
        </p:txBody>
      </p:sp>
      <p:sp>
        <p:nvSpPr>
          <p:cNvPr id="36867"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36868" name="Picture 7" descr="Ch03P02"/>
          <p:cNvPicPr>
            <a:picLocks noChangeAspect="1" noChangeArrowheads="1"/>
          </p:cNvPicPr>
          <p:nvPr/>
        </p:nvPicPr>
        <p:blipFill>
          <a:blip r:embed="rId3"/>
          <a:srcRect/>
          <a:stretch>
            <a:fillRect/>
          </a:stretch>
        </p:blipFill>
        <p:spPr bwMode="auto">
          <a:xfrm>
            <a:off x="2209800" y="1614488"/>
            <a:ext cx="47244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8650" y="5962650"/>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8" charset="0"/>
              </a:rPr>
              <a:t>People often exhibit multiple social identities simultaneously</a:t>
            </a:r>
          </a:p>
          <a:p>
            <a:pPr>
              <a:lnSpc>
                <a:spcPct val="75000"/>
              </a:lnSpc>
              <a:spcBef>
                <a:spcPct val="20000"/>
              </a:spcBef>
            </a:pPr>
            <a:r>
              <a:rPr lang="en-US" sz="1600">
                <a:latin typeface="Times New Roman" pitchFamily="18" charset="0"/>
              </a:rPr>
              <a:t>sometimes seemingly conﬂicting ones. </a:t>
            </a:r>
          </a:p>
          <a:p>
            <a:pPr>
              <a:lnSpc>
                <a:spcPct val="75000"/>
              </a:lnSpc>
              <a:spcBef>
                <a:spcPct val="20000"/>
              </a:spcBef>
            </a:pPr>
            <a:endParaRPr lang="en-US" sz="1600">
              <a:latin typeface="Times New Roman" pitchFamily="18" charset="0"/>
            </a:endParaRPr>
          </a:p>
        </p:txBody>
      </p:sp>
      <p:sp>
        <p:nvSpPr>
          <p:cNvPr id="37891"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37892" name="Picture 8" descr="Ch03P03"/>
          <p:cNvPicPr>
            <a:picLocks noChangeAspect="1" noChangeArrowheads="1"/>
          </p:cNvPicPr>
          <p:nvPr/>
        </p:nvPicPr>
        <p:blipFill>
          <a:blip r:embed="rId3"/>
          <a:srcRect/>
          <a:stretch>
            <a:fillRect/>
          </a:stretch>
        </p:blipFill>
        <p:spPr bwMode="auto">
          <a:xfrm>
            <a:off x="1828800" y="1617663"/>
            <a:ext cx="5486400" cy="362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28650" y="5956300"/>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8" charset="0"/>
              </a:rPr>
              <a:t>In her “Pink &amp; Blue” project, photographer JeongMee</a:t>
            </a:r>
          </a:p>
          <a:p>
            <a:pPr>
              <a:lnSpc>
                <a:spcPct val="75000"/>
              </a:lnSpc>
              <a:spcBef>
                <a:spcPct val="20000"/>
              </a:spcBef>
            </a:pPr>
            <a:r>
              <a:rPr lang="en-US" sz="1600">
                <a:latin typeface="Times New Roman" pitchFamily="18" charset="0"/>
              </a:rPr>
              <a:t>Yoon records girls’ obsession with the color pink. </a:t>
            </a:r>
          </a:p>
        </p:txBody>
      </p:sp>
      <p:sp>
        <p:nvSpPr>
          <p:cNvPr id="38915"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38916" name="Picture 7" descr="Ch03P04"/>
          <p:cNvPicPr>
            <a:picLocks noChangeAspect="1" noChangeArrowheads="1"/>
          </p:cNvPicPr>
          <p:nvPr/>
        </p:nvPicPr>
        <p:blipFill>
          <a:blip r:embed="rId3"/>
          <a:srcRect/>
          <a:stretch>
            <a:fillRect/>
          </a:stretch>
        </p:blipFill>
        <p:spPr bwMode="auto">
          <a:xfrm>
            <a:off x="2133600" y="990600"/>
            <a:ext cx="487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28650" y="5715000"/>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8" charset="0"/>
              </a:rPr>
              <a:t>This Madonna and Child, painted in the thirteenth</a:t>
            </a:r>
          </a:p>
          <a:p>
            <a:pPr>
              <a:lnSpc>
                <a:spcPct val="75000"/>
              </a:lnSpc>
              <a:spcBef>
                <a:spcPct val="20000"/>
              </a:spcBef>
            </a:pPr>
            <a:r>
              <a:rPr lang="en-US" sz="1600">
                <a:latin typeface="Times New Roman" pitchFamily="18" charset="0"/>
              </a:rPr>
              <a:t>century by  Duccio da Buoninsegna, depicts the infant</a:t>
            </a:r>
          </a:p>
          <a:p>
            <a:pPr>
              <a:lnSpc>
                <a:spcPct val="75000"/>
              </a:lnSpc>
              <a:spcBef>
                <a:spcPct val="20000"/>
              </a:spcBef>
            </a:pPr>
            <a:r>
              <a:rPr lang="en-US" sz="1600">
                <a:latin typeface="Times New Roman" pitchFamily="18" charset="0"/>
              </a:rPr>
              <a:t>Jesus with a mature face.</a:t>
            </a:r>
          </a:p>
        </p:txBody>
      </p:sp>
      <p:sp>
        <p:nvSpPr>
          <p:cNvPr id="39939"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39940" name="Picture 7" descr="Ch03P05"/>
          <p:cNvPicPr>
            <a:picLocks noChangeAspect="1" noChangeArrowheads="1"/>
          </p:cNvPicPr>
          <p:nvPr/>
        </p:nvPicPr>
        <p:blipFill>
          <a:blip r:embed="rId3"/>
          <a:srcRect/>
          <a:stretch>
            <a:fillRect/>
          </a:stretch>
        </p:blipFill>
        <p:spPr bwMode="auto">
          <a:xfrm>
            <a:off x="3182938" y="1371600"/>
            <a:ext cx="277812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28650" y="6153150"/>
            <a:ext cx="4038600" cy="762000"/>
          </a:xfrm>
          <a:prstGeom prst="rect">
            <a:avLst/>
          </a:prstGeom>
          <a:noFill/>
          <a:ln w="9525">
            <a:noFill/>
            <a:miter lim="800000"/>
            <a:headEnd/>
            <a:tailEnd/>
          </a:ln>
        </p:spPr>
        <p:txBody>
          <a:bodyPr wrap="none" lIns="279400" bIns="279400"/>
          <a:lstStyle/>
          <a:p>
            <a:pPr>
              <a:spcBef>
                <a:spcPct val="20000"/>
              </a:spcBef>
            </a:pPr>
            <a:r>
              <a:rPr lang="en-US" sz="1600">
                <a:latin typeface="Times New Roman" pitchFamily="18" charset="0"/>
              </a:rPr>
              <a:t>Globalization and Everyday Life</a:t>
            </a:r>
          </a:p>
        </p:txBody>
      </p:sp>
      <p:sp>
        <p:nvSpPr>
          <p:cNvPr id="40963"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40964" name="Picture 5" descr="Ch03P06"/>
          <p:cNvPicPr>
            <a:picLocks noChangeAspect="1" noChangeArrowheads="1"/>
          </p:cNvPicPr>
          <p:nvPr/>
        </p:nvPicPr>
        <p:blipFill>
          <a:blip r:embed="rId3"/>
          <a:srcRect/>
          <a:stretch>
            <a:fillRect/>
          </a:stretch>
        </p:blipFill>
        <p:spPr bwMode="auto">
          <a:xfrm>
            <a:off x="1828800" y="1598613"/>
            <a:ext cx="5867400" cy="39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28650" y="6153150"/>
            <a:ext cx="4038600" cy="762000"/>
          </a:xfrm>
          <a:prstGeom prst="rect">
            <a:avLst/>
          </a:prstGeom>
          <a:noFill/>
          <a:ln w="9525">
            <a:noFill/>
            <a:miter lim="800000"/>
            <a:headEnd/>
            <a:tailEnd/>
          </a:ln>
        </p:spPr>
        <p:txBody>
          <a:bodyPr wrap="none" lIns="279400" bIns="279400"/>
          <a:lstStyle/>
          <a:p>
            <a:pPr>
              <a:spcBef>
                <a:spcPct val="20000"/>
              </a:spcBef>
            </a:pPr>
            <a:r>
              <a:rPr lang="en-US" sz="1600">
                <a:latin typeface="Times New Roman" pitchFamily="18" charset="0"/>
              </a:rPr>
              <a:t>Globalization and Everyday Life</a:t>
            </a:r>
          </a:p>
        </p:txBody>
      </p:sp>
      <p:sp>
        <p:nvSpPr>
          <p:cNvPr id="41987"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41988" name="Picture 5" descr="Ch03P07"/>
          <p:cNvPicPr>
            <a:picLocks noChangeAspect="1" noChangeArrowheads="1"/>
          </p:cNvPicPr>
          <p:nvPr/>
        </p:nvPicPr>
        <p:blipFill>
          <a:blip r:embed="rId3"/>
          <a:srcRect/>
          <a:stretch>
            <a:fillRect/>
          </a:stretch>
        </p:blipFill>
        <p:spPr bwMode="auto">
          <a:xfrm>
            <a:off x="1828800" y="1628775"/>
            <a:ext cx="54864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28650" y="5867400"/>
            <a:ext cx="4038600" cy="762000"/>
          </a:xfrm>
          <a:prstGeom prst="rect">
            <a:avLst/>
          </a:prstGeom>
          <a:noFill/>
          <a:ln w="9525">
            <a:noFill/>
            <a:miter lim="800000"/>
            <a:headEnd/>
            <a:tailEnd/>
          </a:ln>
        </p:spPr>
        <p:txBody>
          <a:bodyPr wrap="none" lIns="279400" bIns="279400"/>
          <a:lstStyle/>
          <a:p>
            <a:pPr>
              <a:spcBef>
                <a:spcPct val="20000"/>
              </a:spcBef>
            </a:pPr>
            <a:r>
              <a:rPr lang="en-US" sz="1600">
                <a:latin typeface="Times New Roman" pitchFamily="18" charset="0"/>
              </a:rPr>
              <a:t>Figure 3.1 Growth of the Elderly Population by Age Group,</a:t>
            </a:r>
          </a:p>
          <a:p>
            <a:pPr>
              <a:spcBef>
                <a:spcPct val="20000"/>
              </a:spcBef>
            </a:pPr>
            <a:r>
              <a:rPr lang="en-US" sz="1600">
                <a:latin typeface="Times New Roman" pitchFamily="18" charset="0"/>
              </a:rPr>
              <a:t>1900–2050 (number and percent)</a:t>
            </a:r>
          </a:p>
        </p:txBody>
      </p:sp>
      <p:sp>
        <p:nvSpPr>
          <p:cNvPr id="43011"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8" charset="0"/>
              </a:rPr>
              <a:t>Essentials Of Sociology, </a:t>
            </a:r>
            <a:r>
              <a:rPr lang="en-US" sz="1000">
                <a:latin typeface="Times New Roman" pitchFamily="18" charset="0"/>
              </a:rPr>
              <a:t>3rd Edition</a:t>
            </a:r>
          </a:p>
          <a:p>
            <a:pPr algn="r">
              <a:spcBef>
                <a:spcPct val="20000"/>
              </a:spcBef>
            </a:pPr>
            <a:r>
              <a:rPr lang="en-US" sz="800">
                <a:latin typeface="Times New Roman" pitchFamily="18" charset="0"/>
              </a:rPr>
              <a:t>Copyright © 2011  W.W. Norton &amp; Company</a:t>
            </a:r>
          </a:p>
        </p:txBody>
      </p:sp>
      <p:pic>
        <p:nvPicPr>
          <p:cNvPr id="43012" name="Picture 7" descr="Ch03F01"/>
          <p:cNvPicPr>
            <a:picLocks noChangeAspect="1" noChangeArrowheads="1"/>
          </p:cNvPicPr>
          <p:nvPr/>
        </p:nvPicPr>
        <p:blipFill>
          <a:blip r:embed="rId3"/>
          <a:srcRect/>
          <a:stretch>
            <a:fillRect/>
          </a:stretch>
        </p:blipFill>
        <p:spPr bwMode="auto">
          <a:xfrm>
            <a:off x="914400" y="1787525"/>
            <a:ext cx="731520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457200" y="342900"/>
            <a:ext cx="8229600" cy="1143000"/>
          </a:xfrm>
          <a:prstGeom prst="rect">
            <a:avLst/>
          </a:prstGeom>
          <a:noFill/>
          <a:ln w="9525">
            <a:noFill/>
            <a:round/>
            <a:headEnd/>
            <a:tailEnd/>
          </a:ln>
          <a:effectLst/>
        </p:spPr>
        <p:txBody>
          <a:bodyPr anchor="ct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a:solidFill>
                  <a:srgbClr val="000000"/>
                </a:solidFill>
                <a:latin typeface="Times New Roman" pitchFamily="18" charset="0"/>
              </a:rPr>
              <a:t>W.W. Norton &amp; Company</a:t>
            </a:r>
            <a:br>
              <a:rPr lang="en-US" sz="2400">
                <a:solidFill>
                  <a:srgbClr val="000000"/>
                </a:solidFill>
                <a:latin typeface="Times New Roman" pitchFamily="18" charset="0"/>
              </a:rPr>
            </a:br>
            <a:r>
              <a:rPr lang="en-US" sz="1900">
                <a:solidFill>
                  <a:srgbClr val="000000"/>
                </a:solidFill>
                <a:latin typeface="Times New Roman" pitchFamily="18" charset="0"/>
              </a:rPr>
              <a:t>Independent and Employee-Owned</a:t>
            </a:r>
          </a:p>
        </p:txBody>
      </p:sp>
      <p:sp>
        <p:nvSpPr>
          <p:cNvPr id="101379" name="Text Box 3"/>
          <p:cNvSpPr txBox="1">
            <a:spLocks noChangeArrowheads="1"/>
          </p:cNvSpPr>
          <p:nvPr/>
        </p:nvSpPr>
        <p:spPr bwMode="auto">
          <a:xfrm>
            <a:off x="457200" y="2771775"/>
            <a:ext cx="8229600" cy="914400"/>
          </a:xfrm>
          <a:prstGeom prst="rect">
            <a:avLst/>
          </a:prstGeom>
          <a:noFill/>
          <a:ln w="9525">
            <a:noFill/>
            <a:round/>
            <a:headEnd/>
            <a:tailEnd/>
          </a:ln>
          <a:effectLst/>
        </p:spPr>
        <p:txBody>
          <a:bodyPr lIns="90000" tIns="46800" rIns="90000" bIns="46800"/>
          <a:lstStyle/>
          <a:p>
            <a:pPr algn="ctr" defTabSz="457200">
              <a:lnSpc>
                <a:spcPct val="75000"/>
              </a:lnSpc>
              <a:spcBef>
                <a:spcPts val="1200"/>
              </a:spcBef>
              <a:buClr>
                <a:srgbClr val="000000"/>
              </a:buClr>
              <a:buSzPct val="100000"/>
              <a:buFont typeface="Times New Roman" pitchFamily="18" charset="0"/>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sz="4800">
                <a:solidFill>
                  <a:srgbClr val="000000"/>
                </a:solidFill>
                <a:latin typeface="Arial" charset="0"/>
              </a:rPr>
              <a:t>Essentials Of Sociology</a:t>
            </a:r>
          </a:p>
        </p:txBody>
      </p:sp>
      <p:sp>
        <p:nvSpPr>
          <p:cNvPr id="101380" name="Rectangle 4"/>
          <p:cNvSpPr>
            <a:spLocks noChangeArrowheads="1"/>
          </p:cNvSpPr>
          <p:nvPr/>
        </p:nvSpPr>
        <p:spPr bwMode="auto">
          <a:xfrm>
            <a:off x="2324100" y="3641725"/>
            <a:ext cx="4502150" cy="398463"/>
          </a:xfrm>
          <a:prstGeom prst="rect">
            <a:avLst/>
          </a:prstGeom>
          <a:noFill/>
          <a:ln w="9525">
            <a:noFill/>
            <a:round/>
            <a:headEnd/>
            <a:tailEnd/>
          </a:ln>
          <a:effectLst/>
        </p:spPr>
        <p:txBody>
          <a:bodyPr lIns="90000" tIns="46800" rIns="90000" bIns="46800">
            <a:spAutoFit/>
          </a:bodyPr>
          <a:lstStyle/>
          <a:p>
            <a:pPr algn="ctr" defTabSz="457200">
              <a:spcBef>
                <a:spcPts val="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a:solidFill>
                  <a:srgbClr val="000000"/>
                </a:solidFill>
                <a:latin typeface="Times New Roman" pitchFamily="18" charset="0"/>
              </a:rPr>
              <a:t>THIRD EDITION</a:t>
            </a:r>
          </a:p>
        </p:txBody>
      </p:sp>
      <p:sp>
        <p:nvSpPr>
          <p:cNvPr id="101381" name="Rectangle 5"/>
          <p:cNvSpPr>
            <a:spLocks noChangeArrowheads="1"/>
          </p:cNvSpPr>
          <p:nvPr/>
        </p:nvSpPr>
        <p:spPr bwMode="auto">
          <a:xfrm>
            <a:off x="457200" y="1438275"/>
            <a:ext cx="8229600" cy="1219200"/>
          </a:xfrm>
          <a:prstGeom prst="rect">
            <a:avLst/>
          </a:prstGeom>
          <a:noFill/>
          <a:ln w="9525">
            <a:noFill/>
            <a:round/>
            <a:headEnd/>
            <a:tailEnd/>
          </a:ln>
          <a:effectLst/>
        </p:spPr>
        <p:txBody>
          <a:bodyPr lIns="90000" tIns="46800" rIns="90000" bIns="46800"/>
          <a:lstStyle/>
          <a:p>
            <a:pPr algn="ctr" defTabSz="457200">
              <a:spcBef>
                <a:spcPts val="75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3000">
                <a:solidFill>
                  <a:srgbClr val="000000"/>
                </a:solidFill>
                <a:latin typeface="Times New Roman" pitchFamily="18" charset="0"/>
              </a:rPr>
              <a:t>This concludes the Art Presentation Slides</a:t>
            </a:r>
          </a:p>
          <a:p>
            <a:pPr algn="ctr" defTabSz="457200">
              <a:spcBef>
                <a:spcPts val="750"/>
              </a:spcBef>
              <a:buClr>
                <a:srgbClr val="000000"/>
              </a:buClr>
              <a:buSzPct val="100000"/>
              <a:buFont typeface="Times New Roman" pitchFamily="18"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3000">
                <a:solidFill>
                  <a:srgbClr val="000000"/>
                </a:solidFill>
                <a:latin typeface="Times New Roman" pitchFamily="18" charset="0"/>
              </a:rPr>
              <a:t>Slide Set for Chapter 3</a:t>
            </a:r>
          </a:p>
        </p:txBody>
      </p:sp>
      <p:sp>
        <p:nvSpPr>
          <p:cNvPr id="101382" name="Rectangle 6"/>
          <p:cNvSpPr>
            <a:spLocks noChangeArrowheads="1"/>
          </p:cNvSpPr>
          <p:nvPr/>
        </p:nvSpPr>
        <p:spPr bwMode="auto">
          <a:xfrm>
            <a:off x="3295650" y="4706938"/>
            <a:ext cx="2525713" cy="1465262"/>
          </a:xfrm>
          <a:prstGeom prst="rect">
            <a:avLst/>
          </a:prstGeom>
          <a:noFill/>
          <a:ln w="9525">
            <a:noFill/>
            <a:round/>
            <a:headEnd/>
            <a:tailEnd/>
          </a:ln>
          <a:effectLst/>
        </p:spPr>
        <p:txBody>
          <a:bodyPr lIns="90000" tIns="46800" rIns="90000" bIns="46800">
            <a:spAutoFit/>
          </a:bodyPr>
          <a:lstStyle/>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Times New Roman" pitchFamily="18" charset="0"/>
              </a:rPr>
              <a:t>by</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Times New Roman" pitchFamily="18" charset="0"/>
              </a:rPr>
              <a:t>Anthony Giddens</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Times New Roman" pitchFamily="18" charset="0"/>
              </a:rPr>
              <a:t>Mitchell Duneier</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Times New Roman" pitchFamily="18" charset="0"/>
              </a:rPr>
              <a:t>Richard P. Appelbaum</a:t>
            </a:r>
          </a:p>
          <a:p>
            <a:pPr algn="ctr" defTabSz="457200">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a:solidFill>
                  <a:srgbClr val="000000"/>
                </a:solidFill>
                <a:latin typeface="Times New Roman" pitchFamily="18" charset="0"/>
              </a:rPr>
              <a:t>Deborah Carr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smtClean="0"/>
              <a:t>Socialization and </a:t>
            </a:r>
            <a:br>
              <a:rPr lang="en-US" sz="4000" smtClean="0"/>
            </a:br>
            <a:r>
              <a:rPr lang="en-US" sz="4000" smtClean="0"/>
              <a:t>social reproduction</a:t>
            </a:r>
          </a:p>
        </p:txBody>
      </p:sp>
      <p:sp>
        <p:nvSpPr>
          <p:cNvPr id="9219" name="Rectangle 3"/>
          <p:cNvSpPr>
            <a:spLocks noGrp="1" noChangeArrowheads="1"/>
          </p:cNvSpPr>
          <p:nvPr>
            <p:ph type="body" idx="1"/>
          </p:nvPr>
        </p:nvSpPr>
        <p:spPr/>
        <p:txBody>
          <a:bodyPr/>
          <a:lstStyle/>
          <a:p>
            <a:r>
              <a:rPr lang="en-US" smtClean="0"/>
              <a:t>Through socialization, the norms and values of society are carried on.</a:t>
            </a:r>
          </a:p>
          <a:p>
            <a:r>
              <a:rPr lang="en-US" smtClean="0"/>
              <a:t>This process connects generations throughout their lives.</a:t>
            </a:r>
          </a:p>
          <a:p>
            <a:r>
              <a:rPr lang="en-US" smtClean="0"/>
              <a:t>It is the process of sharing culture within family groups—primary socialization—that makes it feel inherited.</a:t>
            </a:r>
          </a:p>
        </p:txBody>
      </p:sp>
      <p:sp>
        <p:nvSpPr>
          <p:cNvPr id="9221"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9F2AF37D-0101-461C-8318-61E67699565F}" type="slidenum">
              <a:rPr lang="en-US" sz="1000" b="0">
                <a:solidFill>
                  <a:schemeClr val="bg1"/>
                </a:solidFill>
                <a:latin typeface="Arial" charset="0"/>
              </a:rPr>
              <a:pPr algn="ctr"/>
              <a:t>4</a:t>
            </a:fld>
            <a:endParaRPr lang="en-US" sz="1000" b="0">
              <a:solidFill>
                <a:schemeClr val="bg1"/>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G.H. Mead and socialization</a:t>
            </a:r>
          </a:p>
        </p:txBody>
      </p:sp>
      <p:sp>
        <p:nvSpPr>
          <p:cNvPr id="10243" name="Rectangle 3"/>
          <p:cNvSpPr>
            <a:spLocks noGrp="1" noChangeArrowheads="1"/>
          </p:cNvSpPr>
          <p:nvPr>
            <p:ph type="body" idx="1"/>
          </p:nvPr>
        </p:nvSpPr>
        <p:spPr/>
        <p:txBody>
          <a:bodyPr/>
          <a:lstStyle/>
          <a:p>
            <a:pPr>
              <a:lnSpc>
                <a:spcPct val="90000"/>
              </a:lnSpc>
            </a:pPr>
            <a:r>
              <a:rPr lang="en-US" smtClean="0"/>
              <a:t>Mead understood socialization through the symbolic interactionist perspective.</a:t>
            </a:r>
          </a:p>
          <a:p>
            <a:pPr>
              <a:lnSpc>
                <a:spcPct val="90000"/>
              </a:lnSpc>
            </a:pPr>
            <a:r>
              <a:rPr lang="en-US" smtClean="0"/>
              <a:t>He focused largely on </a:t>
            </a:r>
            <a:r>
              <a:rPr lang="en-US" i="1" smtClean="0"/>
              <a:t>primary socialization</a:t>
            </a:r>
            <a:r>
              <a:rPr lang="en-US" smtClean="0"/>
              <a:t>, that portion of the process that takes place with infants and young children. </a:t>
            </a:r>
          </a:p>
          <a:p>
            <a:pPr>
              <a:lnSpc>
                <a:spcPct val="90000"/>
              </a:lnSpc>
            </a:pPr>
            <a:r>
              <a:rPr lang="en-US" smtClean="0"/>
              <a:t>Socialization occurs through children </a:t>
            </a:r>
            <a:r>
              <a:rPr lang="en-US" i="1" smtClean="0"/>
              <a:t>interacting</a:t>
            </a:r>
            <a:r>
              <a:rPr lang="en-US" smtClean="0"/>
              <a:t> with those around them and beginning to </a:t>
            </a:r>
            <a:r>
              <a:rPr lang="en-US" i="1" smtClean="0"/>
              <a:t>identify</a:t>
            </a:r>
            <a:r>
              <a:rPr lang="en-US" smtClean="0"/>
              <a:t> certain roles and behaviors as patterns.</a:t>
            </a:r>
            <a:r>
              <a:rPr lang="en-US" sz="2800" smtClean="0"/>
              <a:t> </a:t>
            </a:r>
          </a:p>
          <a:p>
            <a:pPr>
              <a:lnSpc>
                <a:spcPct val="90000"/>
              </a:lnSpc>
            </a:pPr>
            <a:endParaRPr lang="en-US" sz="2800" smtClean="0"/>
          </a:p>
        </p:txBody>
      </p:sp>
      <p:sp>
        <p:nvSpPr>
          <p:cNvPr id="10245"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4061EFBE-1EF5-4102-B381-59127A2C4547}" type="slidenum">
              <a:rPr lang="en-US" sz="1000" b="0">
                <a:solidFill>
                  <a:schemeClr val="bg1"/>
                </a:solidFill>
                <a:latin typeface="Arial" charset="0"/>
              </a:rPr>
              <a:pPr algn="ctr"/>
              <a:t>5</a:t>
            </a:fld>
            <a:endParaRPr lang="en-US" sz="1000" b="0">
              <a:solidFill>
                <a:schemeClr val="bg1"/>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0"/>
            <a:ext cx="8004175" cy="1143000"/>
          </a:xfrm>
        </p:spPr>
        <p:txBody>
          <a:bodyPr/>
          <a:lstStyle/>
          <a:p>
            <a:r>
              <a:rPr lang="en-US" smtClean="0"/>
              <a:t>G.H. Mead and socialization</a:t>
            </a:r>
          </a:p>
        </p:txBody>
      </p:sp>
      <p:sp>
        <p:nvSpPr>
          <p:cNvPr id="11267" name="Rectangle 3"/>
          <p:cNvSpPr>
            <a:spLocks noGrp="1" noChangeArrowheads="1"/>
          </p:cNvSpPr>
          <p:nvPr>
            <p:ph type="body" idx="1"/>
          </p:nvPr>
        </p:nvSpPr>
        <p:spPr/>
        <p:txBody>
          <a:bodyPr/>
          <a:lstStyle/>
          <a:p>
            <a:r>
              <a:rPr lang="en-US" smtClean="0"/>
              <a:t>Through this process, children develop a “me,” a social self (as opposed to an “I,” the unsocialized self).</a:t>
            </a:r>
          </a:p>
          <a:p>
            <a:r>
              <a:rPr lang="en-US" b="1" smtClean="0"/>
              <a:t>Language </a:t>
            </a:r>
            <a:r>
              <a:rPr lang="en-US" smtClean="0"/>
              <a:t>is the primary vehicle for this learning.</a:t>
            </a:r>
          </a:p>
          <a:p>
            <a:r>
              <a:rPr lang="en-US" smtClean="0"/>
              <a:t>Children first take on the </a:t>
            </a:r>
            <a:r>
              <a:rPr lang="en-US" b="1" smtClean="0"/>
              <a:t>roles and attitudes </a:t>
            </a:r>
            <a:r>
              <a:rPr lang="en-US" smtClean="0"/>
              <a:t>of their </a:t>
            </a:r>
            <a:r>
              <a:rPr lang="en-US" b="1" smtClean="0"/>
              <a:t>significant others</a:t>
            </a:r>
            <a:r>
              <a:rPr lang="en-US" i="1" smtClean="0"/>
              <a:t> </a:t>
            </a:r>
            <a:r>
              <a:rPr lang="en-US" smtClean="0"/>
              <a:t>first, and then those of the </a:t>
            </a:r>
            <a:r>
              <a:rPr lang="en-US" b="1" smtClean="0"/>
              <a:t>generalized other </a:t>
            </a:r>
            <a:r>
              <a:rPr lang="en-US" smtClean="0"/>
              <a:t>(which we may understand as culture)</a:t>
            </a:r>
            <a:r>
              <a:rPr lang="en-US" b="1" smtClean="0"/>
              <a:t>.</a:t>
            </a:r>
          </a:p>
        </p:txBody>
      </p:sp>
      <p:sp>
        <p:nvSpPr>
          <p:cNvPr id="11269"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5C80EBDA-AA59-48B8-8C94-E7DD3D03EB11}" type="slidenum">
              <a:rPr lang="en-US" sz="1000" b="0">
                <a:solidFill>
                  <a:schemeClr val="bg1"/>
                </a:solidFill>
                <a:latin typeface="Arial" charset="0"/>
              </a:rPr>
              <a:pPr algn="ctr"/>
              <a:t>6</a:t>
            </a:fld>
            <a:endParaRPr lang="en-US" sz="1000" b="0">
              <a:solidFill>
                <a:schemeClr val="bg1"/>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smtClean="0"/>
              <a:t>Jean Piaget:</a:t>
            </a:r>
            <a:br>
              <a:rPr lang="en-US" sz="4000" smtClean="0"/>
            </a:br>
            <a:r>
              <a:rPr lang="en-US" sz="4000" smtClean="0"/>
              <a:t>Stages of cognitive development</a:t>
            </a:r>
          </a:p>
        </p:txBody>
      </p:sp>
      <p:sp>
        <p:nvSpPr>
          <p:cNvPr id="12291" name="Rectangle 3"/>
          <p:cNvSpPr>
            <a:spLocks noGrp="1" noChangeArrowheads="1"/>
          </p:cNvSpPr>
          <p:nvPr>
            <p:ph type="body" idx="1"/>
          </p:nvPr>
        </p:nvSpPr>
        <p:spPr/>
        <p:txBody>
          <a:bodyPr/>
          <a:lstStyle/>
          <a:p>
            <a:pPr marL="609600" indent="-609600">
              <a:buFontTx/>
              <a:buAutoNum type="arabicPeriod"/>
            </a:pPr>
            <a:r>
              <a:rPr lang="en-US" smtClean="0"/>
              <a:t>Sensorimeter (birth</a:t>
            </a:r>
            <a:r>
              <a:rPr lang="en-US" smtClean="0">
                <a:cs typeface="Times New Roman" pitchFamily="18" charset="0"/>
              </a:rPr>
              <a:t>–</a:t>
            </a:r>
            <a:r>
              <a:rPr lang="en-US" smtClean="0"/>
              <a:t>2 years): exploring the environment</a:t>
            </a:r>
          </a:p>
          <a:p>
            <a:pPr marL="609600" indent="-609600">
              <a:buFontTx/>
              <a:buAutoNum type="arabicPeriod"/>
            </a:pPr>
            <a:r>
              <a:rPr lang="en-US" smtClean="0"/>
              <a:t>Preoperational (2</a:t>
            </a:r>
            <a:r>
              <a:rPr lang="en-US" smtClean="0">
                <a:cs typeface="Times New Roman" pitchFamily="18" charset="0"/>
              </a:rPr>
              <a:t>–</a:t>
            </a:r>
            <a:r>
              <a:rPr lang="en-US" smtClean="0"/>
              <a:t>7 years): egocentric</a:t>
            </a:r>
          </a:p>
          <a:p>
            <a:pPr marL="609600" indent="-609600">
              <a:buFontTx/>
              <a:buAutoNum type="arabicPeriod"/>
            </a:pPr>
            <a:r>
              <a:rPr lang="en-US" smtClean="0"/>
              <a:t>Concrete operational (7</a:t>
            </a:r>
            <a:r>
              <a:rPr lang="en-US" smtClean="0">
                <a:cs typeface="Times New Roman" pitchFamily="18" charset="0"/>
              </a:rPr>
              <a:t>–</a:t>
            </a:r>
            <a:r>
              <a:rPr lang="en-US" smtClean="0"/>
              <a:t>11 years): basic abstraction</a:t>
            </a:r>
          </a:p>
          <a:p>
            <a:pPr marL="609600" indent="-609600">
              <a:buFontTx/>
              <a:buAutoNum type="arabicPeriod"/>
            </a:pPr>
            <a:r>
              <a:rPr lang="en-US" smtClean="0"/>
              <a:t>Formal operational (11</a:t>
            </a:r>
            <a:r>
              <a:rPr lang="en-US" smtClean="0">
                <a:cs typeface="Times New Roman" pitchFamily="18" charset="0"/>
              </a:rPr>
              <a:t>–</a:t>
            </a:r>
            <a:r>
              <a:rPr lang="en-US" smtClean="0"/>
              <a:t>15 years): further abstraction and hypothetical reasoning</a:t>
            </a:r>
          </a:p>
        </p:txBody>
      </p:sp>
      <p:sp>
        <p:nvSpPr>
          <p:cNvPr id="12293"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23386BFB-7898-4CD2-9861-56803317D868}" type="slidenum">
              <a:rPr lang="en-US" sz="1000" b="0">
                <a:solidFill>
                  <a:schemeClr val="bg1"/>
                </a:solidFill>
                <a:latin typeface="Arial" charset="0"/>
              </a:rPr>
              <a:pPr algn="ctr"/>
              <a:t>7</a:t>
            </a:fld>
            <a:endParaRPr lang="en-US" sz="1000" b="0">
              <a:solidFill>
                <a:schemeClr val="bg1"/>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Agents of socialization</a:t>
            </a:r>
          </a:p>
        </p:txBody>
      </p:sp>
      <p:sp>
        <p:nvSpPr>
          <p:cNvPr id="13315" name="Rectangle 3"/>
          <p:cNvSpPr>
            <a:spLocks noGrp="1" noChangeArrowheads="1"/>
          </p:cNvSpPr>
          <p:nvPr>
            <p:ph type="body" idx="1"/>
          </p:nvPr>
        </p:nvSpPr>
        <p:spPr/>
        <p:txBody>
          <a:bodyPr/>
          <a:lstStyle/>
          <a:p>
            <a:r>
              <a:rPr lang="en-US" smtClean="0"/>
              <a:t>These are the most significant groups and institutions within which socialization occurs:</a:t>
            </a:r>
          </a:p>
          <a:p>
            <a:pPr lvl="2">
              <a:buFont typeface="Times New Roman" pitchFamily="18" charset="0"/>
              <a:buChar char="-"/>
            </a:pPr>
            <a:r>
              <a:rPr lang="en-US" sz="2800" smtClean="0"/>
              <a:t>Family</a:t>
            </a:r>
          </a:p>
          <a:p>
            <a:pPr lvl="2">
              <a:buFont typeface="Times New Roman" pitchFamily="18" charset="0"/>
              <a:buChar char="-"/>
            </a:pPr>
            <a:r>
              <a:rPr lang="en-US" sz="2800" smtClean="0"/>
              <a:t>Schools</a:t>
            </a:r>
          </a:p>
          <a:p>
            <a:pPr lvl="2">
              <a:buFont typeface="Times New Roman" pitchFamily="18" charset="0"/>
              <a:buChar char="-"/>
            </a:pPr>
            <a:r>
              <a:rPr lang="en-US" sz="2800" smtClean="0"/>
              <a:t>Peer groups</a:t>
            </a:r>
          </a:p>
          <a:p>
            <a:pPr lvl="2">
              <a:buFont typeface="Times New Roman" pitchFamily="18" charset="0"/>
              <a:buChar char="-"/>
            </a:pPr>
            <a:r>
              <a:rPr lang="en-US" sz="2800" smtClean="0"/>
              <a:t>Workplace</a:t>
            </a:r>
          </a:p>
          <a:p>
            <a:pPr lvl="2">
              <a:buFont typeface="Times New Roman" pitchFamily="18" charset="0"/>
              <a:buChar char="-"/>
            </a:pPr>
            <a:r>
              <a:rPr lang="en-US" sz="2800" smtClean="0"/>
              <a:t>Mass media</a:t>
            </a:r>
          </a:p>
        </p:txBody>
      </p:sp>
      <p:sp>
        <p:nvSpPr>
          <p:cNvPr id="13317"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AA5C5C73-58EB-42ED-9DBB-4E535535A5AB}" type="slidenum">
              <a:rPr lang="en-US" sz="1000" b="0">
                <a:solidFill>
                  <a:schemeClr val="bg1"/>
                </a:solidFill>
                <a:latin typeface="Arial" charset="0"/>
              </a:rPr>
              <a:pPr algn="ctr"/>
              <a:t>8</a:t>
            </a:fld>
            <a:endParaRPr lang="en-US" sz="1000" b="0">
              <a:solidFill>
                <a:schemeClr val="bg1"/>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Social roles</a:t>
            </a:r>
          </a:p>
        </p:txBody>
      </p:sp>
      <p:sp>
        <p:nvSpPr>
          <p:cNvPr id="14339" name="Rectangle 3"/>
          <p:cNvSpPr>
            <a:spLocks noGrp="1" noChangeArrowheads="1"/>
          </p:cNvSpPr>
          <p:nvPr>
            <p:ph type="body" idx="1"/>
          </p:nvPr>
        </p:nvSpPr>
        <p:spPr/>
        <p:txBody>
          <a:bodyPr/>
          <a:lstStyle/>
          <a:p>
            <a:r>
              <a:rPr lang="en-US" smtClean="0"/>
              <a:t>Roles are fixed patterns of conduct.</a:t>
            </a:r>
          </a:p>
          <a:p>
            <a:r>
              <a:rPr lang="en-US" smtClean="0"/>
              <a:t>The concept of fixed roles allows us to speak in broad terms about certain figures: for example, mother, teacher, doctor.</a:t>
            </a:r>
          </a:p>
          <a:p>
            <a:r>
              <a:rPr lang="en-US" smtClean="0"/>
              <a:t>In reality, roles are not fixed, but rather are continually constructed by individuals with agency. Our socialization into roles is ongoing.</a:t>
            </a:r>
          </a:p>
        </p:txBody>
      </p:sp>
      <p:sp>
        <p:nvSpPr>
          <p:cNvPr id="14341"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EB005669-3CD3-4C67-8F38-8EBCF9369252}" type="slidenum">
              <a:rPr lang="en-US" sz="1000" b="0">
                <a:solidFill>
                  <a:schemeClr val="bg1"/>
                </a:solidFill>
                <a:latin typeface="Arial" charset="0"/>
              </a:rPr>
              <a:pPr algn="ctr"/>
              <a:t>9</a:t>
            </a:fld>
            <a:endParaRPr lang="en-US" sz="1000" b="0">
              <a:solidFill>
                <a:schemeClr val="bg1"/>
              </a:solidFill>
              <a:latin typeface="Arial" charset="0"/>
            </a:endParaRPr>
          </a:p>
        </p:txBody>
      </p:sp>
    </p:spTree>
  </p:cSld>
  <p:clrMapOvr>
    <a:masterClrMapping/>
  </p:clrMapOvr>
</p:sld>
</file>

<file path=ppt/theme/theme1.xml><?xml version="1.0" encoding="utf-8"?>
<a:theme xmlns:a="http://schemas.openxmlformats.org/drawingml/2006/main" name="EssentalsofSociology_Template[1]">
  <a:themeElements>
    <a:clrScheme name="Sociology pa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ciology pallet">
      <a:majorFont>
        <a:latin typeface="Arial"/>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lnDef>
  </a:objectDefaults>
  <a:extraClrSchemeLst>
    <a:extraClrScheme>
      <a:clrScheme name="Sociology pa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ciology pa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ciology pa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ciology pa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ciology pa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ciology pa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ciology pa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ciology pa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ciology pa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ciology pa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ciology pa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ciology pa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1099</TotalTime>
  <Words>5121</Words>
  <Application>Microsoft Office PowerPoint</Application>
  <PresentationFormat>On-screen Show (4:3)</PresentationFormat>
  <Paragraphs>345</Paragraphs>
  <Slides>38</Slides>
  <Notes>37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Garamond</vt:lpstr>
      <vt:lpstr>ＭＳ Ｐゴシック</vt:lpstr>
      <vt:lpstr>Arial</vt:lpstr>
      <vt:lpstr>Times New Roman</vt:lpstr>
      <vt:lpstr>Arial Black</vt:lpstr>
      <vt:lpstr>EssentalsofSociology_Template[1]</vt:lpstr>
      <vt:lpstr>Custom Design</vt:lpstr>
      <vt:lpstr>Default Design</vt:lpstr>
      <vt:lpstr>Chapter 3: Socialization, the Life Course, and Aging</vt:lpstr>
      <vt:lpstr>What is socialization?</vt:lpstr>
      <vt:lpstr>Nature versus nurture</vt:lpstr>
      <vt:lpstr>Socialization and  social reproduction</vt:lpstr>
      <vt:lpstr>G.H. Mead and socialization</vt:lpstr>
      <vt:lpstr>G.H. Mead and socialization</vt:lpstr>
      <vt:lpstr>Jean Piaget: Stages of cognitive development</vt:lpstr>
      <vt:lpstr>Agents of socialization</vt:lpstr>
      <vt:lpstr>Social roles</vt:lpstr>
      <vt:lpstr>Socialization and identity</vt:lpstr>
      <vt:lpstr>Socialization and identity</vt:lpstr>
      <vt:lpstr>Traditional versus modern identities</vt:lpstr>
      <vt:lpstr>Gender socialization</vt:lpstr>
      <vt:lpstr>Gender socialization</vt:lpstr>
      <vt:lpstr>Slide 15</vt:lpstr>
      <vt:lpstr>Stages of the life course</vt:lpstr>
      <vt:lpstr>Aging</vt:lpstr>
      <vt:lpstr>Slide 18</vt:lpstr>
      <vt:lpstr>Aging in the United States</vt:lpstr>
      <vt:lpstr>Slide 20</vt:lpstr>
      <vt:lpstr>Clicker Questions</vt:lpstr>
      <vt:lpstr>Clicker Questions</vt:lpstr>
      <vt:lpstr>Clicker Questions</vt:lpstr>
      <vt:lpstr>Clicker Questions</vt:lpstr>
      <vt:lpstr>Clicker Questions</vt:lpstr>
      <vt:lpstr>Clicker Questions</vt:lpstr>
      <vt:lpstr>Clicker Questions</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slanderson</dc:creator>
  <cp:lastModifiedBy>Teacher</cp:lastModifiedBy>
  <cp:revision>162</cp:revision>
  <dcterms:created xsi:type="dcterms:W3CDTF">2010-06-15T14:39:55Z</dcterms:created>
  <dcterms:modified xsi:type="dcterms:W3CDTF">2014-11-11T14:43:40Z</dcterms:modified>
</cp:coreProperties>
</file>