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6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 cstate="print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 cstate="print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 cstate="print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 cstate="print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 cstate="print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D85AC8A2-C63C-49A4-89E9-2E4420D2ECA8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Colonies in the Americas (Part II)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[1450-1750]</a:t>
            </a:r>
          </a:p>
        </p:txBody>
      </p:sp>
    </p:spTree>
    <p:extLst>
      <p:ext uri="{BB962C8B-B14F-4D97-AF65-F5344CB8AC3E}">
        <p14:creationId xmlns="" xmlns:p14="http://schemas.microsoft.com/office/powerpoint/2010/main" val="731232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Slaves in the</a:t>
            </a:r>
            <a:br>
              <a:rPr lang="en-US" dirty="0" smtClean="0"/>
            </a:br>
            <a:r>
              <a:rPr lang="en-US" dirty="0" smtClean="0"/>
              <a:t>Sugar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393" y="1828800"/>
            <a:ext cx="4160541" cy="4297363"/>
          </a:xfrm>
        </p:spPr>
        <p:txBody>
          <a:bodyPr/>
          <a:lstStyle/>
          <a:p>
            <a:r>
              <a:rPr lang="en-US" dirty="0" smtClean="0"/>
              <a:t>Worked under horrendous conditions</a:t>
            </a:r>
          </a:p>
          <a:p>
            <a:r>
              <a:rPr lang="en-US" dirty="0" smtClean="0"/>
              <a:t>These conditions + diseases = very high death rate</a:t>
            </a:r>
          </a:p>
          <a:p>
            <a:pPr lvl="1"/>
            <a:r>
              <a:rPr lang="en-US" dirty="0" smtClean="0"/>
              <a:t>About 5-10% of slave population died per  year</a:t>
            </a:r>
          </a:p>
          <a:p>
            <a:pPr lvl="1"/>
            <a:r>
              <a:rPr lang="en-US" dirty="0" smtClean="0"/>
              <a:t>Required the continuous importation of fresh slaves from Africa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137" y="1828799"/>
            <a:ext cx="4083494" cy="4003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191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763" y="1671154"/>
            <a:ext cx="4010159" cy="479621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Considerable amount of racial mixing also took place in the Caribbean and Brazil</a:t>
            </a:r>
          </a:p>
          <a:p>
            <a:r>
              <a:rPr lang="en-US" dirty="0" smtClean="0"/>
              <a:t>Ex: By 1790 = 93% of the population of Haiti was either partially or wholly of African descent</a:t>
            </a:r>
          </a:p>
          <a:p>
            <a:r>
              <a:rPr lang="en-US" dirty="0" smtClean="0"/>
              <a:t>Ex: </a:t>
            </a:r>
            <a:r>
              <a:rPr lang="en-US" i="1" dirty="0" smtClean="0"/>
              <a:t>Mulattoes</a:t>
            </a:r>
            <a:r>
              <a:rPr lang="en-US" dirty="0" smtClean="0"/>
              <a:t> = became a major group in Brazil</a:t>
            </a:r>
          </a:p>
          <a:p>
            <a:pPr lvl="1"/>
            <a:r>
              <a:rPr lang="en-US" dirty="0" smtClean="0"/>
              <a:t>Product of Portuguese-African unions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b="17258"/>
          <a:stretch/>
        </p:blipFill>
        <p:spPr>
          <a:xfrm>
            <a:off x="4427885" y="1854981"/>
            <a:ext cx="4576414" cy="4378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6688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Plantation Colonies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662" y="1828800"/>
            <a:ext cx="3792943" cy="4297363"/>
          </a:xfrm>
        </p:spPr>
        <p:txBody>
          <a:bodyPr/>
          <a:lstStyle/>
          <a:p>
            <a:r>
              <a:rPr lang="en-US" dirty="0" smtClean="0"/>
              <a:t>Existed in the southern colonies of North America</a:t>
            </a:r>
          </a:p>
          <a:p>
            <a:r>
              <a:rPr lang="en-US" dirty="0" smtClean="0"/>
              <a:t>Controlled by the British</a:t>
            </a:r>
          </a:p>
          <a:p>
            <a:r>
              <a:rPr lang="en-US" dirty="0" smtClean="0"/>
              <a:t>Major crops grown = tobacco, rice, cotton, and indigo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480" y="2003899"/>
            <a:ext cx="4586064" cy="3687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2480" y="5691662"/>
            <a:ext cx="458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Painting of a Tobacco Plantation</a:t>
            </a:r>
          </a:p>
          <a:p>
            <a:pPr algn="ctr"/>
            <a:r>
              <a:rPr lang="en-US" dirty="0" smtClean="0"/>
              <a:t>in Colonial Virginia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19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Racial mixing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635" y="1687866"/>
            <a:ext cx="5363589" cy="46792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Very uncommon</a:t>
            </a:r>
          </a:p>
          <a:p>
            <a:r>
              <a:rPr lang="en-US" dirty="0" smtClean="0"/>
              <a:t>Major reason = many European women had migrated to North America along with men, unlike in Central and South America</a:t>
            </a:r>
          </a:p>
          <a:p>
            <a:r>
              <a:rPr lang="en-US" dirty="0" smtClean="0"/>
              <a:t>Result = evolution of sharply defined racial system</a:t>
            </a:r>
          </a:p>
          <a:p>
            <a:r>
              <a:rPr lang="en-US" dirty="0" smtClean="0"/>
              <a:t>Offspring of mixed-race unions = viewed as illegitimate</a:t>
            </a:r>
          </a:p>
          <a:p>
            <a:r>
              <a:rPr lang="en-US" dirty="0" smtClean="0"/>
              <a:t>Any African ancestry made a person “black,” not some other mixed-race category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4224" y="1846880"/>
            <a:ext cx="3358509" cy="4386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886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in</a:t>
            </a:r>
            <a:br>
              <a:rPr lang="en-US" dirty="0" smtClean="0"/>
            </a:br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974" y="1828800"/>
            <a:ext cx="4294213" cy="46385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Somewhat less harsh than in the sugar colonies</a:t>
            </a:r>
          </a:p>
          <a:p>
            <a:r>
              <a:rPr lang="en-US" dirty="0" smtClean="0"/>
              <a:t>Result = slave population was able to sustain itself and reproduce</a:t>
            </a:r>
          </a:p>
          <a:p>
            <a:pPr lvl="1"/>
            <a:r>
              <a:rPr lang="en-US" dirty="0" smtClean="0"/>
              <a:t>No need to constantly import fresh slaves, like in the sugar colonies</a:t>
            </a:r>
          </a:p>
          <a:p>
            <a:pPr lvl="1"/>
            <a:r>
              <a:rPr lang="en-US" dirty="0" smtClean="0"/>
              <a:t>By the time of the Civil War = almost all North American slaves had been born in the Americas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7312" y="2159039"/>
            <a:ext cx="4117028" cy="379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448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180" y="1828800"/>
            <a:ext cx="4411175" cy="4588433"/>
          </a:xfrm>
        </p:spPr>
        <p:txBody>
          <a:bodyPr>
            <a:normAutofit fontScale="92500"/>
          </a:bodyPr>
          <a:lstStyle/>
          <a:p>
            <a:r>
              <a:rPr lang="en-US" dirty="0"/>
              <a:t>Colonies = in New England, New York, and </a:t>
            </a:r>
            <a:r>
              <a:rPr lang="en-US" dirty="0" smtClean="0"/>
              <a:t>Pennsylvania</a:t>
            </a:r>
          </a:p>
          <a:p>
            <a:r>
              <a:rPr lang="en-US" dirty="0" smtClean="0"/>
              <a:t>Controlled mainly by the British</a:t>
            </a:r>
          </a:p>
          <a:p>
            <a:r>
              <a:rPr lang="en-US" dirty="0" smtClean="0"/>
              <a:t>British settlers sought to escape aspects of the old European society, not to recreate it like the Portuguese and Spanish</a:t>
            </a:r>
          </a:p>
          <a:p>
            <a:pPr lvl="1"/>
            <a:r>
              <a:rPr lang="en-US" dirty="0" smtClean="0"/>
              <a:t>Wanted religious freedom</a:t>
            </a:r>
          </a:p>
          <a:p>
            <a:pPr lvl="1"/>
            <a:r>
              <a:rPr lang="en-US" dirty="0" smtClean="0"/>
              <a:t>Wanted opportunities for wealth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5991" y="1828800"/>
            <a:ext cx="3841220" cy="3970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9663" y="5798906"/>
            <a:ext cx="370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Colonial Pilgrims on Thanksgiving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286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647" y="1828800"/>
            <a:ext cx="4177250" cy="4297363"/>
          </a:xfrm>
        </p:spPr>
        <p:txBody>
          <a:bodyPr/>
          <a:lstStyle/>
          <a:p>
            <a:r>
              <a:rPr lang="en-US" dirty="0" smtClean="0"/>
              <a:t>Agricultural economies run by small-scale independent farmers working their own land</a:t>
            </a:r>
          </a:p>
          <a:p>
            <a:r>
              <a:rPr lang="en-US" dirty="0" smtClean="0"/>
              <a:t>No slaves needed; though sometimes present occasionally in the households of the wealthy</a:t>
            </a:r>
          </a:p>
          <a:p>
            <a:r>
              <a:rPr lang="en-US" dirty="0" smtClean="0"/>
              <a:t>Pure settler colonies; no racial mixing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429" y="2205924"/>
            <a:ext cx="4433255" cy="3558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083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Settler Colonies </a:t>
            </a:r>
            <a:r>
              <a:rPr lang="en-US" smtClean="0"/>
              <a:t>in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89" y="1828800"/>
            <a:ext cx="4511430" cy="4571721"/>
          </a:xfrm>
        </p:spPr>
        <p:txBody>
          <a:bodyPr/>
          <a:lstStyle/>
          <a:p>
            <a:r>
              <a:rPr lang="en-US" dirty="0" smtClean="0"/>
              <a:t>Established traditions of local self-government</a:t>
            </a:r>
          </a:p>
          <a:p>
            <a:r>
              <a:rPr lang="en-US" dirty="0" smtClean="0"/>
              <a:t>In Britain = King and parliament involved in a long power struggle</a:t>
            </a:r>
          </a:p>
          <a:p>
            <a:pPr lvl="1"/>
            <a:r>
              <a:rPr lang="en-US" dirty="0" smtClean="0"/>
              <a:t>So they paid little attention to the internal affairs of the colonies</a:t>
            </a:r>
          </a:p>
          <a:p>
            <a:pPr lvl="1"/>
            <a:r>
              <a:rPr lang="en-US" dirty="0" smtClean="0"/>
              <a:t>Colonies set up their own assemblies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4339" y="1803400"/>
            <a:ext cx="3519281" cy="4555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1672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182</TotalTime>
  <Words>373</Words>
  <Application>Microsoft Office PowerPoint</Application>
  <PresentationFormat>On-screen Show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Precedent</vt:lpstr>
      <vt:lpstr>European Colonies in the Americas (Part II)</vt:lpstr>
      <vt:lpstr>Slaves in the Sugar Colonies</vt:lpstr>
      <vt:lpstr>Racial Mixing</vt:lpstr>
      <vt:lpstr>Plantation Colonies in North America</vt:lpstr>
      <vt:lpstr>Racial mixing in North America</vt:lpstr>
      <vt:lpstr>Slavery in North America</vt:lpstr>
      <vt:lpstr>Settler Colonies in North America</vt:lpstr>
      <vt:lpstr>Settler Colonies in North America</vt:lpstr>
      <vt:lpstr>Settler Colonies in North America</vt:lpstr>
    </vt:vector>
  </TitlesOfParts>
  <Company>Griffin-Spalding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Colonies in the Americas (Part II)</dc:title>
  <dc:creator>Elise Cona</dc:creator>
  <cp:lastModifiedBy>Teacher</cp:lastModifiedBy>
  <cp:revision>16</cp:revision>
  <dcterms:created xsi:type="dcterms:W3CDTF">2012-01-08T22:26:42Z</dcterms:created>
  <dcterms:modified xsi:type="dcterms:W3CDTF">2016-02-02T15:21:19Z</dcterms:modified>
</cp:coreProperties>
</file>