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62B8A06-BD95-4E49-B1CE-C463BF6FE29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Empires and Encounters</a:t>
            </a:r>
            <a:br>
              <a:rPr lang="en-US" dirty="0" smtClean="0"/>
            </a:br>
            <a:r>
              <a:rPr lang="en-US" dirty="0" smtClean="0"/>
              <a:t>1450-1750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398434" cy="1752600"/>
          </a:xfrm>
        </p:spPr>
        <p:txBody>
          <a:bodyPr/>
          <a:lstStyle/>
          <a:p>
            <a:pPr algn="ctr"/>
            <a:endParaRPr lang="en-US" dirty="0" smtClean="0"/>
          </a:p>
          <a:p>
            <a:r>
              <a:rPr lang="en-US" dirty="0" smtClean="0"/>
              <a:t>European Empires in the Americas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Columbian Exchange = the enormous network, migration, trade, spread of disease, and transfer of plants of animals between Europe and the Americas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Columbian Exchange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9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Impact on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information flooded into Europe</a:t>
            </a:r>
          </a:p>
          <a:p>
            <a:pPr lvl="1"/>
            <a:r>
              <a:rPr lang="en-US" dirty="0" smtClean="0"/>
              <a:t>Led to the Scientific Revolution</a:t>
            </a:r>
          </a:p>
          <a:p>
            <a:r>
              <a:rPr lang="en-US" dirty="0" smtClean="0"/>
              <a:t>Gained wealth from the colonies </a:t>
            </a:r>
            <a:r>
              <a:rPr lang="en-US" dirty="0" smtClean="0">
                <a:sym typeface="Wingdings" pitchFamily="2" charset="2"/>
              </a:rPr>
              <a:t> precious metals, natural resources, new food crops, slave labor, financial profits, colonial markets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Led to the Industrial Revolution</a:t>
            </a:r>
          </a:p>
          <a:p>
            <a:r>
              <a:rPr lang="en-US" dirty="0" smtClean="0">
                <a:sym typeface="Wingdings" pitchFamily="2" charset="2"/>
              </a:rPr>
              <a:t>Colonies provided an outlet for Europe’s growing population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029200" cy="1143000"/>
          </a:xfrm>
        </p:spPr>
        <p:txBody>
          <a:bodyPr/>
          <a:lstStyle/>
          <a:p>
            <a:pPr algn="ctr"/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Belief held by all European powers</a:t>
            </a:r>
          </a:p>
          <a:p>
            <a:r>
              <a:rPr lang="en-US" dirty="0" smtClean="0"/>
              <a:t>Mercantilism = governments served their countries’ economic interests best by exporting more than they import and by accumulating bullion</a:t>
            </a:r>
          </a:p>
          <a:p>
            <a:pPr lvl="1"/>
            <a:r>
              <a:rPr lang="en-US" dirty="0" smtClean="0"/>
              <a:t>Bullion = precious metals like silver and gold</a:t>
            </a:r>
          </a:p>
          <a:p>
            <a:r>
              <a:rPr lang="en-US" dirty="0" smtClean="0"/>
              <a:t>Roles of the colonies:</a:t>
            </a:r>
          </a:p>
          <a:p>
            <a:pPr>
              <a:buNone/>
            </a:pPr>
            <a:r>
              <a:rPr lang="en-US" dirty="0" smtClean="0"/>
              <a:t>	1) Supplied resources for European factories</a:t>
            </a:r>
          </a:p>
          <a:p>
            <a:pPr>
              <a:buNone/>
            </a:pPr>
            <a:r>
              <a:rPr lang="en-US" dirty="0" smtClean="0"/>
              <a:t>	2) Provided closed markets = they could only buy products from their “mother country”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2004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61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Colonial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Settler-dominated commercial agriculture</a:t>
            </a:r>
          </a:p>
          <a:p>
            <a:r>
              <a:rPr lang="en-US" dirty="0" smtClean="0"/>
              <a:t>Slave-based plantations</a:t>
            </a:r>
          </a:p>
          <a:p>
            <a:r>
              <a:rPr lang="en-US" dirty="0" smtClean="0"/>
              <a:t>Ranching</a:t>
            </a:r>
          </a:p>
          <a:p>
            <a:r>
              <a:rPr lang="en-US" dirty="0" smtClean="0"/>
              <a:t>Mining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the Lands of the</a:t>
            </a:r>
            <a:br>
              <a:rPr lang="en-US" dirty="0" smtClean="0"/>
            </a:br>
            <a:r>
              <a:rPr lang="en-US" dirty="0" smtClean="0"/>
              <a:t>Aztecs and Incas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Aztecs = conquered by </a:t>
            </a:r>
            <a:r>
              <a:rPr lang="en-US" dirty="0" err="1" smtClean="0"/>
              <a:t>Hernan</a:t>
            </a:r>
            <a:r>
              <a:rPr lang="en-US" dirty="0" smtClean="0"/>
              <a:t> </a:t>
            </a:r>
            <a:r>
              <a:rPr lang="en-US" dirty="0" err="1" smtClean="0"/>
              <a:t>cortes</a:t>
            </a:r>
            <a:r>
              <a:rPr lang="en-US" dirty="0" smtClean="0"/>
              <a:t> in 1519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270375" cy="639762"/>
          </a:xfrm>
        </p:spPr>
        <p:txBody>
          <a:bodyPr/>
          <a:lstStyle/>
          <a:p>
            <a:r>
              <a:rPr lang="en-US" dirty="0" smtClean="0"/>
              <a:t>Incas = conquered by </a:t>
            </a:r>
            <a:r>
              <a:rPr lang="en-US" dirty="0" err="1" smtClean="0"/>
              <a:t>francisco</a:t>
            </a:r>
            <a:r>
              <a:rPr lang="en-US" dirty="0" smtClean="0"/>
              <a:t> Pizarro in 1532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586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modern-day Mexico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867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modern-day Peru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Mexico and Peru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Economic foundations for these colonial societies:</a:t>
            </a:r>
          </a:p>
          <a:p>
            <a:pPr lvl="1"/>
            <a:r>
              <a:rPr lang="en-US" dirty="0" smtClean="0"/>
              <a:t>Commercial agriculture on large rural estates</a:t>
            </a:r>
          </a:p>
          <a:p>
            <a:pPr lvl="1"/>
            <a:r>
              <a:rPr lang="en-US" dirty="0" smtClean="0"/>
              <a:t>Silver and gold mining</a:t>
            </a:r>
          </a:p>
          <a:p>
            <a:r>
              <a:rPr lang="en-US" dirty="0" smtClean="0"/>
              <a:t>Both = used native peoples as forced laborers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505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Order of Spanish Colonies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371600" y="1524000"/>
            <a:ext cx="6019800" cy="5181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33528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52578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Spanish Settlers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886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Mestizo Population = mixed-race population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Native Peoples</a:t>
            </a:r>
          </a:p>
          <a:p>
            <a:pPr algn="ctr"/>
            <a:r>
              <a:rPr lang="en-US" dirty="0" smtClean="0"/>
              <a:t>(Primary labor force; slaves)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0" y="20574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286000" y="22860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Creoles = Spaniards born in the Americas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Peninsulares = Spaniards born in Spain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981200" y="4267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3276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Started from unions between native women and Spanish men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867400" y="4114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5600" y="3124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Spanish immigration = 1 woman for every 7 men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Mestizos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46237"/>
            <a:ext cx="4495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Largely Hispanic in culture</a:t>
            </a:r>
          </a:p>
          <a:p>
            <a:r>
              <a:rPr lang="en-US" dirty="0" smtClean="0"/>
              <a:t>Many looked down upon by “pure” Spaniards</a:t>
            </a:r>
          </a:p>
          <a:p>
            <a:r>
              <a:rPr lang="en-US" dirty="0" smtClean="0"/>
              <a:t>Worked as artisans, clerks, supervisors of workers, and lower-level officials in church and government organizations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Empires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652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</a:t>
                      </a:r>
                      <a:r>
                        <a:rPr lang="en-US" baseline="0" dirty="0" smtClean="0"/>
                        <a:t> Power(s)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</a:tr>
              <a:tr h="1153115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Caribbean,</a:t>
                      </a:r>
                      <a:r>
                        <a:rPr lang="en-US" baseline="0" dirty="0" smtClean="0"/>
                        <a:t> mainland Central &amp; South America</a:t>
                      </a:r>
                      <a:endParaRPr lang="en-US" dirty="0"/>
                    </a:p>
                  </a:txBody>
                  <a:tcPr/>
                </a:tc>
              </a:tr>
              <a:tr h="46765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Present-day Brazil</a:t>
                      </a:r>
                      <a:endParaRPr lang="en-US" dirty="0"/>
                    </a:p>
                  </a:txBody>
                  <a:tcPr/>
                </a:tc>
              </a:tr>
              <a:tr h="807181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England, France, the 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coast of North America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Colonies of Sugar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Controlled</a:t>
                      </a:r>
                      <a:r>
                        <a:rPr lang="en-US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Caribbean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Spanish, British, French, and Dutch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2004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Uses for sugar in Europe: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Medicine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Spice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Sweetener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Preservative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 sculptured forms as a decoration </a:t>
            </a:r>
            <a:r>
              <a:rPr lang="en-US" sz="2400" dirty="0" smtClean="0">
                <a:sym typeface="Wingdings" pitchFamily="2" charset="2"/>
              </a:rPr>
              <a:t> indicated high status and wealth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Production of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46236"/>
            <a:ext cx="46482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Involved growing the sugarcane AND processing it into usable sugar</a:t>
            </a:r>
          </a:p>
          <a:p>
            <a:r>
              <a:rPr lang="en-US" dirty="0" smtClean="0"/>
              <a:t>Very labor-intensive</a:t>
            </a:r>
          </a:p>
          <a:p>
            <a:r>
              <a:rPr lang="en-US" dirty="0" smtClean="0"/>
              <a:t>Most profitable if done on a large-scale</a:t>
            </a:r>
          </a:p>
          <a:p>
            <a:r>
              <a:rPr lang="en-US" dirty="0" smtClean="0"/>
              <a:t>Massive use of slave labor </a:t>
            </a:r>
            <a:r>
              <a:rPr lang="en-US" dirty="0" smtClean="0">
                <a:sym typeface="Wingdings" pitchFamily="2" charset="2"/>
              </a:rPr>
              <a:t> imported Africans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Native population had been wiped out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Empires</a:t>
            </a:r>
            <a:endParaRPr lang="en-US" dirty="0"/>
          </a:p>
        </p:txBody>
      </p:sp>
      <p:pic>
        <p:nvPicPr>
          <p:cNvPr id="4" name="Picture 2" descr="map_14_01_colonial_amer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4102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4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European Motivations</a:t>
            </a:r>
            <a:br>
              <a:rPr lang="en-US" dirty="0" smtClean="0"/>
            </a:br>
            <a:r>
              <a:rPr lang="en-US" dirty="0" smtClean="0"/>
              <a:t>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 of their low position in the world of Eurasian commerce and wanted to change this</a:t>
            </a:r>
          </a:p>
          <a:p>
            <a:r>
              <a:rPr lang="en-US" dirty="0" smtClean="0"/>
              <a:t>European rulers driven by competition and rivalries with other countries</a:t>
            </a:r>
          </a:p>
          <a:p>
            <a:r>
              <a:rPr lang="en-US" dirty="0" smtClean="0"/>
              <a:t>Merchants wanted direct access to Asian wealth; no Muslim intermediaries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European Motivations</a:t>
            </a:r>
            <a:br>
              <a:rPr lang="en-US" dirty="0" smtClean="0"/>
            </a:br>
            <a:r>
              <a:rPr lang="en-US" dirty="0" smtClean="0"/>
              <a:t>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European nobles and commoners thought they could gain wealth and status in the colonies</a:t>
            </a:r>
          </a:p>
          <a:p>
            <a:r>
              <a:rPr lang="en-US" dirty="0" smtClean="0"/>
              <a:t>Christian missionaries wanted to spread their faith</a:t>
            </a:r>
          </a:p>
          <a:p>
            <a:r>
              <a:rPr lang="en-US" dirty="0" smtClean="0"/>
              <a:t>Persecuted minorities wanted to start a new life with more freedoms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and trading companies efficiently mobilized human and material resources</a:t>
            </a:r>
          </a:p>
          <a:p>
            <a:r>
              <a:rPr lang="en-US" dirty="0" smtClean="0"/>
              <a:t>Seafaring technology allowed them to cross the Atlantic easily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67200"/>
            <a:ext cx="432464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195703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/>
          <a:lstStyle/>
          <a:p>
            <a:r>
              <a:rPr lang="en-US" dirty="0" smtClean="0"/>
              <a:t>Ironworking technology</a:t>
            </a:r>
          </a:p>
          <a:p>
            <a:r>
              <a:rPr lang="en-US" dirty="0" smtClean="0"/>
              <a:t>Gunpowder weapons</a:t>
            </a:r>
          </a:p>
          <a:p>
            <a:r>
              <a:rPr lang="en-US" dirty="0" smtClean="0"/>
              <a:t>Horses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316935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276105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46237"/>
            <a:ext cx="4876800" cy="4526280"/>
          </a:xfrm>
        </p:spPr>
        <p:txBody>
          <a:bodyPr/>
          <a:lstStyle/>
          <a:p>
            <a:r>
              <a:rPr lang="en-US" dirty="0" smtClean="0"/>
              <a:t>Germs and diseases!</a:t>
            </a:r>
          </a:p>
          <a:p>
            <a:pPr lvl="1"/>
            <a:r>
              <a:rPr lang="en-US" dirty="0" smtClean="0"/>
              <a:t>Major ones = Smallpox, measles, typhus, influenza, malaria, yellow fever</a:t>
            </a:r>
          </a:p>
          <a:p>
            <a:pPr lvl="1"/>
            <a:r>
              <a:rPr lang="en-US" dirty="0" smtClean="0"/>
              <a:t>Native Americans had no immunity to these diseases</a:t>
            </a:r>
            <a:endParaRPr lang="en-US" dirty="0"/>
          </a:p>
        </p:txBody>
      </p:sp>
      <p:pic>
        <p:nvPicPr>
          <p:cNvPr id="4" name="Picture 2" descr="vs_14_05_smallpox_disease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609600" y="1676400"/>
            <a:ext cx="3048000" cy="252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1890529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Great Dying”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5720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Result of European conquest = large-scale decimation of Native American populations and societies</a:t>
            </a:r>
          </a:p>
          <a:p>
            <a:r>
              <a:rPr lang="en-US" dirty="0" smtClean="0"/>
              <a:t>In many cases, up to 90% of the population in a region would die</a:t>
            </a:r>
          </a:p>
          <a:p>
            <a:r>
              <a:rPr lang="en-US" dirty="0" smtClean="0"/>
              <a:t>Central Mexico = population went from about 20 million people to 1 million people by 1650</a:t>
            </a:r>
            <a:endParaRPr lang="en-US" dirty="0"/>
          </a:p>
        </p:txBody>
      </p:sp>
      <p:pic>
        <p:nvPicPr>
          <p:cNvPr id="4" name="Picture 2" descr="vs_14_03_massacre_of_no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730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</TotalTime>
  <Words>587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Empires and Encounters 1450-1750</vt:lpstr>
      <vt:lpstr>European Empires</vt:lpstr>
      <vt:lpstr>European Empires</vt:lpstr>
      <vt:lpstr>European Motivations for Imperialism</vt:lpstr>
      <vt:lpstr>European Motivations for Imperialism</vt:lpstr>
      <vt:lpstr>European Advantages</vt:lpstr>
      <vt:lpstr>European Advantages</vt:lpstr>
      <vt:lpstr>European Advantages</vt:lpstr>
      <vt:lpstr>“The Great Dying”</vt:lpstr>
      <vt:lpstr>The Columbian Exchange</vt:lpstr>
      <vt:lpstr>The Columbian Exchange</vt:lpstr>
      <vt:lpstr>Positive Impact on Europe</vt:lpstr>
      <vt:lpstr>Mercantilism</vt:lpstr>
      <vt:lpstr>Slide 14</vt:lpstr>
      <vt:lpstr>Types of Colonial Economies</vt:lpstr>
      <vt:lpstr>In the Lands of the Aztecs and Incas</vt:lpstr>
      <vt:lpstr>Mexico and Peru</vt:lpstr>
      <vt:lpstr>Social Order of Spanish Colonies</vt:lpstr>
      <vt:lpstr>Mestizos</vt:lpstr>
      <vt:lpstr>Colonies of Sugar</vt:lpstr>
      <vt:lpstr>Production of Sugar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Empires and Encounters 1450-1750</dc:title>
  <dc:creator>GSCS</dc:creator>
  <cp:lastModifiedBy>Teacher</cp:lastModifiedBy>
  <cp:revision>37</cp:revision>
  <dcterms:created xsi:type="dcterms:W3CDTF">2012-01-06T13:48:32Z</dcterms:created>
  <dcterms:modified xsi:type="dcterms:W3CDTF">2016-02-02T15:20:15Z</dcterms:modified>
</cp:coreProperties>
</file>