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7" r:id="rId6"/>
    <p:sldId id="259" r:id="rId7"/>
    <p:sldId id="264" r:id="rId8"/>
    <p:sldId id="258" r:id="rId9"/>
    <p:sldId id="263" r:id="rId10"/>
    <p:sldId id="268" r:id="rId11"/>
    <p:sldId id="270" r:id="rId12"/>
    <p:sldId id="265" r:id="rId13"/>
    <p:sldId id="269" r:id="rId14"/>
    <p:sldId id="26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77009B-C70F-459F-B0D3-644E103675D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724401"/>
            <a:ext cx="8763000" cy="1351386"/>
          </a:xfrm>
        </p:spPr>
        <p:txBody>
          <a:bodyPr>
            <a:normAutofit/>
          </a:bodyPr>
          <a:lstStyle/>
          <a:p>
            <a:r>
              <a:rPr lang="en-US" sz="2400" smtClean="0"/>
              <a:t>Germanic </a:t>
            </a:r>
            <a:r>
              <a:rPr lang="en-US" sz="2400" dirty="0" smtClean="0"/>
              <a:t>Kingdoms Emerge &amp; Charlemagne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Middle Ages</a:t>
            </a:r>
            <a:endParaRPr lang="en-US" sz="8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0"/>
            <a:ext cx="2057400" cy="2871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54162"/>
            <a:ext cx="96012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6"/>
            </a:pPr>
            <a:r>
              <a:rPr lang="en-US" b="1" dirty="0" smtClean="0"/>
              <a:t>Charles Martel or Charles</a:t>
            </a:r>
            <a:r>
              <a:rPr lang="en-US" dirty="0" smtClean="0"/>
              <a:t> </a:t>
            </a:r>
            <a:r>
              <a:rPr lang="en-US" b="1" dirty="0" smtClean="0"/>
              <a:t>the Hammer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Defeated </a:t>
            </a:r>
            <a:r>
              <a:rPr lang="en-US" sz="2000" b="1" u="sng" dirty="0" smtClean="0">
                <a:solidFill>
                  <a:srgbClr val="FF0000"/>
                </a:solidFill>
              </a:rPr>
              <a:t>Muslim</a:t>
            </a:r>
            <a:r>
              <a:rPr lang="en-US" sz="2000" dirty="0" smtClean="0"/>
              <a:t> raiders from Spain at the Battle of Tours in 732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Victory was highly significant for European </a:t>
            </a:r>
            <a:r>
              <a:rPr lang="en-US" sz="2000" b="1" u="sng" dirty="0" smtClean="0">
                <a:solidFill>
                  <a:srgbClr val="FF0000"/>
                </a:solidFill>
              </a:rPr>
              <a:t>Christians</a:t>
            </a:r>
            <a:r>
              <a:rPr lang="en-US" sz="2000" dirty="0" smtClean="0"/>
              <a:t>, Charles was a Christian </a:t>
            </a:r>
            <a:r>
              <a:rPr lang="en-US" sz="2000" b="1" u="sng" dirty="0" smtClean="0">
                <a:solidFill>
                  <a:srgbClr val="FF0000"/>
                </a:solidFill>
              </a:rPr>
              <a:t>hero</a:t>
            </a:r>
            <a:r>
              <a:rPr lang="en-US" sz="2000" dirty="0" smtClean="0"/>
              <a:t> (lose battle, lose Europe?)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At his death, he passed his power to </a:t>
            </a:r>
            <a:r>
              <a:rPr lang="en-US" sz="2000" b="1" u="sng" dirty="0" smtClean="0">
                <a:solidFill>
                  <a:srgbClr val="FF0000"/>
                </a:solidFill>
              </a:rPr>
              <a:t>Pepin the Short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Pope anoints Pepin “</a:t>
            </a:r>
            <a:r>
              <a:rPr lang="en-US" sz="2000" b="1" u="sng" dirty="0" smtClean="0">
                <a:solidFill>
                  <a:srgbClr val="FF0000"/>
                </a:solidFill>
              </a:rPr>
              <a:t>King</a:t>
            </a:r>
            <a:r>
              <a:rPr lang="en-US" sz="2000" dirty="0" smtClean="0"/>
              <a:t> by the grace of </a:t>
            </a:r>
            <a:r>
              <a:rPr lang="en-US" sz="2000" b="1" u="sng" dirty="0" smtClean="0">
                <a:solidFill>
                  <a:srgbClr val="FF0000"/>
                </a:solidFill>
              </a:rPr>
              <a:t>God</a:t>
            </a:r>
            <a:r>
              <a:rPr lang="en-US" sz="2000" dirty="0" smtClean="0"/>
              <a:t>,” thus beginning the </a:t>
            </a:r>
            <a:r>
              <a:rPr lang="en-US" sz="2000" b="1" u="sng" dirty="0" smtClean="0">
                <a:solidFill>
                  <a:srgbClr val="FF0000"/>
                </a:solidFill>
              </a:rPr>
              <a:t>Carolingian Dynasty</a:t>
            </a:r>
            <a:r>
              <a:rPr lang="en-US" sz="2000" dirty="0" smtClean="0"/>
              <a:t>- family that would rule the Franks from 751-987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399"/>
            <a:ext cx="2220036" cy="2288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2514600" cy="2237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2242310" cy="495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Charlemagne Becomes Emperor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Pepin the short died in </a:t>
            </a:r>
            <a:r>
              <a:rPr lang="en-US" sz="2200" b="1" u="sng" dirty="0" smtClean="0">
                <a:solidFill>
                  <a:srgbClr val="FF0000"/>
                </a:solidFill>
              </a:rPr>
              <a:t>768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Charles </a:t>
            </a:r>
            <a:r>
              <a:rPr lang="en-US" sz="2200" b="1" u="sng" dirty="0" smtClean="0">
                <a:solidFill>
                  <a:srgbClr val="FF0000"/>
                </a:solidFill>
              </a:rPr>
              <a:t>the Great</a:t>
            </a:r>
            <a:r>
              <a:rPr lang="en-US" sz="2200" dirty="0" smtClean="0"/>
              <a:t>, better known as </a:t>
            </a:r>
            <a:r>
              <a:rPr lang="en-US" sz="2200" b="1" dirty="0" smtClean="0"/>
              <a:t>Charlemagne</a:t>
            </a:r>
            <a:r>
              <a:rPr lang="en-US" sz="2200" dirty="0" smtClean="0"/>
              <a:t> takes over in 771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Imposing figure standing </a:t>
            </a:r>
            <a:r>
              <a:rPr lang="en-US" sz="2200" b="1" u="sng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 foot </a:t>
            </a:r>
            <a:r>
              <a:rPr lang="en-US" sz="2200" b="1" u="sng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/>
              <a:t> inches tall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Charlemagne built an empire greater than any known since </a:t>
            </a:r>
            <a:r>
              <a:rPr lang="en-US" sz="2200" b="1" u="sng" dirty="0" smtClean="0">
                <a:solidFill>
                  <a:srgbClr val="FF0000"/>
                </a:solidFill>
              </a:rPr>
              <a:t>ancient</a:t>
            </a:r>
            <a:r>
              <a:rPr lang="en-US" sz="2200" dirty="0" smtClean="0"/>
              <a:t> </a:t>
            </a:r>
            <a:r>
              <a:rPr lang="en-US" sz="2200" b="1" u="sng" dirty="0" smtClean="0">
                <a:solidFill>
                  <a:srgbClr val="FF0000"/>
                </a:solidFill>
              </a:rPr>
              <a:t>Rome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3886200" cy="264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54162"/>
            <a:ext cx="9448800" cy="45259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LcPeriod" startAt="5"/>
            </a:pPr>
            <a:r>
              <a:rPr lang="en-US" sz="1900" dirty="0" smtClean="0"/>
              <a:t>His conquests against the Muslims and to the south and east spread Christianity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000" dirty="0" smtClean="0"/>
              <a:t>He reunited </a:t>
            </a:r>
            <a:r>
              <a:rPr lang="en-US" sz="2000" b="1" u="sng" dirty="0" smtClean="0">
                <a:solidFill>
                  <a:srgbClr val="FF0000"/>
                </a:solidFill>
              </a:rPr>
              <a:t>Western Europe</a:t>
            </a:r>
            <a:r>
              <a:rPr lang="en-US" sz="2000" dirty="0" smtClean="0"/>
              <a:t> for the first time since the Roman Empire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000" dirty="0" smtClean="0"/>
              <a:t>Was now the most powerful </a:t>
            </a:r>
            <a:r>
              <a:rPr lang="en-US" sz="2000" b="1" u="sng" dirty="0" smtClean="0">
                <a:solidFill>
                  <a:srgbClr val="FF0000"/>
                </a:solidFill>
              </a:rPr>
              <a:t>king</a:t>
            </a:r>
            <a:r>
              <a:rPr lang="en-US" sz="2000" dirty="0" smtClean="0"/>
              <a:t> in western Europe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000" dirty="0" smtClean="0"/>
              <a:t>In </a:t>
            </a:r>
            <a:r>
              <a:rPr lang="en-US" sz="2000" b="1" u="sng" dirty="0" smtClean="0">
                <a:solidFill>
                  <a:srgbClr val="FF0000"/>
                </a:solidFill>
              </a:rPr>
              <a:t>800</a:t>
            </a:r>
            <a:r>
              <a:rPr lang="en-US" sz="2000" dirty="0" smtClean="0"/>
              <a:t>, he traveled to Rome to protect the </a:t>
            </a:r>
            <a:r>
              <a:rPr lang="en-US" sz="2000" b="1" u="sng" dirty="0" smtClean="0">
                <a:solidFill>
                  <a:srgbClr val="FF0000"/>
                </a:solidFill>
              </a:rPr>
              <a:t>pope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the pope rewards Charlemagne by crowning him </a:t>
            </a:r>
            <a:r>
              <a:rPr lang="en-US" sz="2000" b="1" u="sng" dirty="0" smtClean="0">
                <a:solidFill>
                  <a:srgbClr val="FF0000"/>
                </a:solidFill>
              </a:rPr>
              <a:t>emperor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2861485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Charlemagne as King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Charlemagne strengthened his power by limiting </a:t>
            </a:r>
            <a:r>
              <a:rPr lang="en-US" sz="2000" b="1" u="sng" dirty="0" smtClean="0">
                <a:solidFill>
                  <a:srgbClr val="FF0000"/>
                </a:solidFill>
              </a:rPr>
              <a:t>authority</a:t>
            </a:r>
            <a:r>
              <a:rPr lang="en-US" sz="2000" dirty="0" smtClean="0"/>
              <a:t> of the </a:t>
            </a:r>
            <a:r>
              <a:rPr lang="en-US" sz="2000" b="1" u="sng" dirty="0" smtClean="0">
                <a:solidFill>
                  <a:srgbClr val="FF0000"/>
                </a:solidFill>
              </a:rPr>
              <a:t>nobles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Sent out royal agents to check on powerful </a:t>
            </a:r>
            <a:r>
              <a:rPr lang="en-US" sz="2000" b="1" u="sng" dirty="0" smtClean="0">
                <a:solidFill>
                  <a:srgbClr val="FF0000"/>
                </a:solidFill>
              </a:rPr>
              <a:t>landowners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Regularly </a:t>
            </a:r>
            <a:r>
              <a:rPr lang="en-US" sz="2000" b="1" u="sng" dirty="0" smtClean="0">
                <a:solidFill>
                  <a:srgbClr val="FF0000"/>
                </a:solidFill>
              </a:rPr>
              <a:t>visited</a:t>
            </a:r>
            <a:r>
              <a:rPr lang="en-US" sz="2000" dirty="0" smtClean="0"/>
              <a:t> his kingdom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Encouraged learning- surrounded himself with </a:t>
            </a:r>
            <a:r>
              <a:rPr lang="en-US" sz="2000" b="1" u="sng" dirty="0" smtClean="0">
                <a:solidFill>
                  <a:srgbClr val="FF0000"/>
                </a:solidFill>
              </a:rPr>
              <a:t>scholars</a:t>
            </a:r>
            <a:r>
              <a:rPr lang="en-US" sz="2000" dirty="0" smtClean="0"/>
              <a:t> and opened new </a:t>
            </a:r>
            <a:r>
              <a:rPr lang="en-US" sz="2000" b="1" u="sng" dirty="0" smtClean="0">
                <a:solidFill>
                  <a:srgbClr val="FF0000"/>
                </a:solidFill>
              </a:rPr>
              <a:t>monasteries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Charlemagne died in 814, his sons </a:t>
            </a:r>
            <a:r>
              <a:rPr lang="en-US" sz="2000" b="1" u="sng" dirty="0" smtClean="0">
                <a:solidFill>
                  <a:srgbClr val="FF0000"/>
                </a:solidFill>
              </a:rPr>
              <a:t>split</a:t>
            </a:r>
            <a:r>
              <a:rPr lang="en-US" sz="2000" dirty="0" smtClean="0"/>
              <a:t> up the kingdom- </a:t>
            </a:r>
            <a:r>
              <a:rPr lang="en-US" sz="2000" b="1" u="sng" dirty="0" smtClean="0">
                <a:solidFill>
                  <a:srgbClr val="FF0000"/>
                </a:solidFill>
              </a:rPr>
              <a:t>bad idea</a:t>
            </a:r>
            <a:r>
              <a:rPr lang="en-US" sz="2000" dirty="0" smtClean="0"/>
              <a:t>- Carolingian kings </a:t>
            </a:r>
            <a:r>
              <a:rPr lang="en-US" sz="2000" b="1" u="sng" dirty="0" smtClean="0">
                <a:solidFill>
                  <a:srgbClr val="FF0000"/>
                </a:solidFill>
              </a:rPr>
              <a:t>lost</a:t>
            </a:r>
            <a:r>
              <a:rPr lang="en-US" sz="2000" dirty="0" smtClean="0"/>
              <a:t> power and authority </a:t>
            </a:r>
            <a:r>
              <a:rPr lang="en-US" sz="2000" b="1" u="sng" dirty="0" smtClean="0">
                <a:solidFill>
                  <a:srgbClr val="FF0000"/>
                </a:solidFill>
              </a:rPr>
              <a:t>broke down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This lead to the rise of </a:t>
            </a:r>
            <a:r>
              <a:rPr lang="en-US" sz="2000" b="1" u="sng" dirty="0" smtClean="0">
                <a:solidFill>
                  <a:srgbClr val="FF0000"/>
                </a:solidFill>
              </a:rPr>
              <a:t>feudalism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r>
              <a:rPr lang="en-US" sz="1900" b="1" u="sng" dirty="0" smtClean="0"/>
              <a:t>Result</a:t>
            </a:r>
            <a:r>
              <a:rPr lang="en-US" sz="1900" b="1" dirty="0" smtClean="0"/>
              <a:t>:</a:t>
            </a:r>
            <a:r>
              <a:rPr lang="en-US" sz="1900" dirty="0" smtClean="0"/>
              <a:t> Historic coronation, which gave the pope the right to confer the title of </a:t>
            </a:r>
            <a:r>
              <a:rPr lang="en-US" sz="1900" b="1" u="sng" dirty="0" smtClean="0">
                <a:solidFill>
                  <a:srgbClr val="FF0000"/>
                </a:solidFill>
              </a:rPr>
              <a:t>Roman Emperor</a:t>
            </a:r>
            <a:r>
              <a:rPr lang="en-US" sz="1900" dirty="0" smtClean="0"/>
              <a:t> on European kings.  Signaled the joining of </a:t>
            </a:r>
            <a:r>
              <a:rPr lang="en-US" sz="1900" b="1" u="sng" dirty="0" smtClean="0">
                <a:solidFill>
                  <a:srgbClr val="FF0000"/>
                </a:solidFill>
              </a:rPr>
              <a:t>Germanic</a:t>
            </a:r>
            <a:r>
              <a:rPr lang="en-US" sz="1900" dirty="0" smtClean="0"/>
              <a:t> power, the </a:t>
            </a:r>
            <a:r>
              <a:rPr lang="en-US" sz="1900" b="1" u="sng" dirty="0" smtClean="0">
                <a:solidFill>
                  <a:srgbClr val="FF0000"/>
                </a:solidFill>
              </a:rPr>
              <a:t>Church</a:t>
            </a:r>
            <a:r>
              <a:rPr lang="en-US" sz="1900" dirty="0" smtClean="0"/>
              <a:t>, and the </a:t>
            </a:r>
            <a:r>
              <a:rPr lang="en-US" sz="1900" b="1" u="sng" dirty="0" smtClean="0">
                <a:solidFill>
                  <a:srgbClr val="FF0000"/>
                </a:solidFill>
              </a:rPr>
              <a:t>heritage</a:t>
            </a:r>
            <a:r>
              <a:rPr lang="en-US" sz="1900" dirty="0" smtClean="0"/>
              <a:t> of the Roman Empire.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3019425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81800" cy="53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Germanic Kingdoms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In the upheaval between </a:t>
            </a:r>
            <a:r>
              <a:rPr lang="en-US" sz="1900" b="1" u="sng" dirty="0" smtClean="0">
                <a:solidFill>
                  <a:srgbClr val="FF0000"/>
                </a:solidFill>
              </a:rPr>
              <a:t>400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FF0000"/>
                </a:solidFill>
              </a:rPr>
              <a:t>600</a:t>
            </a:r>
            <a:r>
              <a:rPr lang="en-US" sz="1900" dirty="0" smtClean="0"/>
              <a:t>, small Germanic kingdoms replaced Roman </a:t>
            </a:r>
            <a:r>
              <a:rPr lang="en-US" sz="1900" b="1" u="sng" dirty="0" smtClean="0">
                <a:solidFill>
                  <a:srgbClr val="FF0000"/>
                </a:solidFill>
              </a:rPr>
              <a:t>provinces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Borders </a:t>
            </a:r>
            <a:r>
              <a:rPr lang="en-US" sz="2000" b="1" u="sng" dirty="0" smtClean="0">
                <a:solidFill>
                  <a:srgbClr val="FF0000"/>
                </a:solidFill>
              </a:rPr>
              <a:t>changed</a:t>
            </a:r>
            <a:r>
              <a:rPr lang="en-US" sz="2000" dirty="0" smtClean="0"/>
              <a:t> constantly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Family </a:t>
            </a:r>
            <a:r>
              <a:rPr lang="en-US" sz="2000" b="1" u="sng" dirty="0" smtClean="0">
                <a:solidFill>
                  <a:srgbClr val="FF0000"/>
                </a:solidFill>
              </a:rPr>
              <a:t>ties</a:t>
            </a:r>
            <a:r>
              <a:rPr lang="en-US" sz="2000" dirty="0" smtClean="0"/>
              <a:t> and personal </a:t>
            </a:r>
            <a:r>
              <a:rPr lang="en-US" sz="2000" b="1" u="sng" dirty="0" smtClean="0">
                <a:solidFill>
                  <a:srgbClr val="FF0000"/>
                </a:solidFill>
              </a:rPr>
              <a:t>loyalty</a:t>
            </a:r>
            <a:r>
              <a:rPr lang="en-US" sz="2000" dirty="0" smtClean="0"/>
              <a:t> were more important than public </a:t>
            </a:r>
            <a:r>
              <a:rPr lang="en-US" sz="2000" b="1" u="sng" dirty="0" smtClean="0">
                <a:solidFill>
                  <a:srgbClr val="FF0000"/>
                </a:solidFill>
              </a:rPr>
              <a:t>government</a:t>
            </a:r>
            <a:r>
              <a:rPr lang="en-US" sz="2000" dirty="0" smtClean="0"/>
              <a:t> and written </a:t>
            </a:r>
            <a:r>
              <a:rPr lang="en-US" sz="2000" b="1" u="sng" dirty="0" smtClean="0">
                <a:solidFill>
                  <a:srgbClr val="FF0000"/>
                </a:solidFill>
              </a:rPr>
              <a:t>law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Germanic stress on personal ties made it impossible to establish </a:t>
            </a:r>
            <a:r>
              <a:rPr lang="en-US" sz="2000" b="1" u="sng" dirty="0" smtClean="0">
                <a:solidFill>
                  <a:srgbClr val="FF0000"/>
                </a:solidFill>
              </a:rPr>
              <a:t>orderly</a:t>
            </a:r>
            <a:r>
              <a:rPr lang="en-US" sz="2000" dirty="0" smtClean="0"/>
              <a:t>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Clovis and the Franks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The Franks had power in </a:t>
            </a:r>
            <a:r>
              <a:rPr lang="en-US" sz="2200" b="1" u="sng" dirty="0" smtClean="0">
                <a:solidFill>
                  <a:srgbClr val="FF0000"/>
                </a:solidFill>
              </a:rPr>
              <a:t>Gaul</a:t>
            </a:r>
            <a:r>
              <a:rPr lang="en-US" sz="2200" dirty="0" smtClean="0"/>
              <a:t> (modern day France and Switzerland)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199"/>
            <a:ext cx="3200400" cy="37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54162"/>
            <a:ext cx="94488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b="1" dirty="0" smtClean="0"/>
              <a:t>Clovis</a:t>
            </a:r>
            <a:r>
              <a:rPr lang="en-US" dirty="0" smtClean="0"/>
              <a:t> was leader of the </a:t>
            </a:r>
            <a:r>
              <a:rPr lang="en-US" b="1" u="sng" dirty="0" smtClean="0">
                <a:solidFill>
                  <a:srgbClr val="FF0000"/>
                </a:solidFill>
              </a:rPr>
              <a:t>Franks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Clovis brings </a:t>
            </a:r>
            <a:r>
              <a:rPr lang="en-US" b="1" u="sng" dirty="0" smtClean="0">
                <a:solidFill>
                  <a:srgbClr val="FF0000"/>
                </a:solidFill>
              </a:rPr>
              <a:t>Christianity</a:t>
            </a:r>
            <a:r>
              <a:rPr lang="en-US" dirty="0" smtClean="0"/>
              <a:t> to the region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Fears defeat by another Germanic tribe and appeals to </a:t>
            </a:r>
            <a:r>
              <a:rPr lang="en-US" sz="2100" b="1" u="sng" dirty="0" smtClean="0">
                <a:solidFill>
                  <a:srgbClr val="FF0000"/>
                </a:solidFill>
              </a:rPr>
              <a:t>Christian God</a:t>
            </a:r>
            <a:r>
              <a:rPr lang="en-US" sz="2100" dirty="0" smtClean="0"/>
              <a:t>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Battle shifts in his favor and Franks </a:t>
            </a:r>
            <a:r>
              <a:rPr lang="en-US" sz="2100" b="1" u="sng" dirty="0" smtClean="0">
                <a:solidFill>
                  <a:srgbClr val="FF0000"/>
                </a:solidFill>
              </a:rPr>
              <a:t>win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Clovis and </a:t>
            </a:r>
            <a:r>
              <a:rPr lang="en-US" sz="2100" b="1" u="sng" dirty="0" smtClean="0">
                <a:solidFill>
                  <a:srgbClr val="FF0000"/>
                </a:solidFill>
              </a:rPr>
              <a:t>3,000</a:t>
            </a:r>
            <a:r>
              <a:rPr lang="en-US" sz="2100" dirty="0" smtClean="0"/>
              <a:t> of his warriors ask a bishop to </a:t>
            </a:r>
            <a:r>
              <a:rPr lang="en-US" sz="2100" b="1" u="sng" dirty="0" smtClean="0">
                <a:solidFill>
                  <a:srgbClr val="FF0000"/>
                </a:solidFill>
              </a:rPr>
              <a:t>baptize</a:t>
            </a:r>
            <a:r>
              <a:rPr lang="en-US" sz="2100" dirty="0" smtClean="0"/>
              <a:t> them</a:t>
            </a:r>
          </a:p>
          <a:p>
            <a:pPr marL="971550" lvl="1" indent="-514350">
              <a:buFont typeface="+mj-lt"/>
              <a:buAutoNum type="alphaLcPeriod" startAt="4"/>
            </a:pPr>
            <a:r>
              <a:rPr lang="en-US" dirty="0" smtClean="0"/>
              <a:t>By 511, Clovis had </a:t>
            </a:r>
            <a:r>
              <a:rPr lang="en-US" b="1" u="sng" dirty="0" smtClean="0">
                <a:solidFill>
                  <a:srgbClr val="FF0000"/>
                </a:solidFill>
              </a:rPr>
              <a:t>united</a:t>
            </a:r>
            <a:r>
              <a:rPr lang="en-US" dirty="0" smtClean="0"/>
              <a:t> the Franks in one kingdom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57200"/>
            <a:ext cx="1676400" cy="1993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Christianity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Christianity was a </a:t>
            </a:r>
            <a:r>
              <a:rPr lang="en-US" b="1" u="sng" dirty="0" smtClean="0">
                <a:solidFill>
                  <a:srgbClr val="FF0000"/>
                </a:solidFill>
              </a:rPr>
              <a:t>constant</a:t>
            </a:r>
            <a:r>
              <a:rPr lang="en-US" dirty="0" smtClean="0"/>
              <a:t> variable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0000"/>
                </a:solidFill>
              </a:rPr>
              <a:t>Monasteries</a:t>
            </a:r>
            <a:r>
              <a:rPr lang="en-US" sz="2000" dirty="0" smtClean="0"/>
              <a:t> provided education and a place to serve god for </a:t>
            </a:r>
            <a:r>
              <a:rPr lang="en-US" sz="2000" b="1" u="sng" dirty="0" smtClean="0">
                <a:solidFill>
                  <a:srgbClr val="FF0000"/>
                </a:solidFill>
              </a:rPr>
              <a:t>men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0000"/>
                </a:solidFill>
              </a:rPr>
              <a:t>Convents</a:t>
            </a:r>
            <a:r>
              <a:rPr lang="en-US" sz="2000" dirty="0" smtClean="0"/>
              <a:t> for women (nuns)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The church was extending its influence into </a:t>
            </a:r>
            <a:r>
              <a:rPr lang="en-US" sz="2000" b="1" u="sng" dirty="0" smtClean="0">
                <a:solidFill>
                  <a:srgbClr val="FF0000"/>
                </a:solidFill>
              </a:rPr>
              <a:t>politics</a:t>
            </a:r>
            <a:r>
              <a:rPr lang="en-US" sz="2000" dirty="0" smtClean="0"/>
              <a:t> and everyday life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The power of the pope was rapidly </a:t>
            </a:r>
            <a:r>
              <a:rPr lang="en-US" sz="2000" b="1" u="sng" dirty="0" smtClean="0">
                <a:solidFill>
                  <a:srgbClr val="FF0000"/>
                </a:solidFill>
              </a:rPr>
              <a:t>expanding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43000"/>
            <a:ext cx="1574800" cy="1417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33147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An Empire Evolves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100" dirty="0" smtClean="0"/>
              <a:t>After the fall of Rome, small </a:t>
            </a:r>
            <a:r>
              <a:rPr lang="en-US" sz="2100" b="1" u="sng" dirty="0" smtClean="0">
                <a:solidFill>
                  <a:srgbClr val="FF0000"/>
                </a:solidFill>
              </a:rPr>
              <a:t>kingdoms</a:t>
            </a:r>
            <a:r>
              <a:rPr lang="en-US" sz="2100" dirty="0" smtClean="0"/>
              <a:t> popped up all over Europe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100" dirty="0" smtClean="0"/>
              <a:t>Franks controlled the </a:t>
            </a:r>
            <a:r>
              <a:rPr lang="en-US" sz="2100" b="1" u="sng" dirty="0" smtClean="0">
                <a:solidFill>
                  <a:srgbClr val="FF0000"/>
                </a:solidFill>
              </a:rPr>
              <a:t>largest</a:t>
            </a:r>
            <a:r>
              <a:rPr lang="en-US" sz="2100" dirty="0" smtClean="0"/>
              <a:t> and </a:t>
            </a:r>
            <a:r>
              <a:rPr lang="en-US" sz="2100" b="1" u="sng" dirty="0" smtClean="0">
                <a:solidFill>
                  <a:srgbClr val="FF0000"/>
                </a:solidFill>
              </a:rPr>
              <a:t>strongest</a:t>
            </a:r>
            <a:r>
              <a:rPr lang="en-US" sz="2100" dirty="0" smtClean="0"/>
              <a:t> of Europe’s kingdoms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When Clovis died in 511, the Franks controlled most of modern day France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41148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5"/>
            </a:pPr>
            <a:r>
              <a:rPr lang="en-US" b="1" u="sng" dirty="0" smtClean="0">
                <a:solidFill>
                  <a:srgbClr val="FF0000"/>
                </a:solidFill>
              </a:rPr>
              <a:t>Mayor of the Palace</a:t>
            </a:r>
            <a:r>
              <a:rPr lang="en-US" dirty="0" smtClean="0"/>
              <a:t>: 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Position which had become the most powerful in </a:t>
            </a:r>
            <a:r>
              <a:rPr lang="en-US" sz="1950" b="1" u="sng" dirty="0" smtClean="0">
                <a:solidFill>
                  <a:srgbClr val="FF0000"/>
                </a:solidFill>
              </a:rPr>
              <a:t>Frankish</a:t>
            </a:r>
            <a:r>
              <a:rPr lang="en-US" sz="1950" dirty="0" smtClean="0"/>
              <a:t> kingdom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Official power: Had charge of the royal </a:t>
            </a:r>
            <a:r>
              <a:rPr lang="en-US" sz="1950" b="1" u="sng" dirty="0" smtClean="0">
                <a:solidFill>
                  <a:srgbClr val="FF0000"/>
                </a:solidFill>
              </a:rPr>
              <a:t>households</a:t>
            </a:r>
            <a:r>
              <a:rPr lang="en-US" sz="1950" dirty="0" smtClean="0"/>
              <a:t> and </a:t>
            </a:r>
            <a:r>
              <a:rPr lang="en-US" sz="1950" b="1" u="sng" dirty="0" smtClean="0">
                <a:solidFill>
                  <a:srgbClr val="FF0000"/>
                </a:solidFill>
              </a:rPr>
              <a:t>estates</a:t>
            </a:r>
            <a:r>
              <a:rPr lang="en-US" sz="1950" dirty="0" smtClean="0"/>
              <a:t> (like a lord)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Unofficial power: Led </a:t>
            </a:r>
            <a:r>
              <a:rPr lang="en-US" sz="1950" b="1" u="sng" dirty="0" smtClean="0">
                <a:solidFill>
                  <a:srgbClr val="FF0000"/>
                </a:solidFill>
              </a:rPr>
              <a:t>armies</a:t>
            </a:r>
            <a:r>
              <a:rPr lang="en-US" sz="1950" dirty="0" smtClean="0"/>
              <a:t> and made </a:t>
            </a:r>
            <a:r>
              <a:rPr lang="en-US" sz="1950" b="1" u="sng" dirty="0" smtClean="0">
                <a:solidFill>
                  <a:srgbClr val="FF0000"/>
                </a:solidFill>
              </a:rPr>
              <a:t>policy</a:t>
            </a:r>
            <a:r>
              <a:rPr lang="en-US" sz="1950" dirty="0" smtClean="0"/>
              <a:t>, essentially ruling the kingdom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6"/>
            </a:pPr>
            <a:r>
              <a:rPr lang="en-US" b="1" dirty="0" smtClean="0"/>
              <a:t>Charles Martel or Charles</a:t>
            </a:r>
            <a:r>
              <a:rPr lang="en-US" dirty="0" smtClean="0"/>
              <a:t> </a:t>
            </a:r>
            <a:r>
              <a:rPr lang="en-US" b="1" dirty="0" smtClean="0"/>
              <a:t>the Hammer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By 719, Charles held more power than the king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238750" cy="3495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582</Words>
  <Application>Microsoft Macintosh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Germanic Kingdoms Emerge &amp; Charlemagne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Charlemagne</vt:lpstr>
      <vt:lpstr>Charlemagne</vt:lpstr>
      <vt:lpstr>Charlemagne</vt:lpstr>
      <vt:lpstr>Germanic Kingdoms Emerge</vt:lpstr>
      <vt:lpstr>Germanic Kingdoms Emerge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Germanic Kingdoms Emerge &amp; Charlemagne</dc:title>
  <dc:creator>karl.sagan</dc:creator>
  <cp:lastModifiedBy>Stephen Pitts</cp:lastModifiedBy>
  <cp:revision>11</cp:revision>
  <dcterms:created xsi:type="dcterms:W3CDTF">2014-11-04T16:27:27Z</dcterms:created>
  <dcterms:modified xsi:type="dcterms:W3CDTF">2014-11-04T16:28:53Z</dcterms:modified>
</cp:coreProperties>
</file>