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8" r:id="rId1"/>
    <p:sldMasterId id="2147483880" r:id="rId2"/>
    <p:sldMasterId id="2147484042" r:id="rId3"/>
  </p:sldMasterIdLst>
  <p:notesMasterIdLst>
    <p:notesMasterId r:id="rId24"/>
  </p:notesMasterIdLst>
  <p:handoutMasterIdLst>
    <p:handoutMasterId r:id="rId25"/>
  </p:handoutMasterIdLst>
  <p:sldIdLst>
    <p:sldId id="507" r:id="rId4"/>
    <p:sldId id="583" r:id="rId5"/>
    <p:sldId id="584" r:id="rId6"/>
    <p:sldId id="588" r:id="rId7"/>
    <p:sldId id="589" r:id="rId8"/>
    <p:sldId id="590" r:id="rId9"/>
    <p:sldId id="623" r:id="rId10"/>
    <p:sldId id="601" r:id="rId11"/>
    <p:sldId id="593" r:id="rId12"/>
    <p:sldId id="613" r:id="rId13"/>
    <p:sldId id="611" r:id="rId14"/>
    <p:sldId id="624" r:id="rId15"/>
    <p:sldId id="591" r:id="rId16"/>
    <p:sldId id="586" r:id="rId17"/>
    <p:sldId id="596" r:id="rId18"/>
    <p:sldId id="595" r:id="rId19"/>
    <p:sldId id="615" r:id="rId20"/>
    <p:sldId id="655" r:id="rId21"/>
    <p:sldId id="616" r:id="rId22"/>
    <p:sldId id="617" r:id="rId23"/>
  </p:sldIdLst>
  <p:sldSz cx="9144000" cy="6858000" type="screen4x3"/>
  <p:notesSz cx="6858000" cy="9144000"/>
  <p:defaultTextStyle>
    <a:defPPr>
      <a:defRPr lang="en-US"/>
    </a:defPPr>
    <a:lvl1pPr algn="l" rtl="0" fontAlgn="base">
      <a:spcBef>
        <a:spcPct val="0"/>
      </a:spcBef>
      <a:spcAft>
        <a:spcPct val="0"/>
      </a:spcAft>
      <a:defRPr sz="2800" b="1" kern="1200">
        <a:solidFill>
          <a:schemeClr val="tx1"/>
        </a:solidFill>
        <a:latin typeface="Garamond" pitchFamily="-106" charset="0"/>
        <a:ea typeface="+mn-ea"/>
        <a:cs typeface="Arial" charset="0"/>
      </a:defRPr>
    </a:lvl1pPr>
    <a:lvl2pPr marL="457200" algn="l" rtl="0" fontAlgn="base">
      <a:spcBef>
        <a:spcPct val="0"/>
      </a:spcBef>
      <a:spcAft>
        <a:spcPct val="0"/>
      </a:spcAft>
      <a:defRPr sz="2800" b="1" kern="1200">
        <a:solidFill>
          <a:schemeClr val="tx1"/>
        </a:solidFill>
        <a:latin typeface="Garamond" pitchFamily="-106" charset="0"/>
        <a:ea typeface="+mn-ea"/>
        <a:cs typeface="Arial" charset="0"/>
      </a:defRPr>
    </a:lvl2pPr>
    <a:lvl3pPr marL="914400" algn="l" rtl="0" fontAlgn="base">
      <a:spcBef>
        <a:spcPct val="0"/>
      </a:spcBef>
      <a:spcAft>
        <a:spcPct val="0"/>
      </a:spcAft>
      <a:defRPr sz="2800" b="1" kern="1200">
        <a:solidFill>
          <a:schemeClr val="tx1"/>
        </a:solidFill>
        <a:latin typeface="Garamond" pitchFamily="-106" charset="0"/>
        <a:ea typeface="+mn-ea"/>
        <a:cs typeface="Arial" charset="0"/>
      </a:defRPr>
    </a:lvl3pPr>
    <a:lvl4pPr marL="1371600" algn="l" rtl="0" fontAlgn="base">
      <a:spcBef>
        <a:spcPct val="0"/>
      </a:spcBef>
      <a:spcAft>
        <a:spcPct val="0"/>
      </a:spcAft>
      <a:defRPr sz="2800" b="1" kern="1200">
        <a:solidFill>
          <a:schemeClr val="tx1"/>
        </a:solidFill>
        <a:latin typeface="Garamond" pitchFamily="-106" charset="0"/>
        <a:ea typeface="+mn-ea"/>
        <a:cs typeface="Arial" charset="0"/>
      </a:defRPr>
    </a:lvl4pPr>
    <a:lvl5pPr marL="1828800" algn="l" rtl="0" fontAlgn="base">
      <a:spcBef>
        <a:spcPct val="0"/>
      </a:spcBef>
      <a:spcAft>
        <a:spcPct val="0"/>
      </a:spcAft>
      <a:defRPr sz="2800" b="1" kern="1200">
        <a:solidFill>
          <a:schemeClr val="tx1"/>
        </a:solidFill>
        <a:latin typeface="Garamond" pitchFamily="-106" charset="0"/>
        <a:ea typeface="+mn-ea"/>
        <a:cs typeface="Arial" charset="0"/>
      </a:defRPr>
    </a:lvl5pPr>
    <a:lvl6pPr marL="2286000" algn="l" defTabSz="914400" rtl="0" eaLnBrk="1" latinLnBrk="0" hangingPunct="1">
      <a:defRPr sz="2800" b="1" kern="1200">
        <a:solidFill>
          <a:schemeClr val="tx1"/>
        </a:solidFill>
        <a:latin typeface="Garamond" pitchFamily="-106" charset="0"/>
        <a:ea typeface="+mn-ea"/>
        <a:cs typeface="Arial" charset="0"/>
      </a:defRPr>
    </a:lvl6pPr>
    <a:lvl7pPr marL="2743200" algn="l" defTabSz="914400" rtl="0" eaLnBrk="1" latinLnBrk="0" hangingPunct="1">
      <a:defRPr sz="2800" b="1" kern="1200">
        <a:solidFill>
          <a:schemeClr val="tx1"/>
        </a:solidFill>
        <a:latin typeface="Garamond" pitchFamily="-106" charset="0"/>
        <a:ea typeface="+mn-ea"/>
        <a:cs typeface="Arial" charset="0"/>
      </a:defRPr>
    </a:lvl7pPr>
    <a:lvl8pPr marL="3200400" algn="l" defTabSz="914400" rtl="0" eaLnBrk="1" latinLnBrk="0" hangingPunct="1">
      <a:defRPr sz="2800" b="1" kern="1200">
        <a:solidFill>
          <a:schemeClr val="tx1"/>
        </a:solidFill>
        <a:latin typeface="Garamond" pitchFamily="-106" charset="0"/>
        <a:ea typeface="+mn-ea"/>
        <a:cs typeface="Arial" charset="0"/>
      </a:defRPr>
    </a:lvl8pPr>
    <a:lvl9pPr marL="3657600" algn="l" defTabSz="914400" rtl="0" eaLnBrk="1" latinLnBrk="0" hangingPunct="1">
      <a:defRPr sz="2800" b="1" kern="1200">
        <a:solidFill>
          <a:schemeClr val="tx1"/>
        </a:solidFill>
        <a:latin typeface="Garamond" pitchFamily="-10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E0404"/>
    <a:srgbClr val="9900CC"/>
    <a:srgbClr val="00FFFF"/>
    <a:srgbClr val="D85124"/>
    <a:srgbClr val="32ABBD"/>
    <a:srgbClr val="27639F"/>
    <a:srgbClr val="662C9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68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244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Garamond" pitchFamily="-107" charset="0"/>
                <a:ea typeface="Arial" pitchFamily="-107" charset="0"/>
                <a:cs typeface="Arial" pitchFamily="-107" charset="0"/>
              </a:defRPr>
            </a:lvl1pPr>
          </a:lstStyle>
          <a:p>
            <a:pPr>
              <a:defRPr/>
            </a:pPr>
            <a:endParaRPr lang="en-US"/>
          </a:p>
        </p:txBody>
      </p:sp>
      <p:sp>
        <p:nvSpPr>
          <p:cNvPr id="4976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Garamond" pitchFamily="-107" charset="0"/>
                <a:ea typeface="Arial" pitchFamily="-107" charset="0"/>
                <a:cs typeface="Arial" pitchFamily="-107" charset="0"/>
              </a:defRPr>
            </a:lvl1pPr>
          </a:lstStyle>
          <a:p>
            <a:pPr>
              <a:defRPr/>
            </a:pPr>
            <a:endParaRPr lang="en-US"/>
          </a:p>
        </p:txBody>
      </p:sp>
      <p:sp>
        <p:nvSpPr>
          <p:cNvPr id="4976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Garamond" pitchFamily="-107" charset="0"/>
                <a:ea typeface="Arial" pitchFamily="-107" charset="0"/>
                <a:cs typeface="Arial" pitchFamily="-107" charset="0"/>
              </a:defRPr>
            </a:lvl1pPr>
          </a:lstStyle>
          <a:p>
            <a:pPr>
              <a:defRPr/>
            </a:pPr>
            <a:endParaRPr lang="en-US"/>
          </a:p>
        </p:txBody>
      </p:sp>
      <p:sp>
        <p:nvSpPr>
          <p:cNvPr id="4976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ＭＳ Ｐゴシック" pitchFamily="-106" charset="-128"/>
              </a:defRPr>
            </a:lvl1pPr>
          </a:lstStyle>
          <a:p>
            <a:fld id="{1673536E-90BD-4077-B34D-6B31DCC4B541}"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Garamond" pitchFamily="-107" charset="0"/>
                <a:ea typeface="Arial" pitchFamily="-107" charset="0"/>
                <a:cs typeface="Arial" pitchFamily="-107"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Garamond" pitchFamily="-107" charset="0"/>
                <a:ea typeface="Arial" pitchFamily="-107" charset="0"/>
                <a:cs typeface="Arial" pitchFamily="-107"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Garamond" pitchFamily="-107" charset="0"/>
                <a:ea typeface="Arial" pitchFamily="-107" charset="0"/>
                <a:cs typeface="Arial" pitchFamily="-107"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ＭＳ Ｐゴシック" pitchFamily="-106" charset="-128"/>
              </a:defRPr>
            </a:lvl1pPr>
          </a:lstStyle>
          <a:p>
            <a:fld id="{B766D527-35F6-4735-90B8-CEFFAD97754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Garamond"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A4DE82E-DE2A-4FCA-A5BA-E6764D35FBE1}" type="slidenum">
              <a:rPr lang="en-US"/>
              <a:pPr/>
              <a:t>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latin typeface="Garamond" pitchFamily="-106" charset="0"/>
                <a:ea typeface="ＭＳ Ｐゴシック" pitchFamily="-106" charset="-128"/>
              </a:rPr>
              <a:t>How many of you think often about what it means to be a man or a woman? And about how gender is constructed in our daily lives?  </a:t>
            </a:r>
          </a:p>
          <a:p>
            <a:pPr eaLnBrk="1" hangingPunct="1"/>
            <a:endParaRPr lang="en-US" smtClean="0">
              <a:latin typeface="Garamond" pitchFamily="-106" charset="0"/>
              <a:ea typeface="ＭＳ Ｐゴシック" pitchFamily="-106" charset="-128"/>
            </a:endParaRPr>
          </a:p>
          <a:p>
            <a:pPr eaLnBrk="1" hangingPunct="1"/>
            <a:r>
              <a:rPr lang="en-US" smtClean="0">
                <a:latin typeface="Garamond" pitchFamily="-106" charset="0"/>
                <a:ea typeface="ＭＳ Ｐゴシック" pitchFamily="-106" charset="-128"/>
              </a:rPr>
              <a:t>Most of us don’t think terribly often about these things; we take our own gender for granted and assume it is simply part of who we are.</a:t>
            </a:r>
          </a:p>
          <a:p>
            <a:pPr eaLnBrk="1" hangingPunct="1"/>
            <a:endParaRPr lang="en-US" smtClean="0">
              <a:latin typeface="Garamond" pitchFamily="-106" charset="0"/>
              <a:ea typeface="ＭＳ Ｐゴシック" pitchFamily="-106" charset="-128"/>
            </a:endParaRPr>
          </a:p>
          <a:p>
            <a:pPr eaLnBrk="1" hangingPunct="1"/>
            <a:r>
              <a:rPr lang="en-US" smtClean="0">
                <a:latin typeface="Garamond" pitchFamily="-106" charset="0"/>
                <a:ea typeface="ＭＳ Ｐゴシック" pitchFamily="-106" charset="-128"/>
              </a:rPr>
              <a:t>Today, we’ll take a sociological approach to thinking about gender, and I suspect some of what I have to say may seem strange. That’s okay, and in fact that is part of the point of looking at things from a new angle.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r>
              <a:rPr lang="en-US" smtClean="0">
                <a:latin typeface="Garamond" pitchFamily="-106" charset="0"/>
                <a:ea typeface="ＭＳ Ｐゴシック" pitchFamily="-106" charset="-128"/>
              </a:rPr>
              <a:t>One of the seemingly solid truths about gender, from a Western perspective, is that there are only two: male and female. But as it turns out—and this is another example of the ways that gender can look different in different societies—this is not necessarily so. In some societies, the culture includes a third gendered space, known as a </a:t>
            </a:r>
            <a:r>
              <a:rPr lang="en-US" i="1" smtClean="0">
                <a:latin typeface="Garamond" pitchFamily="-106" charset="0"/>
                <a:ea typeface="ＭＳ Ｐゴシック" pitchFamily="-106" charset="-128"/>
              </a:rPr>
              <a:t>berdache</a:t>
            </a:r>
            <a:r>
              <a:rPr lang="en-US" smtClean="0">
                <a:latin typeface="Garamond" pitchFamily="-106" charset="0"/>
                <a:ea typeface="ＭＳ Ｐゴシック" pitchFamily="-106" charset="-128"/>
              </a:rPr>
              <a:t>. A berdache is a person of one gender who embodies the other, but is not doing so for reasons of sexuality. Your textbook gives the example of the Zuni, a Native American tribe that incorporates a berdache group, whose constituents may be homosexual, heterosexual, or may be attached to other berdache. Again, this kind of variation is simply illustrative of the role of culture in determining what constitutes gender.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marL="742950" lvl="1" indent="-285750"/>
            <a:r>
              <a:rPr lang="en-US" smtClean="0">
                <a:latin typeface="Garamond" pitchFamily="-106" charset="0"/>
                <a:ea typeface="ＭＳ Ｐゴシック" pitchFamily="-106" charset="-128"/>
              </a:rPr>
              <a:t>Now that I’ve established that gender can look different in different spaces, let’s think about what gender systems look like. Broadly speaking such systems are </a:t>
            </a:r>
            <a:r>
              <a:rPr lang="en-US" i="1" smtClean="0">
                <a:latin typeface="Garamond" pitchFamily="-106" charset="0"/>
                <a:ea typeface="ＭＳ Ｐゴシック" pitchFamily="-106" charset="-128"/>
              </a:rPr>
              <a:t>matriarchal</a:t>
            </a:r>
            <a:r>
              <a:rPr lang="en-US" b="1" smtClean="0">
                <a:latin typeface="Garamond" pitchFamily="-106" charset="0"/>
                <a:ea typeface="ＭＳ Ｐゴシック" pitchFamily="-106" charset="-128"/>
              </a:rPr>
              <a:t> </a:t>
            </a:r>
            <a:r>
              <a:rPr lang="en-US" smtClean="0">
                <a:latin typeface="Garamond" pitchFamily="-106" charset="0"/>
                <a:ea typeface="ＭＳ Ｐゴシック" pitchFamily="-106" charset="-128"/>
              </a:rPr>
              <a:t>or </a:t>
            </a:r>
            <a:r>
              <a:rPr lang="en-US" i="1" smtClean="0">
                <a:latin typeface="Garamond" pitchFamily="-106" charset="0"/>
                <a:ea typeface="ＭＳ Ｐゴシック" pitchFamily="-106" charset="-128"/>
              </a:rPr>
              <a:t>patriarchal</a:t>
            </a:r>
            <a:r>
              <a:rPr lang="en-US" smtClean="0">
                <a:latin typeface="Garamond" pitchFamily="-106" charset="0"/>
                <a:ea typeface="ＭＳ Ｐゴシック" pitchFamily="-106" charset="-128"/>
              </a:rPr>
              <a:t>, meaning that either women or men are dominant, respectively. In practice, though some cultures are partially matriarchal, the vast majority of human societies have been, and are, patriarchal. The degree to which this is true varies a great deal—again, think of the changes here in the United States over the past century—but patriarchy has been the dominant gender system in settled human history.</a:t>
            </a:r>
          </a:p>
          <a:p>
            <a:pPr marL="742950" lvl="1" indent="-285750"/>
            <a:endParaRPr lang="en-US" smtClean="0">
              <a:latin typeface="Garamond" pitchFamily="-106" charset="0"/>
              <a:ea typeface="ＭＳ Ｐゴシック" pitchFamily="-106" charset="-128"/>
            </a:endParaRPr>
          </a:p>
          <a:p>
            <a:pPr marL="742950" lvl="1" indent="-285750"/>
            <a:r>
              <a:rPr lang="en-US" smtClean="0">
                <a:latin typeface="Garamond" pitchFamily="-106" charset="0"/>
                <a:ea typeface="ＭＳ Ｐゴシック" pitchFamily="-106" charset="-128"/>
              </a:rPr>
              <a:t>A significant part of patriarchy is the ongoing presence of </a:t>
            </a:r>
            <a:r>
              <a:rPr lang="en-US" i="1" smtClean="0">
                <a:latin typeface="Garamond" pitchFamily="-106" charset="0"/>
                <a:ea typeface="ＭＳ Ｐゴシック" pitchFamily="-106" charset="-128"/>
              </a:rPr>
              <a:t>gender inequality</a:t>
            </a:r>
            <a:r>
              <a:rPr lang="en-US" smtClean="0">
                <a:latin typeface="Garamond" pitchFamily="-106" charset="0"/>
                <a:ea typeface="ＭＳ Ｐゴシック" pitchFamily="-106" charset="-128"/>
              </a:rPr>
              <a:t>, such that men and male roles are privileged over women and female roles.  Men, as a rule, have more power, more status, more access, and more choices than women. It is important to note that just because men and women are doing different things does not preclude equality. </a:t>
            </a:r>
            <a:r>
              <a:rPr lang="en-US" i="1" smtClean="0">
                <a:latin typeface="Garamond" pitchFamily="-106" charset="0"/>
                <a:ea typeface="ＭＳ Ｐゴシック" pitchFamily="-106" charset="-128"/>
              </a:rPr>
              <a:t>But</a:t>
            </a:r>
            <a:r>
              <a:rPr lang="en-US" smtClean="0">
                <a:latin typeface="Garamond" pitchFamily="-106" charset="0"/>
                <a:ea typeface="ＭＳ Ｐゴシック" pitchFamily="-106" charset="-128"/>
              </a:rPr>
              <a:t>, if those different things are valued differently, such that those things typed male are routinely given greater value, then we are indeed looking at a system of gender inequality. This is where nearly all societies today stand, again, to varying degrees.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8AEDEA7-87C1-4E8F-8B60-08B4EF3FC80F}" type="slidenum">
              <a:rPr lang="en-US"/>
              <a:pPr/>
              <a:t>12</a:t>
            </a:fld>
            <a:endParaRPr lang="en-US"/>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en-US" smtClean="0">
              <a:latin typeface="Garamond"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US" smtClean="0">
                <a:latin typeface="Garamond" pitchFamily="-106" charset="0"/>
                <a:ea typeface="ＭＳ Ｐゴシック" pitchFamily="-106" charset="-128"/>
              </a:rPr>
              <a:t>Just because women have entered the workplace, however, does not mean that gender inequality has gone out the door. I’m going to talk about five big issues that continue to be a problem for women.</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First is the issue of </a:t>
            </a:r>
            <a:r>
              <a:rPr lang="en-US" i="1" smtClean="0">
                <a:latin typeface="Garamond" pitchFamily="-106" charset="0"/>
                <a:ea typeface="ＭＳ Ｐゴシック" pitchFamily="-106" charset="-128"/>
              </a:rPr>
              <a:t>gender-typing.</a:t>
            </a:r>
            <a:r>
              <a:rPr lang="en-US" smtClean="0">
                <a:latin typeface="Garamond" pitchFamily="-106" charset="0"/>
                <a:ea typeface="ＭＳ Ｐゴシック" pitchFamily="-106" charset="-128"/>
              </a:rPr>
              <a:t> Gender-typing occurs when certain kinds of jobs are considered male or female. Some are obvious: Housekeepers are female and garbage collectors are men. Other jobs are less obvious, but typing remains: Bankers are men, doctors are men, lawyers are men, teachers are women, social workers are women, nurses are women. Of course there are many women who are doctors and men who are teachers, but the jobs are associated with one gender. Why is this a problem of equity? Because jobs typed as female are valued less and paid less than jobs typed as male, and this is true around the world and has been for a long time (see George Murdoch 1937).</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Second, we have the ongoing </a:t>
            </a:r>
            <a:r>
              <a:rPr lang="en-US" i="1" smtClean="0">
                <a:latin typeface="Garamond" pitchFamily="-106" charset="0"/>
                <a:ea typeface="ＭＳ Ｐゴシック" pitchFamily="-106" charset="-128"/>
              </a:rPr>
              <a:t>gender gap in pay</a:t>
            </a:r>
            <a:r>
              <a:rPr lang="en-US" smtClean="0">
                <a:latin typeface="Garamond" pitchFamily="-106" charset="0"/>
                <a:ea typeface="ＭＳ Ｐゴシック" pitchFamily="-106" charset="-128"/>
              </a:rPr>
              <a:t>. Certainly the gap has closed, as you can see in these figures, but women are clearly still not earning as much as men.</a:t>
            </a:r>
            <a:endParaRPr lang="en-US" b="1" smtClean="0">
              <a:latin typeface="Garamond" pitchFamily="-106" charset="0"/>
              <a:ea typeface="ＭＳ Ｐゴシック" pitchFamily="-106" charset="-128"/>
            </a:endParaRPr>
          </a:p>
          <a:p>
            <a:endParaRPr lang="en-US" smtClean="0">
              <a:latin typeface="Garamond" pitchFamily="-106" charset="0"/>
              <a:ea typeface="ＭＳ Ｐゴシック" pitchFamily="-106" charset="-128"/>
            </a:endParaRP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[The numbers on the slide indicate the ratio of women’s to men’s earnings (p. 249 in textbook).]</a:t>
            </a:r>
          </a:p>
        </p:txBody>
      </p:sp>
      <p:sp>
        <p:nvSpPr>
          <p:cNvPr id="81924" name="Slide Number Placeholder 3"/>
          <p:cNvSpPr>
            <a:spLocks noGrp="1"/>
          </p:cNvSpPr>
          <p:nvPr>
            <p:ph type="sldNum" sz="quarter" idx="5"/>
          </p:nvPr>
        </p:nvSpPr>
        <p:spPr>
          <a:noFill/>
        </p:spPr>
        <p:txBody>
          <a:bodyPr/>
          <a:lstStyle/>
          <a:p>
            <a:fld id="{DF3DDDD2-9055-4685-9EBE-3D5EB42FEF10}"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r>
              <a:rPr lang="en-US" smtClean="0">
                <a:latin typeface="Garamond" pitchFamily="-106" charset="0"/>
                <a:ea typeface="ＭＳ Ｐゴシック" pitchFamily="-106" charset="-128"/>
              </a:rPr>
              <a:t>A third issue, which has been an attempt to remedy the pay gap by changing the devaluation of women’s work, has been the institutionalization of </a:t>
            </a:r>
            <a:r>
              <a:rPr lang="en-US" i="1" smtClean="0">
                <a:latin typeface="Garamond" pitchFamily="-106" charset="0"/>
                <a:ea typeface="ＭＳ Ｐゴシック" pitchFamily="-106" charset="-128"/>
              </a:rPr>
              <a:t>comparable</a:t>
            </a:r>
            <a:r>
              <a:rPr lang="en-US" b="1" smtClean="0">
                <a:latin typeface="Garamond" pitchFamily="-106" charset="0"/>
                <a:ea typeface="ＭＳ Ｐゴシック" pitchFamily="-106" charset="-128"/>
              </a:rPr>
              <a:t> </a:t>
            </a:r>
            <a:r>
              <a:rPr lang="en-US" i="1" smtClean="0">
                <a:latin typeface="Garamond" pitchFamily="-106" charset="0"/>
                <a:ea typeface="ＭＳ Ｐゴシック" pitchFamily="-106" charset="-128"/>
              </a:rPr>
              <a:t>worth policies</a:t>
            </a:r>
            <a:r>
              <a:rPr lang="en-US" smtClean="0">
                <a:latin typeface="Garamond" pitchFamily="-106" charset="0"/>
                <a:ea typeface="ＭＳ Ｐゴシック" pitchFamily="-106" charset="-128"/>
              </a:rPr>
              <a:t>. These policies try to rank and then equalize the pay of male- and female-typed jobs, looking at objective measures of skill, responsibility, risk, and other such factors. Obviously this is incredibly hard to do in practice, and in addition, some economists worry over negative, unintended consequences.</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A fourth set of issues include the long-discussed </a:t>
            </a:r>
            <a:r>
              <a:rPr lang="en-US" i="1" smtClean="0">
                <a:latin typeface="Garamond" pitchFamily="-106" charset="0"/>
                <a:ea typeface="ＭＳ Ｐゴシック" pitchFamily="-106" charset="-128"/>
              </a:rPr>
              <a:t>glass ceiling</a:t>
            </a:r>
            <a:r>
              <a:rPr lang="en-US" b="1" smtClean="0">
                <a:latin typeface="Garamond" pitchFamily="-106" charset="0"/>
                <a:ea typeface="ＭＳ Ｐゴシック" pitchFamily="-106" charset="-128"/>
              </a:rPr>
              <a:t> </a:t>
            </a:r>
            <a:r>
              <a:rPr lang="en-US" smtClean="0">
                <a:latin typeface="Garamond" pitchFamily="-106" charset="0"/>
                <a:ea typeface="ＭＳ Ｐゴシック" pitchFamily="-106" charset="-128"/>
              </a:rPr>
              <a:t>and the newer concept of the </a:t>
            </a:r>
            <a:r>
              <a:rPr lang="en-US" i="1" smtClean="0">
                <a:latin typeface="Garamond" pitchFamily="-106" charset="0"/>
                <a:ea typeface="ＭＳ Ｐゴシック" pitchFamily="-106" charset="-128"/>
              </a:rPr>
              <a:t>glass escalator</a:t>
            </a:r>
            <a:r>
              <a:rPr lang="en-US" smtClean="0">
                <a:latin typeface="Garamond" pitchFamily="-106" charset="0"/>
                <a:ea typeface="ＭＳ Ｐゴシック" pitchFamily="-106" charset="-128"/>
              </a:rPr>
              <a:t>. The glass ceiling is an informal structure that seems to keep women from reaching the upper levels within organizations. The glass escalator is also an informal structure whereby men in female-typed fields seem to be propelled to the upper reaches in large numbers. Though the glass ceiling has been broken in some cases, when you look at the fairly small numbers of female chief executive officers (CEOs) of top companies, it is clearly still in place: in 2005 only two Fortune 500 companies had female CEOs.</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And finally, a fifth problem of gender inequality at work is that of </a:t>
            </a:r>
            <a:r>
              <a:rPr lang="en-US" i="1" smtClean="0">
                <a:latin typeface="Garamond" pitchFamily="-106" charset="0"/>
                <a:ea typeface="ＭＳ Ｐゴシック" pitchFamily="-106" charset="-128"/>
              </a:rPr>
              <a:t>sexual harassment</a:t>
            </a:r>
            <a:r>
              <a:rPr lang="en-US" smtClean="0">
                <a:latin typeface="Garamond" pitchFamily="-106" charset="0"/>
                <a:ea typeface="ＭＳ Ｐゴシック" pitchFamily="-106" charset="-128"/>
              </a:rPr>
              <a:t>. There are two kinds of harassment to consider: one occurs when a supervisor demands a </a:t>
            </a:r>
            <a:r>
              <a:rPr lang="en-US" i="1" smtClean="0">
                <a:latin typeface="Garamond" pitchFamily="-106" charset="0"/>
                <a:ea typeface="ＭＳ Ｐゴシック" pitchFamily="-106" charset="-128"/>
              </a:rPr>
              <a:t>quid pro quo</a:t>
            </a:r>
            <a:r>
              <a:rPr lang="en-US" smtClean="0">
                <a:latin typeface="Garamond" pitchFamily="-106" charset="0"/>
                <a:ea typeface="ＭＳ Ｐゴシック" pitchFamily="-106" charset="-128"/>
              </a:rPr>
              <a:t>, and the other involves the creation of a </a:t>
            </a:r>
            <a:r>
              <a:rPr lang="en-US" i="1" smtClean="0">
                <a:latin typeface="Garamond" pitchFamily="-106" charset="0"/>
                <a:ea typeface="ＭＳ Ｐゴシック" pitchFamily="-106" charset="-128"/>
              </a:rPr>
              <a:t>hostile work environment</a:t>
            </a:r>
            <a:r>
              <a:rPr lang="en-US" smtClean="0">
                <a:latin typeface="Garamond" pitchFamily="-106" charset="0"/>
                <a:ea typeface="ＭＳ Ｐゴシック" pitchFamily="-106" charset="-128"/>
              </a:rPr>
              <a:t>. This does happen to men, as well as women, but the vast majority of the time it is women who are the victims—since it is typically men who are in the positions of power, this should be no real surprise.</a:t>
            </a:r>
            <a:endParaRPr lang="en-US" b="1" smtClean="0">
              <a:latin typeface="Garamond"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smtClean="0">
                <a:latin typeface="Garamond" pitchFamily="-106" charset="0"/>
                <a:ea typeface="ＭＳ Ｐゴシック" pitchFamily="-106" charset="-128"/>
              </a:rPr>
              <a:t>Another way that work and gender interact is in the connection to family. Although men participate much more in the home than they did in earlier times, it is still women who do the majority of domestic work. Because of this, women not only feel more conflicted and more pulled in different directions, their employers assume this work-home conflict will be a problem and as a result pass over women when making promotions. This long-standing pattern of women doing most of what is often called the “second shift” (Hochschild) makes it hard for them to advance now that they have entered the workforce.</a:t>
            </a:r>
          </a:p>
        </p:txBody>
      </p:sp>
      <p:sp>
        <p:nvSpPr>
          <p:cNvPr id="86020" name="Slide Number Placeholder 3"/>
          <p:cNvSpPr>
            <a:spLocks noGrp="1"/>
          </p:cNvSpPr>
          <p:nvPr>
            <p:ph type="sldNum" sz="quarter" idx="5"/>
          </p:nvPr>
        </p:nvSpPr>
        <p:spPr>
          <a:noFill/>
        </p:spPr>
        <p:txBody>
          <a:bodyPr/>
          <a:lstStyle/>
          <a:p>
            <a:fld id="{391DD863-B2C2-4C51-8650-7DE8F8C75080}"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latin typeface="Garamond" pitchFamily="-106" charset="0"/>
                <a:ea typeface="ＭＳ Ｐゴシック" pitchFamily="-106" charset="-128"/>
              </a:rPr>
              <a:t>Obviously, the labor force is not the only major social institution where we see gender inequality. In education today we see a very mixed bag. We know from years of research that boys and girls are treated differently in the classroom, mostly in favor of boys. Even so, that attention also means more punitive as well as positive time. What we also know, though, is that in recent years, girls have outperforming and out-graduated boys. Colleges now typically have a majority of female students. So what is happening? There is a great deal of research underway to explore this change.</a:t>
            </a:r>
          </a:p>
        </p:txBody>
      </p:sp>
      <p:sp>
        <p:nvSpPr>
          <p:cNvPr id="88068" name="Slide Number Placeholder 3"/>
          <p:cNvSpPr>
            <a:spLocks noGrp="1"/>
          </p:cNvSpPr>
          <p:nvPr>
            <p:ph type="sldNum" sz="quarter" idx="5"/>
          </p:nvPr>
        </p:nvSpPr>
        <p:spPr>
          <a:noFill/>
        </p:spPr>
        <p:txBody>
          <a:bodyPr/>
          <a:lstStyle/>
          <a:p>
            <a:fld id="{CFA06000-5DF7-48FF-9381-129D0F550134}"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r>
              <a:rPr lang="en-US" smtClean="0">
                <a:latin typeface="Garamond" pitchFamily="-106" charset="0"/>
                <a:ea typeface="ＭＳ Ｐゴシック" pitchFamily="-106" charset="-128"/>
              </a:rPr>
              <a:t>Another place where we see continued inequality is in the political realm. While there is no question that we have come a long way from having no women in public office at all, there are still fewer women than men at every level of the U.S. government. Perhaps more troubling is the fact that this is more true the higher up we go; perhaps politics can boast the ultimate glass ceiling.  So far, here in the United States, we haven’t even had a female nominee for president.  Many countries have had women as head of state, but women are still significantly underrepresented in national parliaments (legislatures).  </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What are the ramifications of this disparity? In concert with the lack of female leadership in corporations and other organizations, it means that patriarchy retains its hold at the highest levels.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92163" name="Text Box 3"/>
          <p:cNvSpPr>
            <a:spLocks noChangeArrowheads="1"/>
          </p:cNvSpPr>
          <p:nvPr>
            <p:ph type="body"/>
          </p:nvPr>
        </p:nvSpPr>
        <p:spPr>
          <a:xfrm>
            <a:off x="685800" y="4343400"/>
            <a:ext cx="5486400" cy="4208463"/>
          </a:xfrm>
          <a:noFill/>
          <a:ln/>
        </p:spPr>
        <p:txBody>
          <a:bodyPr lIns="90000" tIns="46800" rIns="90000" bIns="46800"/>
          <a:lstStyle/>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latin typeface="Garamond" pitchFamily="-106" charset="0"/>
                <a:ea typeface="ＭＳ Ｐゴシック" pitchFamily="-106" charset="-128"/>
              </a:rPr>
              <a:t>Infographic exercises: </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latin typeface="Garamond" pitchFamily="-106" charset="0"/>
                <a:ea typeface="ＭＳ Ｐゴシック" pitchFamily="-106" charset="-128"/>
              </a:rPr>
              <a:t>Which three countries have the largest percentage of women holding seats in parliament?  How are these three countries related to each other?</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latin typeface="Garamond" pitchFamily="-106" charset="0"/>
                <a:ea typeface="ＭＳ Ｐゴシック" pitchFamily="-106" charset="-128"/>
              </a:rPr>
              <a:t>Which of the three “gender empowerment measures” has a female participation rate of over 50 percent?</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latin typeface="Garamond" pitchFamily="-106" charset="0"/>
                <a:ea typeface="ＭＳ Ｐゴシック" pitchFamily="-106" charset="-128"/>
              </a:rPr>
              <a:t>In what year were women in the United Arab Emirates given the right to vote?</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latin typeface="Garamond" pitchFamily="-106" charset="0"/>
                <a:ea typeface="ＭＳ Ｐゴシック" pitchFamily="-106" charset="-128"/>
              </a:rPr>
              <a:t>What is the income ratio (i.e., the ratio of estimated female to male earned income) in the United States?  Does this mean that the United States has high or low gender empowerment?</a:t>
            </a:r>
          </a:p>
          <a:p>
            <a:pPr defTabSz="457200">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latin typeface="Garamond" pitchFamily="-106" charset="0"/>
                <a:ea typeface="ＭＳ Ｐゴシック" pitchFamily="-106" charset="-128"/>
              </a:rPr>
              <a:t>In what two countries do women make up 43 percent of legislators, senior officials, and managers?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smtClean="0">
                <a:latin typeface="Garamond" pitchFamily="-106" charset="0"/>
                <a:ea typeface="ＭＳ Ｐゴシック" pitchFamily="-106" charset="-128"/>
              </a:rPr>
              <a:t>A less data-driven measure of gender inequality is the way in which violence against women which continues the world over. Sadly, violence against women is so common that it is correct to say that it is, in fact, normal. You are likely all familiar—at least in theory—with such practices as food-binding, genital mutilation,  and sex trafficking, and it is fairly easy to agree that these things are wrong. Although we here in the United States are vocally against physical violence against women, we still harbor a culture of misogyny that sometimes silently, sometimes more explicitly reinforces male power and female victimhood.  All it takes is time spent observing our popular culture to see that our culture both reflects and reproduces long-standing power structures. There are exceptions, but their very presence as something new or different seems to prove the rule.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smtClean="0">
                <a:latin typeface="Garamond" pitchFamily="-106" charset="0"/>
                <a:ea typeface="ＭＳ Ｐゴシック" pitchFamily="-106" charset="-128"/>
              </a:rPr>
              <a:t>There are many big questions that need to be addressed as begin our conversation about gender and gender inequality. To begin, we need to think about gender as sociologists: is gender biologically determined, socially constructed, or some combination? We need to ask the “elephant in the room” question: why is it that in the vast majority of human societies, men have had more power than women? Once we consider that question, we can begin asking questions about what inequality looks like and what its effects are. This includes, for example, exploring the relative normality of violence against women.</a:t>
            </a:r>
          </a:p>
        </p:txBody>
      </p:sp>
      <p:sp>
        <p:nvSpPr>
          <p:cNvPr id="59396" name="Slide Number Placeholder 3"/>
          <p:cNvSpPr>
            <a:spLocks noGrp="1"/>
          </p:cNvSpPr>
          <p:nvPr>
            <p:ph type="sldNum" sz="quarter" idx="5"/>
          </p:nvPr>
        </p:nvSpPr>
        <p:spPr>
          <a:noFill/>
        </p:spPr>
        <p:txBody>
          <a:bodyPr/>
          <a:lstStyle/>
          <a:p>
            <a:fld id="{7D5F61AA-5856-4376-A23C-C6BC36E320F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r>
              <a:rPr lang="en-US" smtClean="0">
                <a:latin typeface="Garamond" pitchFamily="-106" charset="0"/>
                <a:ea typeface="ＭＳ Ｐゴシック" pitchFamily="-106" charset="-128"/>
              </a:rPr>
              <a:t>This culture of misogyny seems to also play out in the sexual behaviors of Americans, especially young people. Rape, sexual coercion, and stalking have become, not far-off possibilities, but real events that college women are taught to prepare for and prevent against. Colleges are now one of the central sites of sexual violence. Of course, they are not the only places. Women face coercion and violence in many social locations. There are varying statistics, but some suggest that as many as one of five of women will experience sexual violence in her lifetime.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r>
              <a:rPr lang="en-US" smtClean="0">
                <a:latin typeface="Garamond" pitchFamily="-106" charset="0"/>
                <a:ea typeface="ＭＳ Ｐゴシック" pitchFamily="-106" charset="-128"/>
              </a:rPr>
              <a:t>So let’s get down to business. The first thing to know when thinking about gender and gender inequality sociologically is that we separate sex and gender.  We’ll get to the biologically basics in a minute, but first follow me. Sex is a biological category determined by chromosomes, hormones, genes, and so on.  Gender is a set of roles and actions that is influenced by numerous social factors and by biology.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marL="742950" lvl="1" indent="-285750"/>
            <a:r>
              <a:rPr lang="en-US" smtClean="0">
                <a:latin typeface="Garamond" pitchFamily="-106" charset="0"/>
                <a:ea typeface="ＭＳ Ｐゴシック" pitchFamily="-106" charset="-128"/>
              </a:rPr>
              <a:t>Biologically, we typically think of only two sexes, male and female. In terms of chromosomes, this means that each human being has either two X’s or an X and a Y; we are all either female or male. In rare cases, however, there are those who have either XXY or XYY, thus muddying the waters and causing a great deal of anguish for individuals and families who are forced to deal with gender uncertainty. We also tend to think of hormones as telling us a great deal about someone’s gender (and gendered behaviors), with estrogen being a female hormone and testosterone a male hormone. It turns out we all have some of both. And though men typically have more testosterone and women more estrogen, those amounts vary. Additionally, the amounts can be altered based on behaviors. What this tells us is that biology is not as clear as we’d like to imagine.</a:t>
            </a:r>
          </a:p>
          <a:p>
            <a:pPr marL="742950" lvl="1" indent="-285750"/>
            <a:endParaRPr lang="en-US" smtClean="0">
              <a:latin typeface="Garamond" pitchFamily="-106" charset="0"/>
              <a:ea typeface="ＭＳ Ｐゴシック" pitchFamily="-106" charset="-128"/>
            </a:endParaRPr>
          </a:p>
          <a:p>
            <a:pPr marL="742950" lvl="1" indent="-285750"/>
            <a:r>
              <a:rPr lang="en-US" smtClean="0">
                <a:latin typeface="Garamond" pitchFamily="-106" charset="0"/>
                <a:ea typeface="ＭＳ Ｐゴシック" pitchFamily="-106" charset="-128"/>
              </a:rPr>
              <a:t>The question that remains is how much biology explains in terms of explaining gender and gendered inequality? It explains some, but since—at least in the case of hormones—it can be subject to external influences, we know biology does not tell us everything we need to know.</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r>
              <a:rPr lang="en-US" smtClean="0">
                <a:latin typeface="Garamond" pitchFamily="-106" charset="0"/>
                <a:ea typeface="ＭＳ Ｐゴシック" pitchFamily="-106" charset="-128"/>
              </a:rPr>
              <a:t> As sociologists, we think it critical to emphasize the important explanatory value of adding social factors to questions looking to explore gender.  </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Sex is a genetic determination—chromosomes. Yes, there are rare cases of sexual ambiguity, but by and large chromosomes are a clear marker of biological sex. Gender, on the other hand, refers to role expectations and socialization.  </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By </a:t>
            </a:r>
            <a:r>
              <a:rPr lang="en-US" i="1" smtClean="0">
                <a:latin typeface="Garamond" pitchFamily="-106" charset="0"/>
                <a:ea typeface="ＭＳ Ｐゴシック" pitchFamily="-106" charset="-128"/>
              </a:rPr>
              <a:t>role expectations,</a:t>
            </a:r>
            <a:r>
              <a:rPr lang="en-US" b="1" smtClean="0">
                <a:latin typeface="Garamond" pitchFamily="-106" charset="0"/>
                <a:ea typeface="ＭＳ Ｐゴシック" pitchFamily="-106" charset="-128"/>
              </a:rPr>
              <a:t> </a:t>
            </a:r>
            <a:r>
              <a:rPr lang="en-US" smtClean="0">
                <a:latin typeface="Garamond" pitchFamily="-106" charset="0"/>
                <a:ea typeface="ＭＳ Ｐゴシック" pitchFamily="-106" charset="-128"/>
              </a:rPr>
              <a:t>I mean the kind of behavior that is </a:t>
            </a:r>
            <a:r>
              <a:rPr lang="en-US" i="1" smtClean="0">
                <a:latin typeface="Garamond" pitchFamily="-106" charset="0"/>
                <a:ea typeface="ＭＳ Ｐゴシック" pitchFamily="-106" charset="-128"/>
              </a:rPr>
              <a:t>expected </a:t>
            </a:r>
            <a:r>
              <a:rPr lang="en-US" smtClean="0">
                <a:latin typeface="Garamond" pitchFamily="-106" charset="0"/>
                <a:ea typeface="ＭＳ Ｐゴシック" pitchFamily="-106" charset="-128"/>
              </a:rPr>
              <a:t>of someone identified to be, in this case, male or female. For example, commercials that show women doing all of the cooking and cleaning in the home and men at work and playing sports, and driving trucks clearly illustrate roles that are seen as </a:t>
            </a:r>
            <a:r>
              <a:rPr lang="en-US" i="1" smtClean="0">
                <a:latin typeface="Garamond" pitchFamily="-106" charset="0"/>
                <a:ea typeface="ＭＳ Ｐゴシック" pitchFamily="-106" charset="-128"/>
              </a:rPr>
              <a:t>normal </a:t>
            </a:r>
            <a:r>
              <a:rPr lang="en-US" smtClean="0">
                <a:latin typeface="Garamond" pitchFamily="-106" charset="0"/>
                <a:ea typeface="ＭＳ Ｐゴシック" pitchFamily="-106" charset="-128"/>
              </a:rPr>
              <a:t>for men and women.  </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By </a:t>
            </a:r>
            <a:r>
              <a:rPr lang="en-US" i="1" smtClean="0">
                <a:latin typeface="Garamond" pitchFamily="-106" charset="0"/>
                <a:ea typeface="ＭＳ Ｐゴシック" pitchFamily="-106" charset="-128"/>
              </a:rPr>
              <a:t>socialization</a:t>
            </a:r>
            <a:r>
              <a:rPr lang="en-US" smtClean="0">
                <a:latin typeface="Garamond" pitchFamily="-106" charset="0"/>
                <a:ea typeface="ＭＳ Ｐゴシック" pitchFamily="-106" charset="-128"/>
              </a:rPr>
              <a:t>, I mean in particular the way children learn what kinds of behaviors, activities, and ways of presenting themselves are acceptable for their sex. That is, I mean the way they learn gender. For example, we buy dolls for girls and trucks for boys. This process actually begins before children are even born; just think about what goes in to planning a baby’s nursery.</a:t>
            </a:r>
          </a:p>
          <a:p>
            <a:r>
              <a:rPr lang="en-US" smtClean="0">
                <a:latin typeface="Garamond" pitchFamily="-106" charset="0"/>
                <a:ea typeface="ＭＳ Ｐゴシック" pitchFamily="-106" charset="-128"/>
              </a:rPr>
              <a:t> </a:t>
            </a:r>
          </a:p>
          <a:p>
            <a:r>
              <a:rPr lang="en-US" smtClean="0">
                <a:latin typeface="Garamond" pitchFamily="-106" charset="0"/>
                <a:ea typeface="ＭＳ Ｐゴシック" pitchFamily="-106" charset="-128"/>
              </a:rPr>
              <a:t>In other words, sex is biological, while gender is social and cultural.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Garamond" pitchFamily="-106" charset="0"/>
                <a:ea typeface="ＭＳ Ｐゴシック" pitchFamily="-106" charset="-128"/>
              </a:rPr>
              <a:t>One of the most persistent ways we are socialized is via language. Language is part of everyday experience is social life, and language is far from neutral. In fact, there are patterns of language that consistently reinforce gender inequality in ways that we rarely think about. Consider, for example, these harmless poems from childhood:</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“What are little boys made of?</a:t>
            </a:r>
          </a:p>
          <a:p>
            <a:r>
              <a:rPr lang="en-US" smtClean="0">
                <a:latin typeface="Garamond" pitchFamily="-106" charset="0"/>
                <a:ea typeface="ＭＳ Ｐゴシック" pitchFamily="-106" charset="-128"/>
              </a:rPr>
              <a:t>Snips and snails and puppy dog tails . . .”</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“What are little girls made of?</a:t>
            </a:r>
          </a:p>
          <a:p>
            <a:r>
              <a:rPr lang="en-US" smtClean="0">
                <a:latin typeface="Garamond" pitchFamily="-106" charset="0"/>
                <a:ea typeface="ＭＳ Ｐゴシック" pitchFamily="-106" charset="-128"/>
              </a:rPr>
              <a:t>Sugar and spice and everything nice . . .”</a:t>
            </a:r>
          </a:p>
          <a:p>
            <a:endParaRPr lang="en-US" smtClean="0">
              <a:latin typeface="Garamond" pitchFamily="-106" charset="0"/>
              <a:ea typeface="ＭＳ Ｐゴシック" pitchFamily="-106" charset="-128"/>
            </a:endParaRPr>
          </a:p>
          <a:p>
            <a:r>
              <a:rPr lang="en-US" smtClean="0">
                <a:latin typeface="Garamond" pitchFamily="-106" charset="0"/>
                <a:ea typeface="ＭＳ Ｐゴシック" pitchFamily="-106" charset="-128"/>
              </a:rPr>
              <a:t>This usage certainly makes clear distinctions between boys and girls, however harmless it seems. And many of the distinctions found in language have serious repercussions.</a:t>
            </a:r>
          </a:p>
        </p:txBody>
      </p:sp>
      <p:sp>
        <p:nvSpPr>
          <p:cNvPr id="67588" name="Slide Number Placeholder 3"/>
          <p:cNvSpPr>
            <a:spLocks noGrp="1"/>
          </p:cNvSpPr>
          <p:nvPr>
            <p:ph type="sldNum" sz="quarter" idx="5"/>
          </p:nvPr>
        </p:nvSpPr>
        <p:spPr>
          <a:noFill/>
        </p:spPr>
        <p:txBody>
          <a:bodyPr/>
          <a:lstStyle/>
          <a:p>
            <a:fld id="{F207B76E-F96A-4B74-BC81-B21E4D02A9C3}"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r>
              <a:rPr lang="en-US" sz="1000" smtClean="0">
                <a:latin typeface="Garamond" pitchFamily="-106" charset="0"/>
                <a:ea typeface="ＭＳ Ｐゴシック" pitchFamily="-106" charset="-128"/>
              </a:rPr>
              <a:t>Hyde, a psychologist, has noted the presence of multiple patterns of what she calls </a:t>
            </a:r>
            <a:r>
              <a:rPr lang="en-US" sz="1000" i="1" smtClean="0">
                <a:latin typeface="Garamond" pitchFamily="-106" charset="0"/>
                <a:ea typeface="ＭＳ Ｐゴシック" pitchFamily="-106" charset="-128"/>
              </a:rPr>
              <a:t>gendered language.</a:t>
            </a:r>
            <a:r>
              <a:rPr lang="en-US" sz="1000" smtClean="0">
                <a:latin typeface="Garamond" pitchFamily="-106" charset="0"/>
                <a:ea typeface="ＭＳ Ｐゴシック" pitchFamily="-106" charset="-128"/>
              </a:rPr>
              <a:t>  Three examples of these patterns are male-as-normative, parallel words, and the infantilization of women. Let’s quickly think of examples of each:</a:t>
            </a:r>
          </a:p>
          <a:p>
            <a:endParaRPr lang="en-US" sz="1000" smtClean="0">
              <a:latin typeface="Garamond" pitchFamily="-106" charset="0"/>
              <a:ea typeface="ＭＳ Ｐゴシック" pitchFamily="-106" charset="-128"/>
            </a:endParaRPr>
          </a:p>
          <a:p>
            <a:r>
              <a:rPr lang="en-US" sz="1000" i="1" smtClean="0">
                <a:latin typeface="Garamond" pitchFamily="-106" charset="0"/>
                <a:ea typeface="ＭＳ Ｐゴシック" pitchFamily="-106" charset="-128"/>
              </a:rPr>
              <a:t>Male-as-normative/female-as-exception:</a:t>
            </a:r>
            <a:r>
              <a:rPr lang="en-US" sz="1000" smtClean="0">
                <a:latin typeface="Garamond" pitchFamily="-106" charset="0"/>
                <a:ea typeface="ＭＳ Ｐゴシック" pitchFamily="-106" charset="-128"/>
              </a:rPr>
              <a:t> chair</a:t>
            </a:r>
            <a:r>
              <a:rPr lang="en-US" sz="1000" i="1" smtClean="0">
                <a:latin typeface="Garamond" pitchFamily="-106" charset="0"/>
                <a:ea typeface="ＭＳ Ｐゴシック" pitchFamily="-106" charset="-128"/>
              </a:rPr>
              <a:t>man </a:t>
            </a:r>
            <a:r>
              <a:rPr lang="en-US" sz="1000" smtClean="0">
                <a:latin typeface="Garamond" pitchFamily="-106" charset="0"/>
                <a:ea typeface="ＭＳ Ｐゴシック" pitchFamily="-106" charset="-128"/>
              </a:rPr>
              <a:t>of the board, fire</a:t>
            </a:r>
            <a:r>
              <a:rPr lang="en-US" sz="1000" i="1" smtClean="0">
                <a:latin typeface="Garamond" pitchFamily="-106" charset="0"/>
                <a:ea typeface="ＭＳ Ｐゴシック" pitchFamily="-106" charset="-128"/>
              </a:rPr>
              <a:t>man</a:t>
            </a:r>
            <a:r>
              <a:rPr lang="en-US" sz="1000" smtClean="0">
                <a:latin typeface="Garamond" pitchFamily="-106" charset="0"/>
                <a:ea typeface="ＭＳ Ｐゴシック" pitchFamily="-106" charset="-128"/>
              </a:rPr>
              <a:t>, basketball team and </a:t>
            </a:r>
            <a:r>
              <a:rPr lang="en-US" sz="1000" i="1" smtClean="0">
                <a:latin typeface="Garamond" pitchFamily="-106" charset="0"/>
                <a:ea typeface="ＭＳ Ｐゴシック" pitchFamily="-106" charset="-128"/>
              </a:rPr>
              <a:t>women’s </a:t>
            </a:r>
            <a:r>
              <a:rPr lang="en-US" sz="1000" smtClean="0">
                <a:latin typeface="Garamond" pitchFamily="-106" charset="0"/>
                <a:ea typeface="ＭＳ Ｐゴシック" pitchFamily="-106" charset="-128"/>
              </a:rPr>
              <a:t>basketball team. </a:t>
            </a:r>
            <a:r>
              <a:rPr lang="en-US" sz="1000" i="1" smtClean="0">
                <a:latin typeface="Garamond" pitchFamily="-106" charset="0"/>
                <a:ea typeface="ＭＳ Ｐゴシック" pitchFamily="-106" charset="-128"/>
              </a:rPr>
              <a:t>What is the effect of this?</a:t>
            </a:r>
          </a:p>
          <a:p>
            <a:endParaRPr lang="en-US" sz="1000" i="1" smtClean="0">
              <a:latin typeface="Garamond" pitchFamily="-106" charset="0"/>
              <a:ea typeface="ＭＳ Ｐゴシック" pitchFamily="-106" charset="-128"/>
            </a:endParaRPr>
          </a:p>
          <a:p>
            <a:r>
              <a:rPr lang="en-US" sz="1000" i="1" smtClean="0">
                <a:latin typeface="Garamond" pitchFamily="-106" charset="0"/>
                <a:ea typeface="ＭＳ Ｐゴシック" pitchFamily="-106" charset="-128"/>
              </a:rPr>
              <a:t>Parallel words:</a:t>
            </a:r>
            <a:r>
              <a:rPr lang="en-US" sz="1000" smtClean="0">
                <a:latin typeface="Garamond" pitchFamily="-106" charset="0"/>
                <a:ea typeface="ＭＳ Ｐゴシック" pitchFamily="-106" charset="-128"/>
              </a:rPr>
              <a:t> bachelor-spinster, master-mistress, others? </a:t>
            </a:r>
            <a:r>
              <a:rPr lang="en-US" sz="1000" i="1" smtClean="0">
                <a:latin typeface="Garamond" pitchFamily="-106" charset="0"/>
                <a:ea typeface="ＭＳ Ｐゴシック" pitchFamily="-106" charset="-128"/>
              </a:rPr>
              <a:t>What are the connotations of these different words?</a:t>
            </a:r>
          </a:p>
          <a:p>
            <a:endParaRPr lang="en-US" sz="1000" i="1" smtClean="0">
              <a:latin typeface="Garamond" pitchFamily="-106" charset="0"/>
              <a:ea typeface="ＭＳ Ｐゴシック" pitchFamily="-106" charset="-128"/>
            </a:endParaRPr>
          </a:p>
          <a:p>
            <a:r>
              <a:rPr lang="en-US" sz="1000" i="1" smtClean="0">
                <a:latin typeface="Garamond" pitchFamily="-106" charset="0"/>
                <a:ea typeface="ＭＳ Ｐゴシック" pitchFamily="-106" charset="-128"/>
              </a:rPr>
              <a:t>Infantilization of women:</a:t>
            </a:r>
            <a:r>
              <a:rPr lang="en-US" sz="1000" smtClean="0">
                <a:latin typeface="Garamond" pitchFamily="-106" charset="0"/>
                <a:ea typeface="ＭＳ Ｐゴシック" pitchFamily="-106" charset="-128"/>
              </a:rPr>
              <a:t> calling adult women “girls,” “honey,” and “sweetie,” even in places of business.  </a:t>
            </a:r>
            <a:r>
              <a:rPr lang="en-US" sz="1000" i="1" smtClean="0">
                <a:latin typeface="Garamond" pitchFamily="-106" charset="0"/>
                <a:ea typeface="ＭＳ Ｐゴシック" pitchFamily="-106" charset="-128"/>
              </a:rPr>
              <a:t>What is the effect of this?</a:t>
            </a:r>
          </a:p>
          <a:p>
            <a:endParaRPr lang="en-US" sz="1000" i="1" smtClean="0">
              <a:latin typeface="Garamond" pitchFamily="-106" charset="0"/>
              <a:ea typeface="ＭＳ Ｐゴシック" pitchFamily="-106" charset="-128"/>
            </a:endParaRPr>
          </a:p>
          <a:p>
            <a:r>
              <a:rPr lang="en-US" sz="1000" smtClean="0">
                <a:latin typeface="Garamond" pitchFamily="-106" charset="0"/>
                <a:ea typeface="ＭＳ Ｐゴシック" pitchFamily="-106" charset="-128"/>
              </a:rPr>
              <a:t>The effect is significant. The phenomenon of belittling male performance with feminine attributions is seen throughout the sporting world as well, with male players being called “girls” or “woman” for underperforming or being emotional. Terms like “throw like a girl” or “where’s your skirt?” have become part of our vernacular. Though we tend to wave off such name-calling as unimportant, let’s think back to Hyde’s argument about the importance of language.  </a:t>
            </a:r>
          </a:p>
          <a:p>
            <a:endParaRPr lang="en-US" sz="1000" smtClean="0">
              <a:latin typeface="Garamond" pitchFamily="-106" charset="0"/>
              <a:ea typeface="ＭＳ Ｐゴシック" pitchFamily="-106" charset="-128"/>
            </a:endParaRPr>
          </a:p>
          <a:p>
            <a:r>
              <a:rPr lang="en-US" sz="1000" smtClean="0">
                <a:latin typeface="Garamond" pitchFamily="-106" charset="0"/>
                <a:ea typeface="ＭＳ Ｐゴシック" pitchFamily="-106" charset="-128"/>
              </a:rPr>
              <a:t>The key here is that to allow the use of feminine terms to represent weakness or poor performance is to devalue females. This happens all day, every day, and  is internalized by both boys and girls.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smtClean="0">
                <a:latin typeface="Garamond" pitchFamily="-106" charset="0"/>
                <a:ea typeface="ＭＳ Ｐゴシック" pitchFamily="-106" charset="-128"/>
              </a:rPr>
              <a:t> Ethnomethodologists remind us that as important as learning and developing gender roles may be, being a man or a woman goes beyond that. Gender is something that we must all enact—and that we usually enact successfully—each and every day.</a:t>
            </a:r>
          </a:p>
          <a:p>
            <a:endParaRPr lang="en-US" smtClean="0">
              <a:latin typeface="Garamond" pitchFamily="-106" charset="0"/>
              <a:ea typeface="ＭＳ Ｐゴシック" pitchFamily="-106" charset="-128"/>
            </a:endParaRPr>
          </a:p>
        </p:txBody>
      </p:sp>
      <p:sp>
        <p:nvSpPr>
          <p:cNvPr id="71684" name="Slide Number Placeholder 3"/>
          <p:cNvSpPr>
            <a:spLocks noGrp="1"/>
          </p:cNvSpPr>
          <p:nvPr>
            <p:ph type="sldNum" sz="quarter" idx="5"/>
          </p:nvPr>
        </p:nvSpPr>
        <p:spPr>
          <a:noFill/>
        </p:spPr>
        <p:txBody>
          <a:bodyPr/>
          <a:lstStyle/>
          <a:p>
            <a:fld id="{FC434874-F953-441A-8D00-61EE3CB1A20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marL="742950" lvl="1" indent="-285750"/>
            <a:r>
              <a:rPr lang="en-US" smtClean="0">
                <a:latin typeface="Garamond" pitchFamily="-106" charset="0"/>
                <a:ea typeface="ＭＳ Ｐゴシック" pitchFamily="-106" charset="-128"/>
              </a:rPr>
              <a:t>Two ways we can be very clear on the fact that gender is social, are looking at changes in the meaning of gender across time and looking at variation in the meaning of gender across social space (in different societies).</a:t>
            </a:r>
          </a:p>
          <a:p>
            <a:pPr marL="742950" lvl="1" indent="-285750"/>
            <a:endParaRPr lang="en-US" smtClean="0">
              <a:latin typeface="Garamond" pitchFamily="-106" charset="0"/>
              <a:ea typeface="ＭＳ Ｐゴシック" pitchFamily="-106" charset="-128"/>
            </a:endParaRPr>
          </a:p>
          <a:p>
            <a:pPr marL="742950" lvl="1" indent="-285750"/>
            <a:r>
              <a:rPr lang="en-US" smtClean="0">
                <a:latin typeface="Garamond" pitchFamily="-106" charset="0"/>
                <a:ea typeface="ＭＳ Ｐゴシック" pitchFamily="-106" charset="-128"/>
              </a:rPr>
              <a:t>Consider changes over time. In the past 50–100 years, the roles women inhabit have shifted dramatically across social life. The majority of adult women now work outside the home. Women can vote, run for national office, divorce their spouse, and file for marital rape. Men can choose (though not many do) to stay home with the children. And that’s just the tip of the iceberg.</a:t>
            </a:r>
          </a:p>
          <a:p>
            <a:pPr marL="742950" lvl="1" indent="-285750"/>
            <a:endParaRPr lang="en-US" smtClean="0">
              <a:latin typeface="Garamond" pitchFamily="-106" charset="0"/>
              <a:ea typeface="ＭＳ Ｐゴシック" pitchFamily="-106" charset="-128"/>
            </a:endParaRPr>
          </a:p>
          <a:p>
            <a:pPr marL="742950" lvl="1" indent="-285750"/>
            <a:r>
              <a:rPr lang="en-US" smtClean="0">
                <a:latin typeface="Garamond" pitchFamily="-106" charset="0"/>
                <a:ea typeface="ＭＳ Ｐゴシック" pitchFamily="-106" charset="-128"/>
              </a:rPr>
              <a:t>The same kind of variation is true looking at different countries today. Surely what it means to be a proper woman is not the same in the United States as it is in most Middle Eastern countries. It’s not even the same in all regions of the United States. Margaret Mead, the famous anthropologist, showed that this kind of variation also existed between tribes in New Guinea in the 1930s.</a:t>
            </a:r>
          </a:p>
          <a:p>
            <a:pPr marL="742950" lvl="1" indent="-285750"/>
            <a:endParaRPr lang="en-US" smtClean="0">
              <a:latin typeface="Garamond" pitchFamily="-106" charset="0"/>
              <a:ea typeface="ＭＳ Ｐゴシック" pitchFamily="-106" charset="-128"/>
            </a:endParaRPr>
          </a:p>
          <a:p>
            <a:pPr marL="742950" lvl="1" indent="-285750"/>
            <a:r>
              <a:rPr lang="en-US" smtClean="0">
                <a:latin typeface="Garamond" pitchFamily="-106" charset="0"/>
                <a:ea typeface="ＭＳ Ｐゴシック" pitchFamily="-106" charset="-128"/>
              </a:rPr>
              <a:t>The point is that gender is not static: It is influenced by the social. If it were purely biological, it would look the same across time and space.</a:t>
            </a:r>
          </a:p>
        </p:txBody>
      </p:sp>
      <p:sp>
        <p:nvSpPr>
          <p:cNvPr id="73732" name="Slide Number Placeholder 3"/>
          <p:cNvSpPr>
            <a:spLocks noGrp="1"/>
          </p:cNvSpPr>
          <p:nvPr>
            <p:ph type="sldNum" sz="quarter" idx="5"/>
          </p:nvPr>
        </p:nvSpPr>
        <p:spPr>
          <a:noFill/>
        </p:spPr>
        <p:txBody>
          <a:bodyPr/>
          <a:lstStyle/>
          <a:p>
            <a:fld id="{1B9DA98A-E7C6-4F31-96FA-955F78838C5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Essentials of Sociology 3e"/>
          <p:cNvPicPr>
            <a:picLocks noChangeAspect="1" noChangeArrowheads="1"/>
          </p:cNvPicPr>
          <p:nvPr userDrawn="1"/>
        </p:nvPicPr>
        <p:blipFill>
          <a:blip r:embed="rId2"/>
          <a:srcRect l="385" t="9009" r="227" b="32249"/>
          <a:stretch>
            <a:fillRect/>
          </a:stretch>
        </p:blipFill>
        <p:spPr bwMode="auto">
          <a:xfrm>
            <a:off x="533400" y="-1588"/>
            <a:ext cx="6705600" cy="5059363"/>
          </a:xfrm>
          <a:prstGeom prst="rect">
            <a:avLst/>
          </a:prstGeom>
          <a:noFill/>
          <a:ln w="9525">
            <a:noFill/>
            <a:miter lim="800000"/>
            <a:headEnd/>
            <a:tailEnd/>
          </a:ln>
        </p:spPr>
      </p:pic>
      <p:sp>
        <p:nvSpPr>
          <p:cNvPr id="5" name="Freeform 26"/>
          <p:cNvSpPr>
            <a:spLocks/>
          </p:cNvSpPr>
          <p:nvPr userDrawn="1"/>
        </p:nvSpPr>
        <p:spPr bwMode="auto">
          <a:xfrm>
            <a:off x="528638" y="525463"/>
            <a:ext cx="519112" cy="4533900"/>
          </a:xfrm>
          <a:custGeom>
            <a:avLst/>
            <a:gdLst/>
            <a:ahLst/>
            <a:cxnLst>
              <a:cxn ang="0">
                <a:pos x="0" y="2856"/>
              </a:cxn>
              <a:cxn ang="0">
                <a:pos x="6" y="76"/>
              </a:cxn>
              <a:cxn ang="0">
                <a:pos x="116" y="0"/>
              </a:cxn>
              <a:cxn ang="0">
                <a:pos x="327" y="0"/>
              </a:cxn>
            </a:cxnLst>
            <a:rect l="0" t="0" r="r" b="b"/>
            <a:pathLst>
              <a:path w="327" h="2856">
                <a:moveTo>
                  <a:pt x="0" y="2856"/>
                </a:moveTo>
                <a:lnTo>
                  <a:pt x="6" y="76"/>
                </a:lnTo>
                <a:lnTo>
                  <a:pt x="116" y="0"/>
                </a:lnTo>
                <a:lnTo>
                  <a:pt x="327" y="0"/>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cs typeface="Arial" pitchFamily="-107" charset="0"/>
            </a:endParaRPr>
          </a:p>
        </p:txBody>
      </p:sp>
      <p:sp>
        <p:nvSpPr>
          <p:cNvPr id="6" name="Rectangle 21"/>
          <p:cNvSpPr>
            <a:spLocks noChangeArrowheads="1"/>
          </p:cNvSpPr>
          <p:nvPr userDrawn="1"/>
        </p:nvSpPr>
        <p:spPr bwMode="auto">
          <a:xfrm>
            <a:off x="0" y="5791200"/>
            <a:ext cx="7924800" cy="969963"/>
          </a:xfrm>
          <a:prstGeom prst="rect">
            <a:avLst/>
          </a:prstGeom>
          <a:solidFill>
            <a:srgbClr val="D85124"/>
          </a:solidFill>
          <a:ln w="12700" cap="sq">
            <a:noFill/>
            <a:miter lim="800000"/>
            <a:headEnd type="none" w="sm" len="sm"/>
            <a:tailEnd type="none" w="sm" len="sm"/>
          </a:ln>
          <a:effectLst/>
        </p:spPr>
        <p:txBody>
          <a:bodyPr wrap="none" anchor="ctr"/>
          <a:lstStyle/>
          <a:p>
            <a:pPr eaLnBrk="0" hangingPunct="0">
              <a:defRPr/>
            </a:pPr>
            <a:endParaRPr lang="en-US">
              <a:latin typeface="Garamond" pitchFamily="-107" charset="0"/>
              <a:cs typeface="Arial" pitchFamily="-107" charset="0"/>
            </a:endParaRPr>
          </a:p>
        </p:txBody>
      </p:sp>
      <p:sp>
        <p:nvSpPr>
          <p:cNvPr id="7" name="Freeform 4"/>
          <p:cNvSpPr>
            <a:spLocks/>
          </p:cNvSpPr>
          <p:nvPr userDrawn="1"/>
        </p:nvSpPr>
        <p:spPr bwMode="auto">
          <a:xfrm>
            <a:off x="8686800" y="1588"/>
            <a:ext cx="347663" cy="6608762"/>
          </a:xfrm>
          <a:custGeom>
            <a:avLst/>
            <a:gdLst/>
            <a:ahLst/>
            <a:cxnLst>
              <a:cxn ang="0">
                <a:pos x="231" y="0"/>
              </a:cxn>
              <a:cxn ang="0">
                <a:pos x="231" y="3017"/>
              </a:cxn>
              <a:cxn ang="0">
                <a:pos x="152" y="3103"/>
              </a:cxn>
              <a:cxn ang="0">
                <a:pos x="0" y="3103"/>
              </a:cxn>
            </a:cxnLst>
            <a:rect l="0" t="0" r="r" b="b"/>
            <a:pathLst>
              <a:path w="231" h="3103">
                <a:moveTo>
                  <a:pt x="231" y="0"/>
                </a:moveTo>
                <a:lnTo>
                  <a:pt x="231" y="3017"/>
                </a:lnTo>
                <a:lnTo>
                  <a:pt x="152" y="3103"/>
                </a:lnTo>
                <a:lnTo>
                  <a:pt x="0" y="3103"/>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cs typeface="Arial" pitchFamily="-107" charset="0"/>
            </a:endParaRPr>
          </a:p>
        </p:txBody>
      </p:sp>
      <p:sp>
        <p:nvSpPr>
          <p:cNvPr id="8" name="Freeform 6"/>
          <p:cNvSpPr>
            <a:spLocks/>
          </p:cNvSpPr>
          <p:nvPr/>
        </p:nvSpPr>
        <p:spPr bwMode="auto">
          <a:xfrm>
            <a:off x="8456613" y="6430963"/>
            <a:ext cx="357187" cy="357187"/>
          </a:xfrm>
          <a:custGeom>
            <a:avLst/>
            <a:gdLst/>
            <a:ahLst/>
            <a:cxnLst>
              <a:cxn ang="0">
                <a:pos x="792" y="1508"/>
              </a:cxn>
              <a:cxn ang="0">
                <a:pos x="906" y="1494"/>
              </a:cxn>
              <a:cxn ang="0">
                <a:pos x="1014" y="1464"/>
              </a:cxn>
              <a:cxn ang="0">
                <a:pos x="1114" y="1418"/>
              </a:cxn>
              <a:cxn ang="0">
                <a:pos x="1206" y="1360"/>
              </a:cxn>
              <a:cxn ang="0">
                <a:pos x="1288" y="1288"/>
              </a:cxn>
              <a:cxn ang="0">
                <a:pos x="1360" y="1206"/>
              </a:cxn>
              <a:cxn ang="0">
                <a:pos x="1418" y="1114"/>
              </a:cxn>
              <a:cxn ang="0">
                <a:pos x="1464" y="1014"/>
              </a:cxn>
              <a:cxn ang="0">
                <a:pos x="1494" y="906"/>
              </a:cxn>
              <a:cxn ang="0">
                <a:pos x="1508" y="792"/>
              </a:cxn>
              <a:cxn ang="0">
                <a:pos x="1508" y="716"/>
              </a:cxn>
              <a:cxn ang="0">
                <a:pos x="1494" y="602"/>
              </a:cxn>
              <a:cxn ang="0">
                <a:pos x="1464" y="494"/>
              </a:cxn>
              <a:cxn ang="0">
                <a:pos x="1418" y="394"/>
              </a:cxn>
              <a:cxn ang="0">
                <a:pos x="1360" y="302"/>
              </a:cxn>
              <a:cxn ang="0">
                <a:pos x="1288" y="220"/>
              </a:cxn>
              <a:cxn ang="0">
                <a:pos x="1206" y="150"/>
              </a:cxn>
              <a:cxn ang="0">
                <a:pos x="1114" y="90"/>
              </a:cxn>
              <a:cxn ang="0">
                <a:pos x="1014" y="44"/>
              </a:cxn>
              <a:cxn ang="0">
                <a:pos x="906" y="14"/>
              </a:cxn>
              <a:cxn ang="0">
                <a:pos x="792" y="0"/>
              </a:cxn>
              <a:cxn ang="0">
                <a:pos x="716" y="0"/>
              </a:cxn>
              <a:cxn ang="0">
                <a:pos x="602" y="14"/>
              </a:cxn>
              <a:cxn ang="0">
                <a:pos x="494" y="44"/>
              </a:cxn>
              <a:cxn ang="0">
                <a:pos x="394" y="90"/>
              </a:cxn>
              <a:cxn ang="0">
                <a:pos x="302" y="150"/>
              </a:cxn>
              <a:cxn ang="0">
                <a:pos x="220" y="220"/>
              </a:cxn>
              <a:cxn ang="0">
                <a:pos x="148" y="302"/>
              </a:cxn>
              <a:cxn ang="0">
                <a:pos x="90" y="394"/>
              </a:cxn>
              <a:cxn ang="0">
                <a:pos x="44" y="494"/>
              </a:cxn>
              <a:cxn ang="0">
                <a:pos x="14" y="602"/>
              </a:cxn>
              <a:cxn ang="0">
                <a:pos x="0" y="716"/>
              </a:cxn>
              <a:cxn ang="0">
                <a:pos x="0" y="792"/>
              </a:cxn>
              <a:cxn ang="0">
                <a:pos x="14" y="906"/>
              </a:cxn>
              <a:cxn ang="0">
                <a:pos x="44" y="1014"/>
              </a:cxn>
              <a:cxn ang="0">
                <a:pos x="90" y="1114"/>
              </a:cxn>
              <a:cxn ang="0">
                <a:pos x="148" y="1206"/>
              </a:cxn>
              <a:cxn ang="0">
                <a:pos x="220" y="1288"/>
              </a:cxn>
              <a:cxn ang="0">
                <a:pos x="302" y="1360"/>
              </a:cxn>
              <a:cxn ang="0">
                <a:pos x="394" y="1418"/>
              </a:cxn>
              <a:cxn ang="0">
                <a:pos x="494" y="1464"/>
              </a:cxn>
              <a:cxn ang="0">
                <a:pos x="602" y="1494"/>
              </a:cxn>
              <a:cxn ang="0">
                <a:pos x="716" y="1508"/>
              </a:cxn>
            </a:cxnLst>
            <a:rect l="0" t="0" r="r" b="b"/>
            <a:pathLst>
              <a:path w="1510" h="1510">
                <a:moveTo>
                  <a:pt x="754" y="1510"/>
                </a:moveTo>
                <a:lnTo>
                  <a:pt x="754" y="1510"/>
                </a:lnTo>
                <a:lnTo>
                  <a:pt x="792" y="1508"/>
                </a:lnTo>
                <a:lnTo>
                  <a:pt x="832" y="1506"/>
                </a:lnTo>
                <a:lnTo>
                  <a:pt x="868" y="1500"/>
                </a:lnTo>
                <a:lnTo>
                  <a:pt x="906" y="1494"/>
                </a:lnTo>
                <a:lnTo>
                  <a:pt x="942" y="1486"/>
                </a:lnTo>
                <a:lnTo>
                  <a:pt x="978" y="1476"/>
                </a:lnTo>
                <a:lnTo>
                  <a:pt x="1014" y="1464"/>
                </a:lnTo>
                <a:lnTo>
                  <a:pt x="1048" y="1450"/>
                </a:lnTo>
                <a:lnTo>
                  <a:pt x="1082" y="1434"/>
                </a:lnTo>
                <a:lnTo>
                  <a:pt x="1114" y="1418"/>
                </a:lnTo>
                <a:lnTo>
                  <a:pt x="1146" y="1400"/>
                </a:lnTo>
                <a:lnTo>
                  <a:pt x="1176" y="1380"/>
                </a:lnTo>
                <a:lnTo>
                  <a:pt x="1206" y="1360"/>
                </a:lnTo>
                <a:lnTo>
                  <a:pt x="1234" y="1336"/>
                </a:lnTo>
                <a:lnTo>
                  <a:pt x="1262" y="1312"/>
                </a:lnTo>
                <a:lnTo>
                  <a:pt x="1288" y="1288"/>
                </a:lnTo>
                <a:lnTo>
                  <a:pt x="1312" y="1262"/>
                </a:lnTo>
                <a:lnTo>
                  <a:pt x="1336" y="1234"/>
                </a:lnTo>
                <a:lnTo>
                  <a:pt x="1360" y="1206"/>
                </a:lnTo>
                <a:lnTo>
                  <a:pt x="1380" y="1176"/>
                </a:lnTo>
                <a:lnTo>
                  <a:pt x="1400" y="1146"/>
                </a:lnTo>
                <a:lnTo>
                  <a:pt x="1418" y="1114"/>
                </a:lnTo>
                <a:lnTo>
                  <a:pt x="1434" y="1082"/>
                </a:lnTo>
                <a:lnTo>
                  <a:pt x="1450" y="1048"/>
                </a:lnTo>
                <a:lnTo>
                  <a:pt x="1464" y="1014"/>
                </a:lnTo>
                <a:lnTo>
                  <a:pt x="1476" y="978"/>
                </a:lnTo>
                <a:lnTo>
                  <a:pt x="1486" y="942"/>
                </a:lnTo>
                <a:lnTo>
                  <a:pt x="1494" y="906"/>
                </a:lnTo>
                <a:lnTo>
                  <a:pt x="1500" y="870"/>
                </a:lnTo>
                <a:lnTo>
                  <a:pt x="1506" y="832"/>
                </a:lnTo>
                <a:lnTo>
                  <a:pt x="1508" y="792"/>
                </a:lnTo>
                <a:lnTo>
                  <a:pt x="1510" y="754"/>
                </a:lnTo>
                <a:lnTo>
                  <a:pt x="1510" y="754"/>
                </a:lnTo>
                <a:lnTo>
                  <a:pt x="1508" y="716"/>
                </a:lnTo>
                <a:lnTo>
                  <a:pt x="1506" y="676"/>
                </a:lnTo>
                <a:lnTo>
                  <a:pt x="1500" y="640"/>
                </a:lnTo>
                <a:lnTo>
                  <a:pt x="1494" y="602"/>
                </a:lnTo>
                <a:lnTo>
                  <a:pt x="1486" y="566"/>
                </a:lnTo>
                <a:lnTo>
                  <a:pt x="1476" y="530"/>
                </a:lnTo>
                <a:lnTo>
                  <a:pt x="1464" y="494"/>
                </a:lnTo>
                <a:lnTo>
                  <a:pt x="1450" y="460"/>
                </a:lnTo>
                <a:lnTo>
                  <a:pt x="1434" y="426"/>
                </a:lnTo>
                <a:lnTo>
                  <a:pt x="1418" y="394"/>
                </a:lnTo>
                <a:lnTo>
                  <a:pt x="1400" y="362"/>
                </a:lnTo>
                <a:lnTo>
                  <a:pt x="1380" y="332"/>
                </a:lnTo>
                <a:lnTo>
                  <a:pt x="1360" y="302"/>
                </a:lnTo>
                <a:lnTo>
                  <a:pt x="1336" y="274"/>
                </a:lnTo>
                <a:lnTo>
                  <a:pt x="1312" y="246"/>
                </a:lnTo>
                <a:lnTo>
                  <a:pt x="1288" y="220"/>
                </a:lnTo>
                <a:lnTo>
                  <a:pt x="1262" y="196"/>
                </a:lnTo>
                <a:lnTo>
                  <a:pt x="1234" y="172"/>
                </a:lnTo>
                <a:lnTo>
                  <a:pt x="1206" y="150"/>
                </a:lnTo>
                <a:lnTo>
                  <a:pt x="1176" y="128"/>
                </a:lnTo>
                <a:lnTo>
                  <a:pt x="1146" y="108"/>
                </a:lnTo>
                <a:lnTo>
                  <a:pt x="1114" y="90"/>
                </a:lnTo>
                <a:lnTo>
                  <a:pt x="1082" y="74"/>
                </a:lnTo>
                <a:lnTo>
                  <a:pt x="1048" y="58"/>
                </a:lnTo>
                <a:lnTo>
                  <a:pt x="1014" y="44"/>
                </a:lnTo>
                <a:lnTo>
                  <a:pt x="978" y="34"/>
                </a:lnTo>
                <a:lnTo>
                  <a:pt x="942" y="22"/>
                </a:lnTo>
                <a:lnTo>
                  <a:pt x="906" y="14"/>
                </a:lnTo>
                <a:lnTo>
                  <a:pt x="868" y="8"/>
                </a:lnTo>
                <a:lnTo>
                  <a:pt x="832" y="2"/>
                </a:lnTo>
                <a:lnTo>
                  <a:pt x="792" y="0"/>
                </a:lnTo>
                <a:lnTo>
                  <a:pt x="754" y="0"/>
                </a:lnTo>
                <a:lnTo>
                  <a:pt x="754" y="0"/>
                </a:lnTo>
                <a:lnTo>
                  <a:pt x="716" y="0"/>
                </a:lnTo>
                <a:lnTo>
                  <a:pt x="676" y="2"/>
                </a:lnTo>
                <a:lnTo>
                  <a:pt x="640" y="8"/>
                </a:lnTo>
                <a:lnTo>
                  <a:pt x="602" y="14"/>
                </a:lnTo>
                <a:lnTo>
                  <a:pt x="566" y="22"/>
                </a:lnTo>
                <a:lnTo>
                  <a:pt x="530" y="34"/>
                </a:lnTo>
                <a:lnTo>
                  <a:pt x="494" y="44"/>
                </a:lnTo>
                <a:lnTo>
                  <a:pt x="460" y="58"/>
                </a:lnTo>
                <a:lnTo>
                  <a:pt x="426" y="74"/>
                </a:lnTo>
                <a:lnTo>
                  <a:pt x="394" y="90"/>
                </a:lnTo>
                <a:lnTo>
                  <a:pt x="362" y="108"/>
                </a:lnTo>
                <a:lnTo>
                  <a:pt x="332" y="128"/>
                </a:lnTo>
                <a:lnTo>
                  <a:pt x="302" y="150"/>
                </a:lnTo>
                <a:lnTo>
                  <a:pt x="274" y="172"/>
                </a:lnTo>
                <a:lnTo>
                  <a:pt x="246" y="196"/>
                </a:lnTo>
                <a:lnTo>
                  <a:pt x="220" y="220"/>
                </a:lnTo>
                <a:lnTo>
                  <a:pt x="196" y="246"/>
                </a:lnTo>
                <a:lnTo>
                  <a:pt x="172" y="274"/>
                </a:lnTo>
                <a:lnTo>
                  <a:pt x="148" y="302"/>
                </a:lnTo>
                <a:lnTo>
                  <a:pt x="128" y="332"/>
                </a:lnTo>
                <a:lnTo>
                  <a:pt x="108" y="362"/>
                </a:lnTo>
                <a:lnTo>
                  <a:pt x="90" y="394"/>
                </a:lnTo>
                <a:lnTo>
                  <a:pt x="74" y="426"/>
                </a:lnTo>
                <a:lnTo>
                  <a:pt x="58" y="460"/>
                </a:lnTo>
                <a:lnTo>
                  <a:pt x="44" y="494"/>
                </a:lnTo>
                <a:lnTo>
                  <a:pt x="32" y="530"/>
                </a:lnTo>
                <a:lnTo>
                  <a:pt x="22" y="566"/>
                </a:lnTo>
                <a:lnTo>
                  <a:pt x="14" y="602"/>
                </a:lnTo>
                <a:lnTo>
                  <a:pt x="8" y="640"/>
                </a:lnTo>
                <a:lnTo>
                  <a:pt x="2" y="676"/>
                </a:lnTo>
                <a:lnTo>
                  <a:pt x="0" y="716"/>
                </a:lnTo>
                <a:lnTo>
                  <a:pt x="0" y="754"/>
                </a:lnTo>
                <a:lnTo>
                  <a:pt x="0" y="754"/>
                </a:lnTo>
                <a:lnTo>
                  <a:pt x="0" y="792"/>
                </a:lnTo>
                <a:lnTo>
                  <a:pt x="2" y="832"/>
                </a:lnTo>
                <a:lnTo>
                  <a:pt x="8" y="870"/>
                </a:lnTo>
                <a:lnTo>
                  <a:pt x="14" y="906"/>
                </a:lnTo>
                <a:lnTo>
                  <a:pt x="22" y="942"/>
                </a:lnTo>
                <a:lnTo>
                  <a:pt x="32" y="978"/>
                </a:lnTo>
                <a:lnTo>
                  <a:pt x="44" y="1014"/>
                </a:lnTo>
                <a:lnTo>
                  <a:pt x="58" y="1048"/>
                </a:lnTo>
                <a:lnTo>
                  <a:pt x="74" y="1082"/>
                </a:lnTo>
                <a:lnTo>
                  <a:pt x="90" y="1114"/>
                </a:lnTo>
                <a:lnTo>
                  <a:pt x="108" y="1146"/>
                </a:lnTo>
                <a:lnTo>
                  <a:pt x="128" y="1176"/>
                </a:lnTo>
                <a:lnTo>
                  <a:pt x="148" y="1206"/>
                </a:lnTo>
                <a:lnTo>
                  <a:pt x="172" y="1234"/>
                </a:lnTo>
                <a:lnTo>
                  <a:pt x="196" y="1262"/>
                </a:lnTo>
                <a:lnTo>
                  <a:pt x="220" y="1288"/>
                </a:lnTo>
                <a:lnTo>
                  <a:pt x="246" y="1312"/>
                </a:lnTo>
                <a:lnTo>
                  <a:pt x="274" y="1336"/>
                </a:lnTo>
                <a:lnTo>
                  <a:pt x="302" y="1360"/>
                </a:lnTo>
                <a:lnTo>
                  <a:pt x="332" y="1380"/>
                </a:lnTo>
                <a:lnTo>
                  <a:pt x="362" y="1400"/>
                </a:lnTo>
                <a:lnTo>
                  <a:pt x="394" y="1418"/>
                </a:lnTo>
                <a:lnTo>
                  <a:pt x="426" y="1434"/>
                </a:lnTo>
                <a:lnTo>
                  <a:pt x="460" y="1450"/>
                </a:lnTo>
                <a:lnTo>
                  <a:pt x="494" y="1464"/>
                </a:lnTo>
                <a:lnTo>
                  <a:pt x="530" y="1476"/>
                </a:lnTo>
                <a:lnTo>
                  <a:pt x="566" y="1486"/>
                </a:lnTo>
                <a:lnTo>
                  <a:pt x="602" y="1494"/>
                </a:lnTo>
                <a:lnTo>
                  <a:pt x="640" y="1500"/>
                </a:lnTo>
                <a:lnTo>
                  <a:pt x="676" y="1506"/>
                </a:lnTo>
                <a:lnTo>
                  <a:pt x="716" y="1508"/>
                </a:lnTo>
                <a:lnTo>
                  <a:pt x="754" y="1510"/>
                </a:lnTo>
                <a:close/>
              </a:path>
            </a:pathLst>
          </a:custGeom>
          <a:solidFill>
            <a:srgbClr val="F6D4C1"/>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9" name="Freeform 7"/>
          <p:cNvSpPr>
            <a:spLocks/>
          </p:cNvSpPr>
          <p:nvPr/>
        </p:nvSpPr>
        <p:spPr bwMode="auto">
          <a:xfrm>
            <a:off x="8488363" y="6462713"/>
            <a:ext cx="293687" cy="293687"/>
          </a:xfrm>
          <a:custGeom>
            <a:avLst/>
            <a:gdLst/>
            <a:ahLst/>
            <a:cxnLst>
              <a:cxn ang="0">
                <a:pos x="652" y="1238"/>
              </a:cxn>
              <a:cxn ang="0">
                <a:pos x="746" y="1226"/>
              </a:cxn>
              <a:cxn ang="0">
                <a:pos x="834" y="1202"/>
              </a:cxn>
              <a:cxn ang="0">
                <a:pos x="916" y="1164"/>
              </a:cxn>
              <a:cxn ang="0">
                <a:pos x="992" y="1116"/>
              </a:cxn>
              <a:cxn ang="0">
                <a:pos x="1058" y="1058"/>
              </a:cxn>
              <a:cxn ang="0">
                <a:pos x="1118" y="990"/>
              </a:cxn>
              <a:cxn ang="0">
                <a:pos x="1166" y="914"/>
              </a:cxn>
              <a:cxn ang="0">
                <a:pos x="1202" y="832"/>
              </a:cxn>
              <a:cxn ang="0">
                <a:pos x="1228" y="744"/>
              </a:cxn>
              <a:cxn ang="0">
                <a:pos x="1240" y="652"/>
              </a:cxn>
              <a:cxn ang="0">
                <a:pos x="1240" y="588"/>
              </a:cxn>
              <a:cxn ang="0">
                <a:pos x="1228" y="494"/>
              </a:cxn>
              <a:cxn ang="0">
                <a:pos x="1202" y="406"/>
              </a:cxn>
              <a:cxn ang="0">
                <a:pos x="1166" y="324"/>
              </a:cxn>
              <a:cxn ang="0">
                <a:pos x="1118" y="248"/>
              </a:cxn>
              <a:cxn ang="0">
                <a:pos x="1058" y="180"/>
              </a:cxn>
              <a:cxn ang="0">
                <a:pos x="992" y="122"/>
              </a:cxn>
              <a:cxn ang="0">
                <a:pos x="916" y="74"/>
              </a:cxn>
              <a:cxn ang="0">
                <a:pos x="834" y="36"/>
              </a:cxn>
              <a:cxn ang="0">
                <a:pos x="746" y="12"/>
              </a:cxn>
              <a:cxn ang="0">
                <a:pos x="652" y="0"/>
              </a:cxn>
              <a:cxn ang="0">
                <a:pos x="588" y="0"/>
              </a:cxn>
              <a:cxn ang="0">
                <a:pos x="496" y="12"/>
              </a:cxn>
              <a:cxn ang="0">
                <a:pos x="408" y="36"/>
              </a:cxn>
              <a:cxn ang="0">
                <a:pos x="324" y="74"/>
              </a:cxn>
              <a:cxn ang="0">
                <a:pos x="250" y="122"/>
              </a:cxn>
              <a:cxn ang="0">
                <a:pos x="182" y="180"/>
              </a:cxn>
              <a:cxn ang="0">
                <a:pos x="124" y="248"/>
              </a:cxn>
              <a:cxn ang="0">
                <a:pos x="74" y="324"/>
              </a:cxn>
              <a:cxn ang="0">
                <a:pos x="38" y="406"/>
              </a:cxn>
              <a:cxn ang="0">
                <a:pos x="12" y="494"/>
              </a:cxn>
              <a:cxn ang="0">
                <a:pos x="0" y="588"/>
              </a:cxn>
              <a:cxn ang="0">
                <a:pos x="0" y="652"/>
              </a:cxn>
              <a:cxn ang="0">
                <a:pos x="12" y="744"/>
              </a:cxn>
              <a:cxn ang="0">
                <a:pos x="38" y="832"/>
              </a:cxn>
              <a:cxn ang="0">
                <a:pos x="74" y="914"/>
              </a:cxn>
              <a:cxn ang="0">
                <a:pos x="124" y="990"/>
              </a:cxn>
              <a:cxn ang="0">
                <a:pos x="182" y="1058"/>
              </a:cxn>
              <a:cxn ang="0">
                <a:pos x="250" y="1116"/>
              </a:cxn>
              <a:cxn ang="0">
                <a:pos x="324" y="1164"/>
              </a:cxn>
              <a:cxn ang="0">
                <a:pos x="408" y="1202"/>
              </a:cxn>
              <a:cxn ang="0">
                <a:pos x="496" y="1226"/>
              </a:cxn>
              <a:cxn ang="0">
                <a:pos x="588" y="1238"/>
              </a:cxn>
            </a:cxnLst>
            <a:rect l="0" t="0" r="r" b="b"/>
            <a:pathLst>
              <a:path w="1240" h="1240">
                <a:moveTo>
                  <a:pt x="620" y="1240"/>
                </a:moveTo>
                <a:lnTo>
                  <a:pt x="620" y="1240"/>
                </a:lnTo>
                <a:lnTo>
                  <a:pt x="652" y="1238"/>
                </a:lnTo>
                <a:lnTo>
                  <a:pt x="684" y="1236"/>
                </a:lnTo>
                <a:lnTo>
                  <a:pt x="714" y="1232"/>
                </a:lnTo>
                <a:lnTo>
                  <a:pt x="746" y="1226"/>
                </a:lnTo>
                <a:lnTo>
                  <a:pt x="776" y="1220"/>
                </a:lnTo>
                <a:lnTo>
                  <a:pt x="804" y="1212"/>
                </a:lnTo>
                <a:lnTo>
                  <a:pt x="834" y="1202"/>
                </a:lnTo>
                <a:lnTo>
                  <a:pt x="862" y="1190"/>
                </a:lnTo>
                <a:lnTo>
                  <a:pt x="890" y="1178"/>
                </a:lnTo>
                <a:lnTo>
                  <a:pt x="916" y="1164"/>
                </a:lnTo>
                <a:lnTo>
                  <a:pt x="942" y="1150"/>
                </a:lnTo>
                <a:lnTo>
                  <a:pt x="968" y="1134"/>
                </a:lnTo>
                <a:lnTo>
                  <a:pt x="992" y="1116"/>
                </a:lnTo>
                <a:lnTo>
                  <a:pt x="1014" y="1098"/>
                </a:lnTo>
                <a:lnTo>
                  <a:pt x="1038" y="1078"/>
                </a:lnTo>
                <a:lnTo>
                  <a:pt x="1058" y="1058"/>
                </a:lnTo>
                <a:lnTo>
                  <a:pt x="1080" y="1036"/>
                </a:lnTo>
                <a:lnTo>
                  <a:pt x="1098" y="1014"/>
                </a:lnTo>
                <a:lnTo>
                  <a:pt x="1118" y="990"/>
                </a:lnTo>
                <a:lnTo>
                  <a:pt x="1134" y="966"/>
                </a:lnTo>
                <a:lnTo>
                  <a:pt x="1150" y="940"/>
                </a:lnTo>
                <a:lnTo>
                  <a:pt x="1166" y="914"/>
                </a:lnTo>
                <a:lnTo>
                  <a:pt x="1180" y="888"/>
                </a:lnTo>
                <a:lnTo>
                  <a:pt x="1192" y="860"/>
                </a:lnTo>
                <a:lnTo>
                  <a:pt x="1202" y="832"/>
                </a:lnTo>
                <a:lnTo>
                  <a:pt x="1212" y="804"/>
                </a:lnTo>
                <a:lnTo>
                  <a:pt x="1222" y="774"/>
                </a:lnTo>
                <a:lnTo>
                  <a:pt x="1228" y="744"/>
                </a:lnTo>
                <a:lnTo>
                  <a:pt x="1234" y="714"/>
                </a:lnTo>
                <a:lnTo>
                  <a:pt x="1238" y="682"/>
                </a:lnTo>
                <a:lnTo>
                  <a:pt x="1240" y="652"/>
                </a:lnTo>
                <a:lnTo>
                  <a:pt x="1240" y="620"/>
                </a:lnTo>
                <a:lnTo>
                  <a:pt x="1240" y="620"/>
                </a:lnTo>
                <a:lnTo>
                  <a:pt x="1240" y="588"/>
                </a:lnTo>
                <a:lnTo>
                  <a:pt x="1238" y="556"/>
                </a:lnTo>
                <a:lnTo>
                  <a:pt x="1234" y="524"/>
                </a:lnTo>
                <a:lnTo>
                  <a:pt x="1228" y="494"/>
                </a:lnTo>
                <a:lnTo>
                  <a:pt x="1222" y="464"/>
                </a:lnTo>
                <a:lnTo>
                  <a:pt x="1212" y="434"/>
                </a:lnTo>
                <a:lnTo>
                  <a:pt x="1202" y="406"/>
                </a:lnTo>
                <a:lnTo>
                  <a:pt x="1192" y="378"/>
                </a:lnTo>
                <a:lnTo>
                  <a:pt x="1180" y="350"/>
                </a:lnTo>
                <a:lnTo>
                  <a:pt x="1166" y="324"/>
                </a:lnTo>
                <a:lnTo>
                  <a:pt x="1150" y="298"/>
                </a:lnTo>
                <a:lnTo>
                  <a:pt x="1134" y="272"/>
                </a:lnTo>
                <a:lnTo>
                  <a:pt x="1118" y="248"/>
                </a:lnTo>
                <a:lnTo>
                  <a:pt x="1098" y="224"/>
                </a:lnTo>
                <a:lnTo>
                  <a:pt x="1080" y="202"/>
                </a:lnTo>
                <a:lnTo>
                  <a:pt x="1058" y="180"/>
                </a:lnTo>
                <a:lnTo>
                  <a:pt x="1038" y="160"/>
                </a:lnTo>
                <a:lnTo>
                  <a:pt x="1014" y="140"/>
                </a:lnTo>
                <a:lnTo>
                  <a:pt x="992" y="122"/>
                </a:lnTo>
                <a:lnTo>
                  <a:pt x="968" y="104"/>
                </a:lnTo>
                <a:lnTo>
                  <a:pt x="942" y="88"/>
                </a:lnTo>
                <a:lnTo>
                  <a:pt x="916" y="74"/>
                </a:lnTo>
                <a:lnTo>
                  <a:pt x="890" y="60"/>
                </a:lnTo>
                <a:lnTo>
                  <a:pt x="862" y="48"/>
                </a:lnTo>
                <a:lnTo>
                  <a:pt x="834" y="36"/>
                </a:lnTo>
                <a:lnTo>
                  <a:pt x="804" y="26"/>
                </a:lnTo>
                <a:lnTo>
                  <a:pt x="776" y="18"/>
                </a:lnTo>
                <a:lnTo>
                  <a:pt x="746" y="12"/>
                </a:lnTo>
                <a:lnTo>
                  <a:pt x="714" y="6"/>
                </a:lnTo>
                <a:lnTo>
                  <a:pt x="684" y="2"/>
                </a:lnTo>
                <a:lnTo>
                  <a:pt x="652" y="0"/>
                </a:lnTo>
                <a:lnTo>
                  <a:pt x="620" y="0"/>
                </a:lnTo>
                <a:lnTo>
                  <a:pt x="620" y="0"/>
                </a:lnTo>
                <a:lnTo>
                  <a:pt x="588" y="0"/>
                </a:lnTo>
                <a:lnTo>
                  <a:pt x="556" y="2"/>
                </a:lnTo>
                <a:lnTo>
                  <a:pt x="526" y="6"/>
                </a:lnTo>
                <a:lnTo>
                  <a:pt x="496" y="12"/>
                </a:lnTo>
                <a:lnTo>
                  <a:pt x="466" y="18"/>
                </a:lnTo>
                <a:lnTo>
                  <a:pt x="436" y="26"/>
                </a:lnTo>
                <a:lnTo>
                  <a:pt x="408" y="36"/>
                </a:lnTo>
                <a:lnTo>
                  <a:pt x="378" y="48"/>
                </a:lnTo>
                <a:lnTo>
                  <a:pt x="352" y="60"/>
                </a:lnTo>
                <a:lnTo>
                  <a:pt x="324" y="74"/>
                </a:lnTo>
                <a:lnTo>
                  <a:pt x="298" y="88"/>
                </a:lnTo>
                <a:lnTo>
                  <a:pt x="274" y="104"/>
                </a:lnTo>
                <a:lnTo>
                  <a:pt x="250" y="122"/>
                </a:lnTo>
                <a:lnTo>
                  <a:pt x="226" y="140"/>
                </a:lnTo>
                <a:lnTo>
                  <a:pt x="204" y="160"/>
                </a:lnTo>
                <a:lnTo>
                  <a:pt x="182" y="180"/>
                </a:lnTo>
                <a:lnTo>
                  <a:pt x="162" y="202"/>
                </a:lnTo>
                <a:lnTo>
                  <a:pt x="142" y="224"/>
                </a:lnTo>
                <a:lnTo>
                  <a:pt x="124" y="248"/>
                </a:lnTo>
                <a:lnTo>
                  <a:pt x="106" y="272"/>
                </a:lnTo>
                <a:lnTo>
                  <a:pt x="90" y="298"/>
                </a:lnTo>
                <a:lnTo>
                  <a:pt x="74" y="324"/>
                </a:lnTo>
                <a:lnTo>
                  <a:pt x="62" y="350"/>
                </a:lnTo>
                <a:lnTo>
                  <a:pt x="48" y="378"/>
                </a:lnTo>
                <a:lnTo>
                  <a:pt x="38" y="406"/>
                </a:lnTo>
                <a:lnTo>
                  <a:pt x="28" y="434"/>
                </a:lnTo>
                <a:lnTo>
                  <a:pt x="20" y="464"/>
                </a:lnTo>
                <a:lnTo>
                  <a:pt x="12" y="494"/>
                </a:lnTo>
                <a:lnTo>
                  <a:pt x="8" y="524"/>
                </a:lnTo>
                <a:lnTo>
                  <a:pt x="4" y="556"/>
                </a:lnTo>
                <a:lnTo>
                  <a:pt x="0" y="588"/>
                </a:lnTo>
                <a:lnTo>
                  <a:pt x="0" y="620"/>
                </a:lnTo>
                <a:lnTo>
                  <a:pt x="0" y="620"/>
                </a:lnTo>
                <a:lnTo>
                  <a:pt x="0" y="652"/>
                </a:lnTo>
                <a:lnTo>
                  <a:pt x="4" y="682"/>
                </a:lnTo>
                <a:lnTo>
                  <a:pt x="8" y="714"/>
                </a:lnTo>
                <a:lnTo>
                  <a:pt x="12" y="744"/>
                </a:lnTo>
                <a:lnTo>
                  <a:pt x="20" y="774"/>
                </a:lnTo>
                <a:lnTo>
                  <a:pt x="28" y="804"/>
                </a:lnTo>
                <a:lnTo>
                  <a:pt x="38" y="832"/>
                </a:lnTo>
                <a:lnTo>
                  <a:pt x="48" y="860"/>
                </a:lnTo>
                <a:lnTo>
                  <a:pt x="62" y="888"/>
                </a:lnTo>
                <a:lnTo>
                  <a:pt x="74" y="914"/>
                </a:lnTo>
                <a:lnTo>
                  <a:pt x="90" y="940"/>
                </a:lnTo>
                <a:lnTo>
                  <a:pt x="106" y="966"/>
                </a:lnTo>
                <a:lnTo>
                  <a:pt x="124" y="990"/>
                </a:lnTo>
                <a:lnTo>
                  <a:pt x="142" y="1014"/>
                </a:lnTo>
                <a:lnTo>
                  <a:pt x="162" y="1036"/>
                </a:lnTo>
                <a:lnTo>
                  <a:pt x="182" y="1058"/>
                </a:lnTo>
                <a:lnTo>
                  <a:pt x="204" y="1078"/>
                </a:lnTo>
                <a:lnTo>
                  <a:pt x="226" y="1098"/>
                </a:lnTo>
                <a:lnTo>
                  <a:pt x="250" y="1116"/>
                </a:lnTo>
                <a:lnTo>
                  <a:pt x="274" y="1134"/>
                </a:lnTo>
                <a:lnTo>
                  <a:pt x="298" y="1150"/>
                </a:lnTo>
                <a:lnTo>
                  <a:pt x="324" y="1164"/>
                </a:lnTo>
                <a:lnTo>
                  <a:pt x="352" y="1178"/>
                </a:lnTo>
                <a:lnTo>
                  <a:pt x="378" y="1190"/>
                </a:lnTo>
                <a:lnTo>
                  <a:pt x="408" y="1202"/>
                </a:lnTo>
                <a:lnTo>
                  <a:pt x="436" y="1212"/>
                </a:lnTo>
                <a:lnTo>
                  <a:pt x="466" y="1220"/>
                </a:lnTo>
                <a:lnTo>
                  <a:pt x="496" y="1226"/>
                </a:lnTo>
                <a:lnTo>
                  <a:pt x="526" y="1232"/>
                </a:lnTo>
                <a:lnTo>
                  <a:pt x="556" y="1236"/>
                </a:lnTo>
                <a:lnTo>
                  <a:pt x="588" y="1238"/>
                </a:lnTo>
                <a:lnTo>
                  <a:pt x="620" y="1240"/>
                </a:lnTo>
                <a:close/>
              </a:path>
            </a:pathLst>
          </a:custGeom>
          <a:solidFill>
            <a:srgbClr val="D85124"/>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0" name="Freeform 8"/>
          <p:cNvSpPr>
            <a:spLocks/>
          </p:cNvSpPr>
          <p:nvPr userDrawn="1"/>
        </p:nvSpPr>
        <p:spPr bwMode="auto">
          <a:xfrm>
            <a:off x="1588" y="5062538"/>
            <a:ext cx="8637587" cy="509587"/>
          </a:xfrm>
          <a:custGeom>
            <a:avLst/>
            <a:gdLst/>
            <a:ahLst/>
            <a:cxnLst>
              <a:cxn ang="0">
                <a:pos x="0" y="0"/>
              </a:cxn>
              <a:cxn ang="0">
                <a:pos x="5365" y="0"/>
              </a:cxn>
              <a:cxn ang="0">
                <a:pos x="5441" y="110"/>
              </a:cxn>
              <a:cxn ang="0">
                <a:pos x="5441" y="321"/>
              </a:cxn>
            </a:cxnLst>
            <a:rect l="0" t="0" r="r" b="b"/>
            <a:pathLst>
              <a:path w="5441" h="321">
                <a:moveTo>
                  <a:pt x="0" y="0"/>
                </a:moveTo>
                <a:lnTo>
                  <a:pt x="5365" y="0"/>
                </a:lnTo>
                <a:lnTo>
                  <a:pt x="5441" y="110"/>
                </a:lnTo>
                <a:lnTo>
                  <a:pt x="5441" y="321"/>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cs typeface="Arial" pitchFamily="-107" charset="0"/>
            </a:endParaRPr>
          </a:p>
        </p:txBody>
      </p:sp>
      <p:sp>
        <p:nvSpPr>
          <p:cNvPr id="11" name="Text Box 17"/>
          <p:cNvSpPr txBox="1">
            <a:spLocks noChangeArrowheads="1"/>
          </p:cNvSpPr>
          <p:nvPr userDrawn="1"/>
        </p:nvSpPr>
        <p:spPr bwMode="auto">
          <a:xfrm>
            <a:off x="484188" y="5364163"/>
            <a:ext cx="7848600" cy="396875"/>
          </a:xfrm>
          <a:prstGeom prst="rect">
            <a:avLst/>
          </a:prstGeom>
          <a:noFill/>
          <a:ln w="12700" cap="sq">
            <a:noFill/>
            <a:miter lim="800000"/>
            <a:headEnd type="none" w="sm" len="sm"/>
            <a:tailEnd type="none" w="sm" len="sm"/>
          </a:ln>
          <a:effectLst/>
        </p:spPr>
        <p:txBody>
          <a:bodyPr>
            <a:spAutoFit/>
          </a:bodyPr>
          <a:lstStyle/>
          <a:p>
            <a:pPr eaLnBrk="0" hangingPunct="0">
              <a:defRPr/>
            </a:pPr>
            <a:r>
              <a:rPr lang="en-US" sz="1000" b="0">
                <a:solidFill>
                  <a:srgbClr val="007BC3"/>
                </a:solidFill>
                <a:latin typeface="Arial" pitchFamily="-107" charset="0"/>
                <a:ea typeface="ＭＳ Ｐゴシック" pitchFamily="-107" charset="-128"/>
                <a:cs typeface="ＭＳ Ｐゴシック" pitchFamily="-107" charset="-128"/>
              </a:rPr>
              <a:t>ANTHONY GIDDENS ● MITCHELL DUNEIER ● RICHARD APPELBAUM ● DEBORA CARR</a:t>
            </a:r>
          </a:p>
          <a:p>
            <a:pPr eaLnBrk="0" hangingPunct="0">
              <a:defRPr/>
            </a:pPr>
            <a:r>
              <a:rPr lang="en-US" sz="1000" b="0">
                <a:latin typeface="Arial" pitchFamily="-107" charset="0"/>
                <a:ea typeface="ＭＳ Ｐゴシック" pitchFamily="-107" charset="-128"/>
                <a:cs typeface="ＭＳ Ｐゴシック" pitchFamily="-107" charset="-128"/>
              </a:rPr>
              <a:t>Slides created by Shannon Anderson, Roanoke College</a:t>
            </a:r>
          </a:p>
        </p:txBody>
      </p:sp>
      <p:sp>
        <p:nvSpPr>
          <p:cNvPr id="12" name="Text Box 18"/>
          <p:cNvSpPr txBox="1">
            <a:spLocks noChangeArrowheads="1"/>
          </p:cNvSpPr>
          <p:nvPr userDrawn="1"/>
        </p:nvSpPr>
        <p:spPr bwMode="auto">
          <a:xfrm>
            <a:off x="484188" y="5181600"/>
            <a:ext cx="3962400" cy="274638"/>
          </a:xfrm>
          <a:prstGeom prst="rect">
            <a:avLst/>
          </a:prstGeom>
          <a:noFill/>
          <a:ln w="12700" cap="sq">
            <a:noFill/>
            <a:miter lim="800000"/>
            <a:headEnd type="none" w="sm" len="sm"/>
            <a:tailEnd type="none" w="sm" len="sm"/>
          </a:ln>
          <a:effectLst/>
        </p:spPr>
        <p:txBody>
          <a:bodyPr>
            <a:spAutoFit/>
          </a:bodyPr>
          <a:lstStyle/>
          <a:p>
            <a:pPr eaLnBrk="0" hangingPunct="0">
              <a:spcBef>
                <a:spcPct val="50000"/>
              </a:spcBef>
              <a:defRPr/>
            </a:pPr>
            <a:r>
              <a:rPr lang="en-US" sz="1200">
                <a:solidFill>
                  <a:srgbClr val="662D91"/>
                </a:solidFill>
                <a:latin typeface="Arial" pitchFamily="-107" charset="0"/>
                <a:cs typeface="Arial" pitchFamily="-107" charset="0"/>
              </a:rPr>
              <a:t>Third Edition</a:t>
            </a:r>
          </a:p>
        </p:txBody>
      </p:sp>
      <p:sp>
        <p:nvSpPr>
          <p:cNvPr id="13" name="Line 19"/>
          <p:cNvSpPr>
            <a:spLocks noChangeShapeType="1"/>
          </p:cNvSpPr>
          <p:nvPr userDrawn="1"/>
        </p:nvSpPr>
        <p:spPr bwMode="auto">
          <a:xfrm>
            <a:off x="593725" y="5410200"/>
            <a:ext cx="5273675" cy="0"/>
          </a:xfrm>
          <a:prstGeom prst="line">
            <a:avLst/>
          </a:prstGeom>
          <a:noFill/>
          <a:ln w="12700" cap="sq">
            <a:solidFill>
              <a:schemeClr val="tx1"/>
            </a:solidFill>
            <a:round/>
            <a:headEnd type="none" w="sm" len="sm"/>
            <a:tailEnd type="none" w="sm" len="sm"/>
          </a:ln>
          <a:effectLst/>
        </p:spPr>
        <p:txBody>
          <a:bodyPr wrap="none"/>
          <a:lstStyle/>
          <a:p>
            <a:pPr eaLnBrk="0" hangingPunct="0">
              <a:defRPr/>
            </a:pPr>
            <a:endParaRPr lang="en-US">
              <a:latin typeface="Garamond" charset="0"/>
              <a:cs typeface="+mn-cs"/>
            </a:endParaRPr>
          </a:p>
        </p:txBody>
      </p:sp>
      <p:sp>
        <p:nvSpPr>
          <p:cNvPr id="14" name="Freeform 22"/>
          <p:cNvSpPr>
            <a:spLocks/>
          </p:cNvSpPr>
          <p:nvPr userDrawn="1"/>
        </p:nvSpPr>
        <p:spPr bwMode="auto">
          <a:xfrm>
            <a:off x="806450" y="347663"/>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close/>
              </a:path>
            </a:pathLst>
          </a:custGeom>
          <a:solidFill>
            <a:srgbClr val="C7D9F0"/>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5" name="Freeform 23"/>
          <p:cNvSpPr>
            <a:spLocks/>
          </p:cNvSpPr>
          <p:nvPr userDrawn="1"/>
        </p:nvSpPr>
        <p:spPr bwMode="auto">
          <a:xfrm>
            <a:off x="806450" y="347663"/>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path>
            </a:pathLst>
          </a:custGeom>
          <a:no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6" name="Freeform 24"/>
          <p:cNvSpPr>
            <a:spLocks/>
          </p:cNvSpPr>
          <p:nvPr userDrawn="1"/>
        </p:nvSpPr>
        <p:spPr bwMode="auto">
          <a:xfrm>
            <a:off x="838200" y="381000"/>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close/>
              </a:path>
            </a:pathLst>
          </a:custGeom>
          <a:solidFill>
            <a:srgbClr val="007BC3"/>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7" name="Freeform 25"/>
          <p:cNvSpPr>
            <a:spLocks/>
          </p:cNvSpPr>
          <p:nvPr userDrawn="1"/>
        </p:nvSpPr>
        <p:spPr bwMode="auto">
          <a:xfrm>
            <a:off x="838200" y="381000"/>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path>
            </a:pathLst>
          </a:custGeom>
          <a:no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8" name="Freeform 27"/>
          <p:cNvSpPr>
            <a:spLocks/>
          </p:cNvSpPr>
          <p:nvPr userDrawn="1"/>
        </p:nvSpPr>
        <p:spPr bwMode="auto">
          <a:xfrm>
            <a:off x="7239000" y="0"/>
            <a:ext cx="509588" cy="3352800"/>
          </a:xfrm>
          <a:custGeom>
            <a:avLst/>
            <a:gdLst/>
            <a:ahLst/>
            <a:cxnLst>
              <a:cxn ang="0">
                <a:pos x="0" y="0"/>
              </a:cxn>
              <a:cxn ang="0">
                <a:pos x="0" y="1721"/>
              </a:cxn>
              <a:cxn ang="0">
                <a:pos x="110" y="1797"/>
              </a:cxn>
              <a:cxn ang="0">
                <a:pos x="321" y="1797"/>
              </a:cxn>
            </a:cxnLst>
            <a:rect l="0" t="0" r="r" b="b"/>
            <a:pathLst>
              <a:path w="321" h="1797">
                <a:moveTo>
                  <a:pt x="0" y="0"/>
                </a:moveTo>
                <a:lnTo>
                  <a:pt x="0" y="1721"/>
                </a:lnTo>
                <a:lnTo>
                  <a:pt x="110" y="1797"/>
                </a:lnTo>
                <a:lnTo>
                  <a:pt x="321" y="1797"/>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cs typeface="Arial" pitchFamily="-107" charset="0"/>
            </a:endParaRPr>
          </a:p>
        </p:txBody>
      </p:sp>
      <p:sp>
        <p:nvSpPr>
          <p:cNvPr id="19" name="Freeform 28"/>
          <p:cNvSpPr>
            <a:spLocks/>
          </p:cNvSpPr>
          <p:nvPr userDrawn="1"/>
        </p:nvSpPr>
        <p:spPr bwMode="auto">
          <a:xfrm>
            <a:off x="8485188" y="5400675"/>
            <a:ext cx="320675" cy="320675"/>
          </a:xfrm>
          <a:custGeom>
            <a:avLst/>
            <a:gdLst/>
            <a:ahLst/>
            <a:cxnLst>
              <a:cxn ang="0">
                <a:pos x="704" y="1340"/>
              </a:cxn>
              <a:cxn ang="0">
                <a:pos x="806" y="1328"/>
              </a:cxn>
              <a:cxn ang="0">
                <a:pos x="902" y="1300"/>
              </a:cxn>
              <a:cxn ang="0">
                <a:pos x="990" y="1260"/>
              </a:cxn>
              <a:cxn ang="0">
                <a:pos x="1072" y="1208"/>
              </a:cxn>
              <a:cxn ang="0">
                <a:pos x="1144" y="1146"/>
              </a:cxn>
              <a:cxn ang="0">
                <a:pos x="1208" y="1072"/>
              </a:cxn>
              <a:cxn ang="0">
                <a:pos x="1260" y="990"/>
              </a:cxn>
              <a:cxn ang="0">
                <a:pos x="1300" y="902"/>
              </a:cxn>
              <a:cxn ang="0">
                <a:pos x="1328" y="806"/>
              </a:cxn>
              <a:cxn ang="0">
                <a:pos x="1340" y="704"/>
              </a:cxn>
              <a:cxn ang="0">
                <a:pos x="1340" y="636"/>
              </a:cxn>
              <a:cxn ang="0">
                <a:pos x="1328" y="536"/>
              </a:cxn>
              <a:cxn ang="0">
                <a:pos x="1300" y="440"/>
              </a:cxn>
              <a:cxn ang="0">
                <a:pos x="1260" y="350"/>
              </a:cxn>
              <a:cxn ang="0">
                <a:pos x="1208" y="268"/>
              </a:cxn>
              <a:cxn ang="0">
                <a:pos x="1144" y="196"/>
              </a:cxn>
              <a:cxn ang="0">
                <a:pos x="1072" y="132"/>
              </a:cxn>
              <a:cxn ang="0">
                <a:pos x="990" y="80"/>
              </a:cxn>
              <a:cxn ang="0">
                <a:pos x="902" y="40"/>
              </a:cxn>
              <a:cxn ang="0">
                <a:pos x="806" y="12"/>
              </a:cxn>
              <a:cxn ang="0">
                <a:pos x="704" y="0"/>
              </a:cxn>
              <a:cxn ang="0">
                <a:pos x="636" y="0"/>
              </a:cxn>
              <a:cxn ang="0">
                <a:pos x="534" y="12"/>
              </a:cxn>
              <a:cxn ang="0">
                <a:pos x="440" y="40"/>
              </a:cxn>
              <a:cxn ang="0">
                <a:pos x="350" y="80"/>
              </a:cxn>
              <a:cxn ang="0">
                <a:pos x="268" y="132"/>
              </a:cxn>
              <a:cxn ang="0">
                <a:pos x="196" y="196"/>
              </a:cxn>
              <a:cxn ang="0">
                <a:pos x="132" y="268"/>
              </a:cxn>
              <a:cxn ang="0">
                <a:pos x="80" y="350"/>
              </a:cxn>
              <a:cxn ang="0">
                <a:pos x="40" y="440"/>
              </a:cxn>
              <a:cxn ang="0">
                <a:pos x="12" y="536"/>
              </a:cxn>
              <a:cxn ang="0">
                <a:pos x="0" y="636"/>
              </a:cxn>
              <a:cxn ang="0">
                <a:pos x="0" y="704"/>
              </a:cxn>
              <a:cxn ang="0">
                <a:pos x="12" y="806"/>
              </a:cxn>
              <a:cxn ang="0">
                <a:pos x="40" y="902"/>
              </a:cxn>
              <a:cxn ang="0">
                <a:pos x="80" y="990"/>
              </a:cxn>
              <a:cxn ang="0">
                <a:pos x="132" y="1072"/>
              </a:cxn>
              <a:cxn ang="0">
                <a:pos x="196" y="1146"/>
              </a:cxn>
              <a:cxn ang="0">
                <a:pos x="268" y="1208"/>
              </a:cxn>
              <a:cxn ang="0">
                <a:pos x="350" y="1260"/>
              </a:cxn>
              <a:cxn ang="0">
                <a:pos x="440" y="1300"/>
              </a:cxn>
              <a:cxn ang="0">
                <a:pos x="534" y="1328"/>
              </a:cxn>
              <a:cxn ang="0">
                <a:pos x="636" y="1340"/>
              </a:cxn>
            </a:cxnLst>
            <a:rect l="0" t="0" r="r" b="b"/>
            <a:pathLst>
              <a:path w="1342" h="1342">
                <a:moveTo>
                  <a:pt x="670" y="1342"/>
                </a:moveTo>
                <a:lnTo>
                  <a:pt x="670" y="1342"/>
                </a:lnTo>
                <a:lnTo>
                  <a:pt x="704" y="1340"/>
                </a:lnTo>
                <a:lnTo>
                  <a:pt x="738" y="1338"/>
                </a:lnTo>
                <a:lnTo>
                  <a:pt x="772" y="1334"/>
                </a:lnTo>
                <a:lnTo>
                  <a:pt x="806" y="1328"/>
                </a:lnTo>
                <a:lnTo>
                  <a:pt x="838" y="1320"/>
                </a:lnTo>
                <a:lnTo>
                  <a:pt x="870" y="1312"/>
                </a:lnTo>
                <a:lnTo>
                  <a:pt x="902" y="1300"/>
                </a:lnTo>
                <a:lnTo>
                  <a:pt x="932" y="1288"/>
                </a:lnTo>
                <a:lnTo>
                  <a:pt x="962" y="1276"/>
                </a:lnTo>
                <a:lnTo>
                  <a:pt x="990" y="1260"/>
                </a:lnTo>
                <a:lnTo>
                  <a:pt x="1018" y="1244"/>
                </a:lnTo>
                <a:lnTo>
                  <a:pt x="1046" y="1226"/>
                </a:lnTo>
                <a:lnTo>
                  <a:pt x="1072" y="1208"/>
                </a:lnTo>
                <a:lnTo>
                  <a:pt x="1098" y="1188"/>
                </a:lnTo>
                <a:lnTo>
                  <a:pt x="1122" y="1168"/>
                </a:lnTo>
                <a:lnTo>
                  <a:pt x="1144" y="1146"/>
                </a:lnTo>
                <a:lnTo>
                  <a:pt x="1168" y="1122"/>
                </a:lnTo>
                <a:lnTo>
                  <a:pt x="1188" y="1098"/>
                </a:lnTo>
                <a:lnTo>
                  <a:pt x="1208" y="1072"/>
                </a:lnTo>
                <a:lnTo>
                  <a:pt x="1226" y="1046"/>
                </a:lnTo>
                <a:lnTo>
                  <a:pt x="1244" y="1018"/>
                </a:lnTo>
                <a:lnTo>
                  <a:pt x="1260" y="990"/>
                </a:lnTo>
                <a:lnTo>
                  <a:pt x="1276" y="962"/>
                </a:lnTo>
                <a:lnTo>
                  <a:pt x="1288" y="932"/>
                </a:lnTo>
                <a:lnTo>
                  <a:pt x="1300" y="902"/>
                </a:lnTo>
                <a:lnTo>
                  <a:pt x="1312" y="870"/>
                </a:lnTo>
                <a:lnTo>
                  <a:pt x="1320" y="838"/>
                </a:lnTo>
                <a:lnTo>
                  <a:pt x="1328" y="806"/>
                </a:lnTo>
                <a:lnTo>
                  <a:pt x="1334" y="772"/>
                </a:lnTo>
                <a:lnTo>
                  <a:pt x="1338" y="740"/>
                </a:lnTo>
                <a:lnTo>
                  <a:pt x="1340" y="704"/>
                </a:lnTo>
                <a:lnTo>
                  <a:pt x="1342" y="670"/>
                </a:lnTo>
                <a:lnTo>
                  <a:pt x="1342" y="670"/>
                </a:lnTo>
                <a:lnTo>
                  <a:pt x="1340" y="636"/>
                </a:lnTo>
                <a:lnTo>
                  <a:pt x="1338" y="602"/>
                </a:lnTo>
                <a:lnTo>
                  <a:pt x="1334" y="568"/>
                </a:lnTo>
                <a:lnTo>
                  <a:pt x="1328" y="536"/>
                </a:lnTo>
                <a:lnTo>
                  <a:pt x="1320" y="502"/>
                </a:lnTo>
                <a:lnTo>
                  <a:pt x="1312" y="470"/>
                </a:lnTo>
                <a:lnTo>
                  <a:pt x="1300" y="440"/>
                </a:lnTo>
                <a:lnTo>
                  <a:pt x="1288" y="410"/>
                </a:lnTo>
                <a:lnTo>
                  <a:pt x="1276" y="380"/>
                </a:lnTo>
                <a:lnTo>
                  <a:pt x="1260" y="350"/>
                </a:lnTo>
                <a:lnTo>
                  <a:pt x="1244" y="322"/>
                </a:lnTo>
                <a:lnTo>
                  <a:pt x="1226" y="296"/>
                </a:lnTo>
                <a:lnTo>
                  <a:pt x="1208" y="268"/>
                </a:lnTo>
                <a:lnTo>
                  <a:pt x="1188" y="244"/>
                </a:lnTo>
                <a:lnTo>
                  <a:pt x="1168" y="220"/>
                </a:lnTo>
                <a:lnTo>
                  <a:pt x="1144" y="196"/>
                </a:lnTo>
                <a:lnTo>
                  <a:pt x="1122" y="174"/>
                </a:lnTo>
                <a:lnTo>
                  <a:pt x="1098" y="152"/>
                </a:lnTo>
                <a:lnTo>
                  <a:pt x="1072" y="132"/>
                </a:lnTo>
                <a:lnTo>
                  <a:pt x="1046" y="114"/>
                </a:lnTo>
                <a:lnTo>
                  <a:pt x="1018" y="96"/>
                </a:lnTo>
                <a:lnTo>
                  <a:pt x="990" y="80"/>
                </a:lnTo>
                <a:lnTo>
                  <a:pt x="962" y="66"/>
                </a:lnTo>
                <a:lnTo>
                  <a:pt x="932" y="52"/>
                </a:lnTo>
                <a:lnTo>
                  <a:pt x="902" y="40"/>
                </a:lnTo>
                <a:lnTo>
                  <a:pt x="870" y="30"/>
                </a:lnTo>
                <a:lnTo>
                  <a:pt x="838" y="20"/>
                </a:lnTo>
                <a:lnTo>
                  <a:pt x="806" y="12"/>
                </a:lnTo>
                <a:lnTo>
                  <a:pt x="772" y="6"/>
                </a:lnTo>
                <a:lnTo>
                  <a:pt x="738" y="2"/>
                </a:lnTo>
                <a:lnTo>
                  <a:pt x="704" y="0"/>
                </a:lnTo>
                <a:lnTo>
                  <a:pt x="670" y="0"/>
                </a:lnTo>
                <a:lnTo>
                  <a:pt x="670" y="0"/>
                </a:lnTo>
                <a:lnTo>
                  <a:pt x="636" y="0"/>
                </a:lnTo>
                <a:lnTo>
                  <a:pt x="602" y="2"/>
                </a:lnTo>
                <a:lnTo>
                  <a:pt x="568" y="6"/>
                </a:lnTo>
                <a:lnTo>
                  <a:pt x="534" y="12"/>
                </a:lnTo>
                <a:lnTo>
                  <a:pt x="502" y="20"/>
                </a:lnTo>
                <a:lnTo>
                  <a:pt x="470" y="30"/>
                </a:lnTo>
                <a:lnTo>
                  <a:pt x="440" y="40"/>
                </a:lnTo>
                <a:lnTo>
                  <a:pt x="408" y="52"/>
                </a:lnTo>
                <a:lnTo>
                  <a:pt x="380" y="66"/>
                </a:lnTo>
                <a:lnTo>
                  <a:pt x="350" y="80"/>
                </a:lnTo>
                <a:lnTo>
                  <a:pt x="322" y="96"/>
                </a:lnTo>
                <a:lnTo>
                  <a:pt x="294" y="114"/>
                </a:lnTo>
                <a:lnTo>
                  <a:pt x="268" y="132"/>
                </a:lnTo>
                <a:lnTo>
                  <a:pt x="244" y="152"/>
                </a:lnTo>
                <a:lnTo>
                  <a:pt x="218" y="174"/>
                </a:lnTo>
                <a:lnTo>
                  <a:pt x="196" y="196"/>
                </a:lnTo>
                <a:lnTo>
                  <a:pt x="174" y="220"/>
                </a:lnTo>
                <a:lnTo>
                  <a:pt x="152" y="244"/>
                </a:lnTo>
                <a:lnTo>
                  <a:pt x="132" y="268"/>
                </a:lnTo>
                <a:lnTo>
                  <a:pt x="114" y="296"/>
                </a:lnTo>
                <a:lnTo>
                  <a:pt x="96" y="322"/>
                </a:lnTo>
                <a:lnTo>
                  <a:pt x="80" y="350"/>
                </a:lnTo>
                <a:lnTo>
                  <a:pt x="66" y="380"/>
                </a:lnTo>
                <a:lnTo>
                  <a:pt x="52" y="410"/>
                </a:lnTo>
                <a:lnTo>
                  <a:pt x="40" y="440"/>
                </a:lnTo>
                <a:lnTo>
                  <a:pt x="30" y="470"/>
                </a:lnTo>
                <a:lnTo>
                  <a:pt x="20" y="502"/>
                </a:lnTo>
                <a:lnTo>
                  <a:pt x="12" y="536"/>
                </a:lnTo>
                <a:lnTo>
                  <a:pt x="6" y="568"/>
                </a:lnTo>
                <a:lnTo>
                  <a:pt x="2" y="602"/>
                </a:lnTo>
                <a:lnTo>
                  <a:pt x="0" y="636"/>
                </a:lnTo>
                <a:lnTo>
                  <a:pt x="0" y="670"/>
                </a:lnTo>
                <a:lnTo>
                  <a:pt x="0" y="670"/>
                </a:lnTo>
                <a:lnTo>
                  <a:pt x="0" y="704"/>
                </a:lnTo>
                <a:lnTo>
                  <a:pt x="2" y="740"/>
                </a:lnTo>
                <a:lnTo>
                  <a:pt x="6" y="772"/>
                </a:lnTo>
                <a:lnTo>
                  <a:pt x="12" y="806"/>
                </a:lnTo>
                <a:lnTo>
                  <a:pt x="20" y="838"/>
                </a:lnTo>
                <a:lnTo>
                  <a:pt x="30" y="870"/>
                </a:lnTo>
                <a:lnTo>
                  <a:pt x="40" y="902"/>
                </a:lnTo>
                <a:lnTo>
                  <a:pt x="52" y="932"/>
                </a:lnTo>
                <a:lnTo>
                  <a:pt x="66" y="962"/>
                </a:lnTo>
                <a:lnTo>
                  <a:pt x="80" y="990"/>
                </a:lnTo>
                <a:lnTo>
                  <a:pt x="96" y="1018"/>
                </a:lnTo>
                <a:lnTo>
                  <a:pt x="114" y="1046"/>
                </a:lnTo>
                <a:lnTo>
                  <a:pt x="132" y="1072"/>
                </a:lnTo>
                <a:lnTo>
                  <a:pt x="152" y="1098"/>
                </a:lnTo>
                <a:lnTo>
                  <a:pt x="174" y="1122"/>
                </a:lnTo>
                <a:lnTo>
                  <a:pt x="196" y="1146"/>
                </a:lnTo>
                <a:lnTo>
                  <a:pt x="218" y="1168"/>
                </a:lnTo>
                <a:lnTo>
                  <a:pt x="244" y="1188"/>
                </a:lnTo>
                <a:lnTo>
                  <a:pt x="268" y="1208"/>
                </a:lnTo>
                <a:lnTo>
                  <a:pt x="294" y="1226"/>
                </a:lnTo>
                <a:lnTo>
                  <a:pt x="322" y="1244"/>
                </a:lnTo>
                <a:lnTo>
                  <a:pt x="350" y="1260"/>
                </a:lnTo>
                <a:lnTo>
                  <a:pt x="380" y="1276"/>
                </a:lnTo>
                <a:lnTo>
                  <a:pt x="408" y="1288"/>
                </a:lnTo>
                <a:lnTo>
                  <a:pt x="440" y="1300"/>
                </a:lnTo>
                <a:lnTo>
                  <a:pt x="470" y="1312"/>
                </a:lnTo>
                <a:lnTo>
                  <a:pt x="502" y="1320"/>
                </a:lnTo>
                <a:lnTo>
                  <a:pt x="534" y="1328"/>
                </a:lnTo>
                <a:lnTo>
                  <a:pt x="568" y="1334"/>
                </a:lnTo>
                <a:lnTo>
                  <a:pt x="602" y="1338"/>
                </a:lnTo>
                <a:lnTo>
                  <a:pt x="636" y="1340"/>
                </a:lnTo>
                <a:lnTo>
                  <a:pt x="670" y="1342"/>
                </a:lnTo>
                <a:close/>
              </a:path>
            </a:pathLst>
          </a:custGeom>
          <a:solidFill>
            <a:srgbClr val="D1D3D4"/>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20" name="Freeform 29"/>
          <p:cNvSpPr>
            <a:spLocks/>
          </p:cNvSpPr>
          <p:nvPr userDrawn="1"/>
        </p:nvSpPr>
        <p:spPr bwMode="auto">
          <a:xfrm>
            <a:off x="8513763" y="5429250"/>
            <a:ext cx="263525" cy="263525"/>
          </a:xfrm>
          <a:custGeom>
            <a:avLst/>
            <a:gdLst/>
            <a:ahLst/>
            <a:cxnLst>
              <a:cxn ang="0">
                <a:pos x="580" y="1102"/>
              </a:cxn>
              <a:cxn ang="0">
                <a:pos x="662" y="1092"/>
              </a:cxn>
              <a:cxn ang="0">
                <a:pos x="740" y="1068"/>
              </a:cxn>
              <a:cxn ang="0">
                <a:pos x="814" y="1036"/>
              </a:cxn>
              <a:cxn ang="0">
                <a:pos x="882" y="992"/>
              </a:cxn>
              <a:cxn ang="0">
                <a:pos x="942" y="940"/>
              </a:cxn>
              <a:cxn ang="0">
                <a:pos x="994" y="880"/>
              </a:cxn>
              <a:cxn ang="0">
                <a:pos x="1036" y="814"/>
              </a:cxn>
              <a:cxn ang="0">
                <a:pos x="1070" y="740"/>
              </a:cxn>
              <a:cxn ang="0">
                <a:pos x="1092" y="662"/>
              </a:cxn>
              <a:cxn ang="0">
                <a:pos x="1102" y="580"/>
              </a:cxn>
              <a:cxn ang="0">
                <a:pos x="1102" y="522"/>
              </a:cxn>
              <a:cxn ang="0">
                <a:pos x="1092" y="440"/>
              </a:cxn>
              <a:cxn ang="0">
                <a:pos x="1070" y="362"/>
              </a:cxn>
              <a:cxn ang="0">
                <a:pos x="1036" y="288"/>
              </a:cxn>
              <a:cxn ang="0">
                <a:pos x="994" y="220"/>
              </a:cxn>
              <a:cxn ang="0">
                <a:pos x="942" y="160"/>
              </a:cxn>
              <a:cxn ang="0">
                <a:pos x="882" y="108"/>
              </a:cxn>
              <a:cxn ang="0">
                <a:pos x="814" y="66"/>
              </a:cxn>
              <a:cxn ang="0">
                <a:pos x="740" y="32"/>
              </a:cxn>
              <a:cxn ang="0">
                <a:pos x="662" y="10"/>
              </a:cxn>
              <a:cxn ang="0">
                <a:pos x="580" y="0"/>
              </a:cxn>
              <a:cxn ang="0">
                <a:pos x="522" y="0"/>
              </a:cxn>
              <a:cxn ang="0">
                <a:pos x="440" y="10"/>
              </a:cxn>
              <a:cxn ang="0">
                <a:pos x="362" y="32"/>
              </a:cxn>
              <a:cxn ang="0">
                <a:pos x="288" y="66"/>
              </a:cxn>
              <a:cxn ang="0">
                <a:pos x="222" y="108"/>
              </a:cxn>
              <a:cxn ang="0">
                <a:pos x="162" y="160"/>
              </a:cxn>
              <a:cxn ang="0">
                <a:pos x="110" y="220"/>
              </a:cxn>
              <a:cxn ang="0">
                <a:pos x="66" y="288"/>
              </a:cxn>
              <a:cxn ang="0">
                <a:pos x="34" y="362"/>
              </a:cxn>
              <a:cxn ang="0">
                <a:pos x="10" y="440"/>
              </a:cxn>
              <a:cxn ang="0">
                <a:pos x="0" y="522"/>
              </a:cxn>
              <a:cxn ang="0">
                <a:pos x="0" y="580"/>
              </a:cxn>
              <a:cxn ang="0">
                <a:pos x="10" y="662"/>
              </a:cxn>
              <a:cxn ang="0">
                <a:pos x="34" y="740"/>
              </a:cxn>
              <a:cxn ang="0">
                <a:pos x="66" y="814"/>
              </a:cxn>
              <a:cxn ang="0">
                <a:pos x="110" y="880"/>
              </a:cxn>
              <a:cxn ang="0">
                <a:pos x="162" y="940"/>
              </a:cxn>
              <a:cxn ang="0">
                <a:pos x="222" y="992"/>
              </a:cxn>
              <a:cxn ang="0">
                <a:pos x="288" y="1036"/>
              </a:cxn>
              <a:cxn ang="0">
                <a:pos x="362" y="1068"/>
              </a:cxn>
              <a:cxn ang="0">
                <a:pos x="440" y="1092"/>
              </a:cxn>
              <a:cxn ang="0">
                <a:pos x="522" y="1102"/>
              </a:cxn>
            </a:cxnLst>
            <a:rect l="0" t="0" r="r" b="b"/>
            <a:pathLst>
              <a:path w="1102" h="1102">
                <a:moveTo>
                  <a:pt x="552" y="1102"/>
                </a:moveTo>
                <a:lnTo>
                  <a:pt x="552" y="1102"/>
                </a:lnTo>
                <a:lnTo>
                  <a:pt x="580" y="1102"/>
                </a:lnTo>
                <a:lnTo>
                  <a:pt x="608" y="1100"/>
                </a:lnTo>
                <a:lnTo>
                  <a:pt x="636" y="1096"/>
                </a:lnTo>
                <a:lnTo>
                  <a:pt x="662" y="1092"/>
                </a:lnTo>
                <a:lnTo>
                  <a:pt x="688" y="1084"/>
                </a:lnTo>
                <a:lnTo>
                  <a:pt x="716" y="1078"/>
                </a:lnTo>
                <a:lnTo>
                  <a:pt x="740" y="1068"/>
                </a:lnTo>
                <a:lnTo>
                  <a:pt x="766" y="1058"/>
                </a:lnTo>
                <a:lnTo>
                  <a:pt x="790" y="1048"/>
                </a:lnTo>
                <a:lnTo>
                  <a:pt x="814" y="1036"/>
                </a:lnTo>
                <a:lnTo>
                  <a:pt x="838" y="1022"/>
                </a:lnTo>
                <a:lnTo>
                  <a:pt x="860" y="1008"/>
                </a:lnTo>
                <a:lnTo>
                  <a:pt x="882" y="992"/>
                </a:lnTo>
                <a:lnTo>
                  <a:pt x="902" y="976"/>
                </a:lnTo>
                <a:lnTo>
                  <a:pt x="922" y="960"/>
                </a:lnTo>
                <a:lnTo>
                  <a:pt x="942" y="940"/>
                </a:lnTo>
                <a:lnTo>
                  <a:pt x="960" y="922"/>
                </a:lnTo>
                <a:lnTo>
                  <a:pt x="976" y="902"/>
                </a:lnTo>
                <a:lnTo>
                  <a:pt x="994" y="880"/>
                </a:lnTo>
                <a:lnTo>
                  <a:pt x="1008" y="860"/>
                </a:lnTo>
                <a:lnTo>
                  <a:pt x="1022" y="836"/>
                </a:lnTo>
                <a:lnTo>
                  <a:pt x="1036" y="814"/>
                </a:lnTo>
                <a:lnTo>
                  <a:pt x="1048" y="790"/>
                </a:lnTo>
                <a:lnTo>
                  <a:pt x="1060" y="766"/>
                </a:lnTo>
                <a:lnTo>
                  <a:pt x="1070" y="740"/>
                </a:lnTo>
                <a:lnTo>
                  <a:pt x="1078" y="714"/>
                </a:lnTo>
                <a:lnTo>
                  <a:pt x="1086" y="688"/>
                </a:lnTo>
                <a:lnTo>
                  <a:pt x="1092" y="662"/>
                </a:lnTo>
                <a:lnTo>
                  <a:pt x="1096" y="634"/>
                </a:lnTo>
                <a:lnTo>
                  <a:pt x="1100" y="608"/>
                </a:lnTo>
                <a:lnTo>
                  <a:pt x="1102" y="580"/>
                </a:lnTo>
                <a:lnTo>
                  <a:pt x="1102" y="550"/>
                </a:lnTo>
                <a:lnTo>
                  <a:pt x="1102" y="550"/>
                </a:lnTo>
                <a:lnTo>
                  <a:pt x="1102" y="522"/>
                </a:lnTo>
                <a:lnTo>
                  <a:pt x="1100" y="494"/>
                </a:lnTo>
                <a:lnTo>
                  <a:pt x="1096" y="466"/>
                </a:lnTo>
                <a:lnTo>
                  <a:pt x="1092" y="440"/>
                </a:lnTo>
                <a:lnTo>
                  <a:pt x="1086" y="414"/>
                </a:lnTo>
                <a:lnTo>
                  <a:pt x="1078" y="386"/>
                </a:lnTo>
                <a:lnTo>
                  <a:pt x="1070" y="362"/>
                </a:lnTo>
                <a:lnTo>
                  <a:pt x="1060" y="336"/>
                </a:lnTo>
                <a:lnTo>
                  <a:pt x="1048" y="312"/>
                </a:lnTo>
                <a:lnTo>
                  <a:pt x="1036" y="288"/>
                </a:lnTo>
                <a:lnTo>
                  <a:pt x="1022" y="264"/>
                </a:lnTo>
                <a:lnTo>
                  <a:pt x="1008" y="242"/>
                </a:lnTo>
                <a:lnTo>
                  <a:pt x="994" y="220"/>
                </a:lnTo>
                <a:lnTo>
                  <a:pt x="976" y="200"/>
                </a:lnTo>
                <a:lnTo>
                  <a:pt x="960" y="180"/>
                </a:lnTo>
                <a:lnTo>
                  <a:pt x="942" y="160"/>
                </a:lnTo>
                <a:lnTo>
                  <a:pt x="922" y="142"/>
                </a:lnTo>
                <a:lnTo>
                  <a:pt x="902" y="126"/>
                </a:lnTo>
                <a:lnTo>
                  <a:pt x="882" y="108"/>
                </a:lnTo>
                <a:lnTo>
                  <a:pt x="860" y="94"/>
                </a:lnTo>
                <a:lnTo>
                  <a:pt x="838" y="80"/>
                </a:lnTo>
                <a:lnTo>
                  <a:pt x="814" y="66"/>
                </a:lnTo>
                <a:lnTo>
                  <a:pt x="790" y="54"/>
                </a:lnTo>
                <a:lnTo>
                  <a:pt x="766" y="42"/>
                </a:lnTo>
                <a:lnTo>
                  <a:pt x="740" y="32"/>
                </a:lnTo>
                <a:lnTo>
                  <a:pt x="716" y="24"/>
                </a:lnTo>
                <a:lnTo>
                  <a:pt x="688" y="16"/>
                </a:lnTo>
                <a:lnTo>
                  <a:pt x="662" y="10"/>
                </a:lnTo>
                <a:lnTo>
                  <a:pt x="636" y="6"/>
                </a:lnTo>
                <a:lnTo>
                  <a:pt x="608" y="2"/>
                </a:lnTo>
                <a:lnTo>
                  <a:pt x="580" y="0"/>
                </a:lnTo>
                <a:lnTo>
                  <a:pt x="552" y="0"/>
                </a:lnTo>
                <a:lnTo>
                  <a:pt x="552" y="0"/>
                </a:lnTo>
                <a:lnTo>
                  <a:pt x="522" y="0"/>
                </a:lnTo>
                <a:lnTo>
                  <a:pt x="494" y="2"/>
                </a:lnTo>
                <a:lnTo>
                  <a:pt x="468" y="6"/>
                </a:lnTo>
                <a:lnTo>
                  <a:pt x="440" y="10"/>
                </a:lnTo>
                <a:lnTo>
                  <a:pt x="414" y="16"/>
                </a:lnTo>
                <a:lnTo>
                  <a:pt x="388" y="24"/>
                </a:lnTo>
                <a:lnTo>
                  <a:pt x="362" y="32"/>
                </a:lnTo>
                <a:lnTo>
                  <a:pt x="336" y="42"/>
                </a:lnTo>
                <a:lnTo>
                  <a:pt x="312" y="54"/>
                </a:lnTo>
                <a:lnTo>
                  <a:pt x="288" y="66"/>
                </a:lnTo>
                <a:lnTo>
                  <a:pt x="266" y="80"/>
                </a:lnTo>
                <a:lnTo>
                  <a:pt x="242" y="94"/>
                </a:lnTo>
                <a:lnTo>
                  <a:pt x="222" y="108"/>
                </a:lnTo>
                <a:lnTo>
                  <a:pt x="200" y="126"/>
                </a:lnTo>
                <a:lnTo>
                  <a:pt x="180" y="142"/>
                </a:lnTo>
                <a:lnTo>
                  <a:pt x="162" y="160"/>
                </a:lnTo>
                <a:lnTo>
                  <a:pt x="142" y="180"/>
                </a:lnTo>
                <a:lnTo>
                  <a:pt x="126" y="200"/>
                </a:lnTo>
                <a:lnTo>
                  <a:pt x="110" y="220"/>
                </a:lnTo>
                <a:lnTo>
                  <a:pt x="94" y="242"/>
                </a:lnTo>
                <a:lnTo>
                  <a:pt x="80" y="264"/>
                </a:lnTo>
                <a:lnTo>
                  <a:pt x="66" y="288"/>
                </a:lnTo>
                <a:lnTo>
                  <a:pt x="54" y="312"/>
                </a:lnTo>
                <a:lnTo>
                  <a:pt x="44" y="336"/>
                </a:lnTo>
                <a:lnTo>
                  <a:pt x="34" y="362"/>
                </a:lnTo>
                <a:lnTo>
                  <a:pt x="24" y="386"/>
                </a:lnTo>
                <a:lnTo>
                  <a:pt x="18" y="414"/>
                </a:lnTo>
                <a:lnTo>
                  <a:pt x="10" y="440"/>
                </a:lnTo>
                <a:lnTo>
                  <a:pt x="6" y="466"/>
                </a:lnTo>
                <a:lnTo>
                  <a:pt x="2" y="494"/>
                </a:lnTo>
                <a:lnTo>
                  <a:pt x="0" y="522"/>
                </a:lnTo>
                <a:lnTo>
                  <a:pt x="0" y="550"/>
                </a:lnTo>
                <a:lnTo>
                  <a:pt x="0" y="550"/>
                </a:lnTo>
                <a:lnTo>
                  <a:pt x="0" y="580"/>
                </a:lnTo>
                <a:lnTo>
                  <a:pt x="2" y="608"/>
                </a:lnTo>
                <a:lnTo>
                  <a:pt x="6" y="634"/>
                </a:lnTo>
                <a:lnTo>
                  <a:pt x="10" y="662"/>
                </a:lnTo>
                <a:lnTo>
                  <a:pt x="18" y="688"/>
                </a:lnTo>
                <a:lnTo>
                  <a:pt x="24" y="714"/>
                </a:lnTo>
                <a:lnTo>
                  <a:pt x="34" y="740"/>
                </a:lnTo>
                <a:lnTo>
                  <a:pt x="44" y="766"/>
                </a:lnTo>
                <a:lnTo>
                  <a:pt x="54" y="790"/>
                </a:lnTo>
                <a:lnTo>
                  <a:pt x="66" y="814"/>
                </a:lnTo>
                <a:lnTo>
                  <a:pt x="80" y="836"/>
                </a:lnTo>
                <a:lnTo>
                  <a:pt x="94" y="860"/>
                </a:lnTo>
                <a:lnTo>
                  <a:pt x="110" y="880"/>
                </a:lnTo>
                <a:lnTo>
                  <a:pt x="126" y="902"/>
                </a:lnTo>
                <a:lnTo>
                  <a:pt x="142" y="922"/>
                </a:lnTo>
                <a:lnTo>
                  <a:pt x="162" y="940"/>
                </a:lnTo>
                <a:lnTo>
                  <a:pt x="180" y="960"/>
                </a:lnTo>
                <a:lnTo>
                  <a:pt x="200" y="976"/>
                </a:lnTo>
                <a:lnTo>
                  <a:pt x="222" y="992"/>
                </a:lnTo>
                <a:lnTo>
                  <a:pt x="242" y="1008"/>
                </a:lnTo>
                <a:lnTo>
                  <a:pt x="266" y="1022"/>
                </a:lnTo>
                <a:lnTo>
                  <a:pt x="288" y="1036"/>
                </a:lnTo>
                <a:lnTo>
                  <a:pt x="312" y="1048"/>
                </a:lnTo>
                <a:lnTo>
                  <a:pt x="336" y="1058"/>
                </a:lnTo>
                <a:lnTo>
                  <a:pt x="362" y="1068"/>
                </a:lnTo>
                <a:lnTo>
                  <a:pt x="388" y="1078"/>
                </a:lnTo>
                <a:lnTo>
                  <a:pt x="414" y="1084"/>
                </a:lnTo>
                <a:lnTo>
                  <a:pt x="440" y="1092"/>
                </a:lnTo>
                <a:lnTo>
                  <a:pt x="468" y="1096"/>
                </a:lnTo>
                <a:lnTo>
                  <a:pt x="494" y="1100"/>
                </a:lnTo>
                <a:lnTo>
                  <a:pt x="522" y="1102"/>
                </a:lnTo>
                <a:lnTo>
                  <a:pt x="552" y="1102"/>
                </a:lnTo>
                <a:close/>
              </a:path>
            </a:pathLst>
          </a:custGeom>
          <a:solidFill>
            <a:srgbClr val="000000"/>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21" name="Freeform 9"/>
          <p:cNvSpPr>
            <a:spLocks/>
          </p:cNvSpPr>
          <p:nvPr userDrawn="1"/>
        </p:nvSpPr>
        <p:spPr bwMode="auto">
          <a:xfrm rot="5400000">
            <a:off x="7586663" y="31670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close/>
              </a:path>
            </a:pathLst>
          </a:custGeom>
          <a:solidFill>
            <a:srgbClr val="D3C8E3"/>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22" name="Freeform 10"/>
          <p:cNvSpPr>
            <a:spLocks/>
          </p:cNvSpPr>
          <p:nvPr userDrawn="1"/>
        </p:nvSpPr>
        <p:spPr bwMode="auto">
          <a:xfrm rot="5400000">
            <a:off x="7586663" y="31670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path>
            </a:pathLst>
          </a:custGeom>
          <a:no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23" name="Freeform 11"/>
          <p:cNvSpPr>
            <a:spLocks/>
          </p:cNvSpPr>
          <p:nvPr userDrawn="1"/>
        </p:nvSpPr>
        <p:spPr bwMode="auto">
          <a:xfrm rot="5400000">
            <a:off x="7619206" y="3201194"/>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close/>
              </a:path>
            </a:pathLst>
          </a:custGeom>
          <a:solidFill>
            <a:srgbClr val="662D91"/>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24" name="Freeform 12"/>
          <p:cNvSpPr>
            <a:spLocks/>
          </p:cNvSpPr>
          <p:nvPr userDrawn="1"/>
        </p:nvSpPr>
        <p:spPr bwMode="auto">
          <a:xfrm rot="5400000">
            <a:off x="7619206" y="3201194"/>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path>
            </a:pathLst>
          </a:custGeom>
          <a:no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2274" name="Rectangle 2"/>
          <p:cNvSpPr>
            <a:spLocks noGrp="1" noChangeArrowheads="1"/>
          </p:cNvSpPr>
          <p:nvPr>
            <p:ph type="ctrTitle"/>
          </p:nvPr>
        </p:nvSpPr>
        <p:spPr>
          <a:xfrm>
            <a:off x="609600" y="5715000"/>
            <a:ext cx="7772400" cy="685800"/>
          </a:xfrm>
        </p:spPr>
        <p:txBody>
          <a:bodyPr lIns="0"/>
          <a:lstStyle>
            <a:lvl1pPr algn="l">
              <a:defRPr sz="3200" b="1">
                <a:solidFill>
                  <a:schemeClr val="bg1"/>
                </a:solidFill>
              </a:defRPr>
            </a:lvl1pPr>
          </a:lstStyle>
          <a:p>
            <a:r>
              <a:rPr lang="en-US" smtClean="0"/>
              <a:t>Click to edit Master title style</a:t>
            </a:r>
            <a:endParaRPr lang="en-US"/>
          </a:p>
        </p:txBody>
      </p:sp>
      <p:sp>
        <p:nvSpPr>
          <p:cNvPr id="1462275" name="Rectangle 3"/>
          <p:cNvSpPr>
            <a:spLocks noGrp="1" noChangeArrowheads="1"/>
          </p:cNvSpPr>
          <p:nvPr>
            <p:ph type="subTitle" idx="1"/>
          </p:nvPr>
        </p:nvSpPr>
        <p:spPr>
          <a:xfrm>
            <a:off x="609600" y="6324600"/>
            <a:ext cx="7848600" cy="685800"/>
          </a:xfrm>
        </p:spPr>
        <p:txBody>
          <a:bodyPr lIns="0"/>
          <a:lstStyle>
            <a:lvl1pPr marL="0" indent="0">
              <a:buFontTx/>
              <a:buNone/>
              <a:defRPr sz="2000">
                <a:solidFill>
                  <a:schemeClr val="bg1"/>
                </a:solidFill>
                <a:latin typeface="Arial" charset="0"/>
              </a:defRPr>
            </a:lvl1pPr>
          </a:lstStyle>
          <a:p>
            <a:r>
              <a:rPr lang="en-US" smtClean="0"/>
              <a:t>Click to edit Master subtitle style</a:t>
            </a:r>
            <a:endParaRPr lang="en-US"/>
          </a:p>
        </p:txBody>
      </p:sp>
      <p:sp>
        <p:nvSpPr>
          <p:cNvPr id="25" name="Rectangle 20"/>
          <p:cNvSpPr>
            <a:spLocks noGrp="1" noChangeArrowheads="1"/>
          </p:cNvSpPr>
          <p:nvPr>
            <p:ph type="sldNum" sz="quarter" idx="10"/>
          </p:nvPr>
        </p:nvSpPr>
        <p:spPr>
          <a:xfrm>
            <a:off x="8332788" y="6492875"/>
            <a:ext cx="603250" cy="238125"/>
          </a:xfrm>
        </p:spPr>
        <p:txBody>
          <a:bodyPr/>
          <a:lstStyle>
            <a:lvl1pPr>
              <a:defRPr/>
            </a:lvl1pPr>
          </a:lstStyle>
          <a:p>
            <a:fld id="{2EF7422A-9157-46C1-802E-44BC8F7B6CA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fld id="{C2B4A137-7E76-4FC8-853A-0E3106A21F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8313" y="20638"/>
            <a:ext cx="2119312" cy="6105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8"/>
            <a:ext cx="6208713" cy="6105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fld id="{497938D8-F839-46E3-A8D4-459D8FC542D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2"/>
          <p:cNvSpPr>
            <a:spLocks noGrp="1" noChangeArrowheads="1"/>
          </p:cNvSpPr>
          <p:nvPr>
            <p:ph type="sldNum" idx="10"/>
          </p:nvPr>
        </p:nvSpPr>
        <p:spPr>
          <a:ln/>
        </p:spPr>
        <p:txBody>
          <a:bodyPr/>
          <a:lstStyle>
            <a:lvl1pPr>
              <a:defRPr/>
            </a:lvl1pPr>
          </a:lstStyle>
          <a:p>
            <a:fld id="{F52EB84F-F1D6-46FF-B17C-5E9A42CEAF8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idx="10"/>
          </p:nvPr>
        </p:nvSpPr>
        <p:spPr>
          <a:ln/>
        </p:spPr>
        <p:txBody>
          <a:bodyPr/>
          <a:lstStyle>
            <a:lvl1pPr>
              <a:defRPr/>
            </a:lvl1pPr>
          </a:lstStyle>
          <a:p>
            <a:fld id="{A36E5C6C-1568-4A1F-BA12-1DCA7526D750}"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idx="10"/>
          </p:nvPr>
        </p:nvSpPr>
        <p:spPr>
          <a:ln/>
        </p:spPr>
        <p:txBody>
          <a:bodyPr/>
          <a:lstStyle>
            <a:lvl1pPr>
              <a:defRPr/>
            </a:lvl1pPr>
          </a:lstStyle>
          <a:p>
            <a:fld id="{8DD3785D-D7B9-4386-A491-A06AB6CEFB46}"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sldNum" idx="10"/>
          </p:nvPr>
        </p:nvSpPr>
        <p:spPr>
          <a:ln/>
        </p:spPr>
        <p:txBody>
          <a:bodyPr/>
          <a:lstStyle>
            <a:lvl1pPr>
              <a:defRPr/>
            </a:lvl1pPr>
          </a:lstStyle>
          <a:p>
            <a:fld id="{73A54BDF-5D88-47A0-90E6-C505A43DD5DA}"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sldNum" idx="10"/>
          </p:nvPr>
        </p:nvSpPr>
        <p:spPr>
          <a:ln/>
        </p:spPr>
        <p:txBody>
          <a:bodyPr/>
          <a:lstStyle>
            <a:lvl1pPr>
              <a:defRPr/>
            </a:lvl1pPr>
          </a:lstStyle>
          <a:p>
            <a:fld id="{8B20DE67-54F6-4ADB-9B6F-4B7FE9C1D085}"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sldNum" idx="10"/>
          </p:nvPr>
        </p:nvSpPr>
        <p:spPr>
          <a:ln/>
        </p:spPr>
        <p:txBody>
          <a:bodyPr/>
          <a:lstStyle>
            <a:lvl1pPr>
              <a:defRPr/>
            </a:lvl1pPr>
          </a:lstStyle>
          <a:p>
            <a:fld id="{C042F087-9C9C-4405-86CF-6E5D6388E14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sz="quarter" idx="10"/>
          </p:nvPr>
        </p:nvSpPr>
        <p:spPr>
          <a:ln/>
        </p:spPr>
        <p:txBody>
          <a:bodyPr/>
          <a:lstStyle>
            <a:lvl1pPr>
              <a:defRPr/>
            </a:lvl1pPr>
          </a:lstStyle>
          <a:p>
            <a:fld id="{B7D4591F-6476-43DE-A00C-6D382B2821A4}"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idx="10"/>
          </p:nvPr>
        </p:nvSpPr>
        <p:spPr>
          <a:ln/>
        </p:spPr>
        <p:txBody>
          <a:bodyPr/>
          <a:lstStyle>
            <a:lvl1pPr>
              <a:defRPr/>
            </a:lvl1pPr>
          </a:lstStyle>
          <a:p>
            <a:fld id="{F645DF0F-4428-40FF-979C-804A7F95DB86}"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idx="10"/>
          </p:nvPr>
        </p:nvSpPr>
        <p:spPr>
          <a:ln/>
        </p:spPr>
        <p:txBody>
          <a:bodyPr/>
          <a:lstStyle>
            <a:lvl1pPr>
              <a:defRPr/>
            </a:lvl1pPr>
          </a:lstStyle>
          <a:p>
            <a:fld id="{A2D2F496-316D-480D-9E09-AF7CFE1F684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idx="10"/>
          </p:nvPr>
        </p:nvSpPr>
        <p:spPr>
          <a:ln/>
        </p:spPr>
        <p:txBody>
          <a:bodyPr/>
          <a:lstStyle>
            <a:lvl1pPr>
              <a:defRPr/>
            </a:lvl1pPr>
          </a:lstStyle>
          <a:p>
            <a:fld id="{F0DEC3C6-7F75-4C45-8B67-280A427C97CB}"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idx="10"/>
          </p:nvPr>
        </p:nvSpPr>
        <p:spPr>
          <a:ln/>
        </p:spPr>
        <p:txBody>
          <a:bodyPr/>
          <a:lstStyle>
            <a:lvl1pPr>
              <a:defRPr/>
            </a:lvl1pPr>
          </a:lstStyle>
          <a:p>
            <a:fld id="{3FACD933-265D-451E-9DA1-EF8BA18B3398}"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5138" y="20638"/>
            <a:ext cx="2119312" cy="6102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8"/>
            <a:ext cx="6205538" cy="6102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2"/>
          <p:cNvSpPr>
            <a:spLocks noGrp="1" noChangeArrowheads="1"/>
          </p:cNvSpPr>
          <p:nvPr>
            <p:ph type="sldNum" idx="10"/>
          </p:nvPr>
        </p:nvSpPr>
        <p:spPr>
          <a:ln/>
        </p:spPr>
        <p:txBody>
          <a:bodyPr/>
          <a:lstStyle>
            <a:lvl1pPr>
              <a:defRPr/>
            </a:lvl1pPr>
          </a:lstStyle>
          <a:p>
            <a:fld id="{BEA14FB7-CE99-4CD8-9EA3-5ECC59B4161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2"/>
          <p:cNvSpPr>
            <a:spLocks noGrp="1" noChangeArrowheads="1"/>
          </p:cNvSpPr>
          <p:nvPr>
            <p:ph type="sldNum" sz="quarter" idx="10"/>
          </p:nvPr>
        </p:nvSpPr>
        <p:spPr>
          <a:ln/>
        </p:spPr>
        <p:txBody>
          <a:bodyPr/>
          <a:lstStyle>
            <a:lvl1pPr>
              <a:defRPr/>
            </a:lvl1pPr>
          </a:lstStyle>
          <a:p>
            <a:fld id="{52B1B905-33A8-4EBE-BAF1-2D0D0E7C0E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2"/>
          <p:cNvSpPr>
            <a:spLocks noGrp="1" noChangeArrowheads="1"/>
          </p:cNvSpPr>
          <p:nvPr>
            <p:ph type="sldNum" sz="quarter" idx="10"/>
          </p:nvPr>
        </p:nvSpPr>
        <p:spPr>
          <a:ln/>
        </p:spPr>
        <p:txBody>
          <a:bodyPr/>
          <a:lstStyle>
            <a:lvl1pPr>
              <a:defRPr/>
            </a:lvl1pPr>
          </a:lstStyle>
          <a:p>
            <a:fld id="{BCDEDE28-5D64-47EF-8B69-2BAEFBB03CA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2"/>
          <p:cNvSpPr>
            <a:spLocks noGrp="1" noChangeArrowheads="1"/>
          </p:cNvSpPr>
          <p:nvPr>
            <p:ph type="sldNum" sz="quarter" idx="10"/>
          </p:nvPr>
        </p:nvSpPr>
        <p:spPr>
          <a:ln/>
        </p:spPr>
        <p:txBody>
          <a:bodyPr/>
          <a:lstStyle>
            <a:lvl1pPr>
              <a:defRPr/>
            </a:lvl1pPr>
          </a:lstStyle>
          <a:p>
            <a:fld id="{49483106-848A-4630-86A4-9905910E277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2"/>
          <p:cNvSpPr>
            <a:spLocks noGrp="1" noChangeArrowheads="1"/>
          </p:cNvSpPr>
          <p:nvPr>
            <p:ph type="sldNum" sz="quarter" idx="10"/>
          </p:nvPr>
        </p:nvSpPr>
        <p:spPr>
          <a:ln/>
        </p:spPr>
        <p:txBody>
          <a:bodyPr/>
          <a:lstStyle>
            <a:lvl1pPr>
              <a:defRPr/>
            </a:lvl1pPr>
          </a:lstStyle>
          <a:p>
            <a:fld id="{91701C73-6853-471B-BAB7-324E55DCE38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fld id="{9E4970EF-A7B8-47D7-806C-46B1B5F74B6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fld id="{9FDB289A-E459-40AC-996A-F8EC43A70B2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2"/>
          <p:cNvSpPr>
            <a:spLocks noGrp="1" noChangeArrowheads="1"/>
          </p:cNvSpPr>
          <p:nvPr>
            <p:ph type="sldNum" sz="quarter" idx="10"/>
          </p:nvPr>
        </p:nvSpPr>
        <p:spPr>
          <a:ln/>
        </p:spPr>
        <p:txBody>
          <a:bodyPr/>
          <a:lstStyle>
            <a:lvl1pPr>
              <a:defRPr/>
            </a:lvl1pPr>
          </a:lstStyle>
          <a:p>
            <a:fld id="{A461B989-13F8-441A-8C31-F3E1BD5A40C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hyperlink" Target="http://www.wwnorton.com/college/soc/essentials-of-sociology9/"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33450" y="20638"/>
            <a:ext cx="80041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8" name="Group 4"/>
          <p:cNvGrpSpPr>
            <a:grpSpLocks/>
          </p:cNvGrpSpPr>
          <p:nvPr/>
        </p:nvGrpSpPr>
        <p:grpSpPr bwMode="auto">
          <a:xfrm>
            <a:off x="125413" y="1588"/>
            <a:ext cx="8909050" cy="6858000"/>
            <a:chOff x="1190" y="1055"/>
            <a:chExt cx="4037" cy="3220"/>
          </a:xfrm>
        </p:grpSpPr>
        <p:sp>
          <p:nvSpPr>
            <p:cNvPr id="1461253" name="Freeform 5"/>
            <p:cNvSpPr>
              <a:spLocks/>
            </p:cNvSpPr>
            <p:nvPr/>
          </p:nvSpPr>
          <p:spPr bwMode="auto">
            <a:xfrm>
              <a:off x="1424" y="1607"/>
              <a:ext cx="3734" cy="2668"/>
            </a:xfrm>
            <a:custGeom>
              <a:avLst/>
              <a:gdLst/>
              <a:ahLst/>
              <a:cxnLst>
                <a:cxn ang="0">
                  <a:pos x="3372" y="2668"/>
                </a:cxn>
                <a:cxn ang="0">
                  <a:pos x="3372" y="2426"/>
                </a:cxn>
                <a:cxn ang="0">
                  <a:pos x="3661" y="2426"/>
                </a:cxn>
                <a:cxn ang="0">
                  <a:pos x="3734" y="2329"/>
                </a:cxn>
                <a:cxn ang="0">
                  <a:pos x="3734" y="0"/>
                </a:cxn>
                <a:cxn ang="0">
                  <a:pos x="0" y="0"/>
                </a:cxn>
              </a:cxnLst>
              <a:rect l="0" t="0" r="r" b="b"/>
              <a:pathLst>
                <a:path w="3734" h="2668">
                  <a:moveTo>
                    <a:pt x="3372" y="2668"/>
                  </a:moveTo>
                  <a:lnTo>
                    <a:pt x="3372" y="2426"/>
                  </a:lnTo>
                  <a:lnTo>
                    <a:pt x="3661" y="2426"/>
                  </a:lnTo>
                  <a:lnTo>
                    <a:pt x="3734" y="2329"/>
                  </a:lnTo>
                  <a:lnTo>
                    <a:pt x="3734" y="0"/>
                  </a:lnTo>
                  <a:lnTo>
                    <a:pt x="0" y="0"/>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cs typeface="Arial" pitchFamily="-107" charset="0"/>
              </a:endParaRPr>
            </a:p>
          </p:txBody>
        </p:sp>
        <p:sp>
          <p:nvSpPr>
            <p:cNvPr id="1461254" name="Freeform 6"/>
            <p:cNvSpPr>
              <a:spLocks/>
            </p:cNvSpPr>
            <p:nvPr/>
          </p:nvSpPr>
          <p:spPr bwMode="auto">
            <a:xfrm>
              <a:off x="1190" y="1221"/>
              <a:ext cx="231" cy="3054"/>
            </a:xfrm>
            <a:custGeom>
              <a:avLst/>
              <a:gdLst/>
              <a:ahLst/>
              <a:cxnLst>
                <a:cxn ang="0">
                  <a:pos x="0" y="3054"/>
                </a:cxn>
                <a:cxn ang="0">
                  <a:pos x="0" y="85"/>
                </a:cxn>
                <a:cxn ang="0">
                  <a:pos x="79" y="0"/>
                </a:cxn>
                <a:cxn ang="0">
                  <a:pos x="231" y="0"/>
                </a:cxn>
              </a:cxnLst>
              <a:rect l="0" t="0" r="r" b="b"/>
              <a:pathLst>
                <a:path w="231" h="3054">
                  <a:moveTo>
                    <a:pt x="0" y="3054"/>
                  </a:moveTo>
                  <a:lnTo>
                    <a:pt x="0" y="85"/>
                  </a:lnTo>
                  <a:lnTo>
                    <a:pt x="79" y="0"/>
                  </a:lnTo>
                  <a:lnTo>
                    <a:pt x="231" y="0"/>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cs typeface="Arial" pitchFamily="-107" charset="0"/>
              </a:endParaRPr>
            </a:p>
          </p:txBody>
        </p:sp>
        <p:sp>
          <p:nvSpPr>
            <p:cNvPr id="1461255" name="Freeform 7"/>
            <p:cNvSpPr>
              <a:spLocks/>
            </p:cNvSpPr>
            <p:nvPr/>
          </p:nvSpPr>
          <p:spPr bwMode="auto">
            <a:xfrm>
              <a:off x="4996" y="1055"/>
              <a:ext cx="231" cy="3103"/>
            </a:xfrm>
            <a:custGeom>
              <a:avLst/>
              <a:gdLst/>
              <a:ahLst/>
              <a:cxnLst>
                <a:cxn ang="0">
                  <a:pos x="231" y="0"/>
                </a:cxn>
                <a:cxn ang="0">
                  <a:pos x="231" y="3017"/>
                </a:cxn>
                <a:cxn ang="0">
                  <a:pos x="152" y="3103"/>
                </a:cxn>
                <a:cxn ang="0">
                  <a:pos x="0" y="3103"/>
                </a:cxn>
              </a:cxnLst>
              <a:rect l="0" t="0" r="r" b="b"/>
              <a:pathLst>
                <a:path w="231" h="3103">
                  <a:moveTo>
                    <a:pt x="231" y="0"/>
                  </a:moveTo>
                  <a:lnTo>
                    <a:pt x="231" y="3017"/>
                  </a:lnTo>
                  <a:lnTo>
                    <a:pt x="152" y="3103"/>
                  </a:lnTo>
                  <a:lnTo>
                    <a:pt x="0" y="3103"/>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cs typeface="Arial" pitchFamily="-107" charset="0"/>
              </a:endParaRPr>
            </a:p>
          </p:txBody>
        </p:sp>
        <p:sp>
          <p:nvSpPr>
            <p:cNvPr id="1461256" name="Freeform 8"/>
            <p:cNvSpPr>
              <a:spLocks/>
            </p:cNvSpPr>
            <p:nvPr/>
          </p:nvSpPr>
          <p:spPr bwMode="auto">
            <a:xfrm>
              <a:off x="1271" y="1055"/>
              <a:ext cx="3337" cy="3107"/>
            </a:xfrm>
            <a:custGeom>
              <a:avLst/>
              <a:gdLst/>
              <a:ahLst/>
              <a:cxnLst>
                <a:cxn ang="0">
                  <a:pos x="259" y="0"/>
                </a:cxn>
                <a:cxn ang="0">
                  <a:pos x="259" y="380"/>
                </a:cxn>
                <a:cxn ang="0">
                  <a:pos x="63" y="380"/>
                </a:cxn>
                <a:cxn ang="0">
                  <a:pos x="0" y="492"/>
                </a:cxn>
                <a:cxn ang="0">
                  <a:pos x="0" y="3107"/>
                </a:cxn>
                <a:cxn ang="0">
                  <a:pos x="3337" y="3107"/>
                </a:cxn>
              </a:cxnLst>
              <a:rect l="0" t="0" r="r" b="b"/>
              <a:pathLst>
                <a:path w="3337" h="3107">
                  <a:moveTo>
                    <a:pt x="259" y="0"/>
                  </a:moveTo>
                  <a:lnTo>
                    <a:pt x="259" y="380"/>
                  </a:lnTo>
                  <a:lnTo>
                    <a:pt x="63" y="380"/>
                  </a:lnTo>
                  <a:lnTo>
                    <a:pt x="0" y="492"/>
                  </a:lnTo>
                  <a:lnTo>
                    <a:pt x="0" y="3107"/>
                  </a:lnTo>
                  <a:lnTo>
                    <a:pt x="3337" y="3107"/>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cs typeface="Arial" pitchFamily="-107" charset="0"/>
              </a:endParaRPr>
            </a:p>
          </p:txBody>
        </p:sp>
      </p:grpSp>
      <p:sp>
        <p:nvSpPr>
          <p:cNvPr id="1461257" name="Freeform 9"/>
          <p:cNvSpPr>
            <a:spLocks/>
          </p:cNvSpPr>
          <p:nvPr/>
        </p:nvSpPr>
        <p:spPr bwMode="auto">
          <a:xfrm>
            <a:off x="450850" y="996950"/>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close/>
              </a:path>
            </a:pathLst>
          </a:custGeom>
          <a:solidFill>
            <a:srgbClr val="C7D9F0"/>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1258" name="Freeform 10"/>
          <p:cNvSpPr>
            <a:spLocks/>
          </p:cNvSpPr>
          <p:nvPr/>
        </p:nvSpPr>
        <p:spPr bwMode="auto">
          <a:xfrm>
            <a:off x="450850" y="996950"/>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path>
            </a:pathLst>
          </a:custGeom>
          <a:no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1259" name="Freeform 11"/>
          <p:cNvSpPr>
            <a:spLocks/>
          </p:cNvSpPr>
          <p:nvPr/>
        </p:nvSpPr>
        <p:spPr bwMode="auto">
          <a:xfrm>
            <a:off x="482600" y="1030288"/>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close/>
              </a:path>
            </a:pathLst>
          </a:custGeom>
          <a:solidFill>
            <a:srgbClr val="007BC3"/>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1260" name="Freeform 12"/>
          <p:cNvSpPr>
            <a:spLocks/>
          </p:cNvSpPr>
          <p:nvPr/>
        </p:nvSpPr>
        <p:spPr bwMode="auto">
          <a:xfrm>
            <a:off x="482600" y="1030288"/>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path>
            </a:pathLst>
          </a:custGeom>
          <a:noFill/>
          <a:ln w="9525">
            <a:noFill/>
            <a:round/>
            <a:headEnd/>
            <a:tailEnd/>
          </a:ln>
        </p:spPr>
        <p:txBody>
          <a:bodyPr/>
          <a:lstStyle/>
          <a:p>
            <a:pPr eaLnBrk="0" hangingPunct="0">
              <a:defRPr/>
            </a:pPr>
            <a:endParaRPr lang="en-US">
              <a:latin typeface="Garamond" pitchFamily="-107" charset="0"/>
              <a:cs typeface="Arial" pitchFamily="-107" charset="0"/>
            </a:endParaRPr>
          </a:p>
        </p:txBody>
      </p:sp>
      <p:grpSp>
        <p:nvGrpSpPr>
          <p:cNvPr id="1033" name="Group 13"/>
          <p:cNvGrpSpPr>
            <a:grpSpLocks/>
          </p:cNvGrpSpPr>
          <p:nvPr/>
        </p:nvGrpSpPr>
        <p:grpSpPr bwMode="auto">
          <a:xfrm>
            <a:off x="8343900" y="6434138"/>
            <a:ext cx="357188" cy="357187"/>
            <a:chOff x="1954" y="1365"/>
            <a:chExt cx="1510" cy="1510"/>
          </a:xfrm>
        </p:grpSpPr>
        <p:sp>
          <p:nvSpPr>
            <p:cNvPr id="1461262" name="Freeform 14"/>
            <p:cNvSpPr>
              <a:spLocks/>
            </p:cNvSpPr>
            <p:nvPr/>
          </p:nvSpPr>
          <p:spPr bwMode="auto">
            <a:xfrm>
              <a:off x="1954" y="1365"/>
              <a:ext cx="1510" cy="1510"/>
            </a:xfrm>
            <a:custGeom>
              <a:avLst/>
              <a:gdLst/>
              <a:ahLst/>
              <a:cxnLst>
                <a:cxn ang="0">
                  <a:pos x="792" y="1508"/>
                </a:cxn>
                <a:cxn ang="0">
                  <a:pos x="906" y="1494"/>
                </a:cxn>
                <a:cxn ang="0">
                  <a:pos x="1014" y="1464"/>
                </a:cxn>
                <a:cxn ang="0">
                  <a:pos x="1114" y="1418"/>
                </a:cxn>
                <a:cxn ang="0">
                  <a:pos x="1206" y="1360"/>
                </a:cxn>
                <a:cxn ang="0">
                  <a:pos x="1288" y="1288"/>
                </a:cxn>
                <a:cxn ang="0">
                  <a:pos x="1360" y="1206"/>
                </a:cxn>
                <a:cxn ang="0">
                  <a:pos x="1418" y="1114"/>
                </a:cxn>
                <a:cxn ang="0">
                  <a:pos x="1464" y="1014"/>
                </a:cxn>
                <a:cxn ang="0">
                  <a:pos x="1494" y="906"/>
                </a:cxn>
                <a:cxn ang="0">
                  <a:pos x="1508" y="792"/>
                </a:cxn>
                <a:cxn ang="0">
                  <a:pos x="1508" y="716"/>
                </a:cxn>
                <a:cxn ang="0">
                  <a:pos x="1494" y="602"/>
                </a:cxn>
                <a:cxn ang="0">
                  <a:pos x="1464" y="494"/>
                </a:cxn>
                <a:cxn ang="0">
                  <a:pos x="1418" y="394"/>
                </a:cxn>
                <a:cxn ang="0">
                  <a:pos x="1360" y="302"/>
                </a:cxn>
                <a:cxn ang="0">
                  <a:pos x="1288" y="220"/>
                </a:cxn>
                <a:cxn ang="0">
                  <a:pos x="1206" y="150"/>
                </a:cxn>
                <a:cxn ang="0">
                  <a:pos x="1114" y="90"/>
                </a:cxn>
                <a:cxn ang="0">
                  <a:pos x="1014" y="44"/>
                </a:cxn>
                <a:cxn ang="0">
                  <a:pos x="906" y="14"/>
                </a:cxn>
                <a:cxn ang="0">
                  <a:pos x="792" y="0"/>
                </a:cxn>
                <a:cxn ang="0">
                  <a:pos x="716" y="0"/>
                </a:cxn>
                <a:cxn ang="0">
                  <a:pos x="602" y="14"/>
                </a:cxn>
                <a:cxn ang="0">
                  <a:pos x="494" y="44"/>
                </a:cxn>
                <a:cxn ang="0">
                  <a:pos x="394" y="90"/>
                </a:cxn>
                <a:cxn ang="0">
                  <a:pos x="302" y="150"/>
                </a:cxn>
                <a:cxn ang="0">
                  <a:pos x="220" y="220"/>
                </a:cxn>
                <a:cxn ang="0">
                  <a:pos x="148" y="302"/>
                </a:cxn>
                <a:cxn ang="0">
                  <a:pos x="90" y="394"/>
                </a:cxn>
                <a:cxn ang="0">
                  <a:pos x="44" y="494"/>
                </a:cxn>
                <a:cxn ang="0">
                  <a:pos x="14" y="602"/>
                </a:cxn>
                <a:cxn ang="0">
                  <a:pos x="0" y="716"/>
                </a:cxn>
                <a:cxn ang="0">
                  <a:pos x="0" y="792"/>
                </a:cxn>
                <a:cxn ang="0">
                  <a:pos x="14" y="906"/>
                </a:cxn>
                <a:cxn ang="0">
                  <a:pos x="44" y="1014"/>
                </a:cxn>
                <a:cxn ang="0">
                  <a:pos x="90" y="1114"/>
                </a:cxn>
                <a:cxn ang="0">
                  <a:pos x="148" y="1206"/>
                </a:cxn>
                <a:cxn ang="0">
                  <a:pos x="220" y="1288"/>
                </a:cxn>
                <a:cxn ang="0">
                  <a:pos x="302" y="1360"/>
                </a:cxn>
                <a:cxn ang="0">
                  <a:pos x="394" y="1418"/>
                </a:cxn>
                <a:cxn ang="0">
                  <a:pos x="494" y="1464"/>
                </a:cxn>
                <a:cxn ang="0">
                  <a:pos x="602" y="1494"/>
                </a:cxn>
                <a:cxn ang="0">
                  <a:pos x="716" y="1508"/>
                </a:cxn>
              </a:cxnLst>
              <a:rect l="0" t="0" r="r" b="b"/>
              <a:pathLst>
                <a:path w="1510" h="1510">
                  <a:moveTo>
                    <a:pt x="754" y="1510"/>
                  </a:moveTo>
                  <a:lnTo>
                    <a:pt x="754" y="1510"/>
                  </a:lnTo>
                  <a:lnTo>
                    <a:pt x="792" y="1508"/>
                  </a:lnTo>
                  <a:lnTo>
                    <a:pt x="832" y="1506"/>
                  </a:lnTo>
                  <a:lnTo>
                    <a:pt x="868" y="1500"/>
                  </a:lnTo>
                  <a:lnTo>
                    <a:pt x="906" y="1494"/>
                  </a:lnTo>
                  <a:lnTo>
                    <a:pt x="942" y="1486"/>
                  </a:lnTo>
                  <a:lnTo>
                    <a:pt x="978" y="1476"/>
                  </a:lnTo>
                  <a:lnTo>
                    <a:pt x="1014" y="1464"/>
                  </a:lnTo>
                  <a:lnTo>
                    <a:pt x="1048" y="1450"/>
                  </a:lnTo>
                  <a:lnTo>
                    <a:pt x="1082" y="1434"/>
                  </a:lnTo>
                  <a:lnTo>
                    <a:pt x="1114" y="1418"/>
                  </a:lnTo>
                  <a:lnTo>
                    <a:pt x="1146" y="1400"/>
                  </a:lnTo>
                  <a:lnTo>
                    <a:pt x="1176" y="1380"/>
                  </a:lnTo>
                  <a:lnTo>
                    <a:pt x="1206" y="1360"/>
                  </a:lnTo>
                  <a:lnTo>
                    <a:pt x="1234" y="1336"/>
                  </a:lnTo>
                  <a:lnTo>
                    <a:pt x="1262" y="1312"/>
                  </a:lnTo>
                  <a:lnTo>
                    <a:pt x="1288" y="1288"/>
                  </a:lnTo>
                  <a:lnTo>
                    <a:pt x="1312" y="1262"/>
                  </a:lnTo>
                  <a:lnTo>
                    <a:pt x="1336" y="1234"/>
                  </a:lnTo>
                  <a:lnTo>
                    <a:pt x="1360" y="1206"/>
                  </a:lnTo>
                  <a:lnTo>
                    <a:pt x="1380" y="1176"/>
                  </a:lnTo>
                  <a:lnTo>
                    <a:pt x="1400" y="1146"/>
                  </a:lnTo>
                  <a:lnTo>
                    <a:pt x="1418" y="1114"/>
                  </a:lnTo>
                  <a:lnTo>
                    <a:pt x="1434" y="1082"/>
                  </a:lnTo>
                  <a:lnTo>
                    <a:pt x="1450" y="1048"/>
                  </a:lnTo>
                  <a:lnTo>
                    <a:pt x="1464" y="1014"/>
                  </a:lnTo>
                  <a:lnTo>
                    <a:pt x="1476" y="978"/>
                  </a:lnTo>
                  <a:lnTo>
                    <a:pt x="1486" y="942"/>
                  </a:lnTo>
                  <a:lnTo>
                    <a:pt x="1494" y="906"/>
                  </a:lnTo>
                  <a:lnTo>
                    <a:pt x="1500" y="870"/>
                  </a:lnTo>
                  <a:lnTo>
                    <a:pt x="1506" y="832"/>
                  </a:lnTo>
                  <a:lnTo>
                    <a:pt x="1508" y="792"/>
                  </a:lnTo>
                  <a:lnTo>
                    <a:pt x="1510" y="754"/>
                  </a:lnTo>
                  <a:lnTo>
                    <a:pt x="1510" y="754"/>
                  </a:lnTo>
                  <a:lnTo>
                    <a:pt x="1508" y="716"/>
                  </a:lnTo>
                  <a:lnTo>
                    <a:pt x="1506" y="676"/>
                  </a:lnTo>
                  <a:lnTo>
                    <a:pt x="1500" y="640"/>
                  </a:lnTo>
                  <a:lnTo>
                    <a:pt x="1494" y="602"/>
                  </a:lnTo>
                  <a:lnTo>
                    <a:pt x="1486" y="566"/>
                  </a:lnTo>
                  <a:lnTo>
                    <a:pt x="1476" y="530"/>
                  </a:lnTo>
                  <a:lnTo>
                    <a:pt x="1464" y="494"/>
                  </a:lnTo>
                  <a:lnTo>
                    <a:pt x="1450" y="460"/>
                  </a:lnTo>
                  <a:lnTo>
                    <a:pt x="1434" y="426"/>
                  </a:lnTo>
                  <a:lnTo>
                    <a:pt x="1418" y="394"/>
                  </a:lnTo>
                  <a:lnTo>
                    <a:pt x="1400" y="362"/>
                  </a:lnTo>
                  <a:lnTo>
                    <a:pt x="1380" y="332"/>
                  </a:lnTo>
                  <a:lnTo>
                    <a:pt x="1360" y="302"/>
                  </a:lnTo>
                  <a:lnTo>
                    <a:pt x="1336" y="274"/>
                  </a:lnTo>
                  <a:lnTo>
                    <a:pt x="1312" y="246"/>
                  </a:lnTo>
                  <a:lnTo>
                    <a:pt x="1288" y="220"/>
                  </a:lnTo>
                  <a:lnTo>
                    <a:pt x="1262" y="196"/>
                  </a:lnTo>
                  <a:lnTo>
                    <a:pt x="1234" y="172"/>
                  </a:lnTo>
                  <a:lnTo>
                    <a:pt x="1206" y="150"/>
                  </a:lnTo>
                  <a:lnTo>
                    <a:pt x="1176" y="128"/>
                  </a:lnTo>
                  <a:lnTo>
                    <a:pt x="1146" y="108"/>
                  </a:lnTo>
                  <a:lnTo>
                    <a:pt x="1114" y="90"/>
                  </a:lnTo>
                  <a:lnTo>
                    <a:pt x="1082" y="74"/>
                  </a:lnTo>
                  <a:lnTo>
                    <a:pt x="1048" y="58"/>
                  </a:lnTo>
                  <a:lnTo>
                    <a:pt x="1014" y="44"/>
                  </a:lnTo>
                  <a:lnTo>
                    <a:pt x="978" y="34"/>
                  </a:lnTo>
                  <a:lnTo>
                    <a:pt x="942" y="22"/>
                  </a:lnTo>
                  <a:lnTo>
                    <a:pt x="906" y="14"/>
                  </a:lnTo>
                  <a:lnTo>
                    <a:pt x="868" y="8"/>
                  </a:lnTo>
                  <a:lnTo>
                    <a:pt x="832" y="2"/>
                  </a:lnTo>
                  <a:lnTo>
                    <a:pt x="792" y="0"/>
                  </a:lnTo>
                  <a:lnTo>
                    <a:pt x="754" y="0"/>
                  </a:lnTo>
                  <a:lnTo>
                    <a:pt x="754" y="0"/>
                  </a:lnTo>
                  <a:lnTo>
                    <a:pt x="716" y="0"/>
                  </a:lnTo>
                  <a:lnTo>
                    <a:pt x="676" y="2"/>
                  </a:lnTo>
                  <a:lnTo>
                    <a:pt x="640" y="8"/>
                  </a:lnTo>
                  <a:lnTo>
                    <a:pt x="602" y="14"/>
                  </a:lnTo>
                  <a:lnTo>
                    <a:pt x="566" y="22"/>
                  </a:lnTo>
                  <a:lnTo>
                    <a:pt x="530" y="34"/>
                  </a:lnTo>
                  <a:lnTo>
                    <a:pt x="494" y="44"/>
                  </a:lnTo>
                  <a:lnTo>
                    <a:pt x="460" y="58"/>
                  </a:lnTo>
                  <a:lnTo>
                    <a:pt x="426" y="74"/>
                  </a:lnTo>
                  <a:lnTo>
                    <a:pt x="394" y="90"/>
                  </a:lnTo>
                  <a:lnTo>
                    <a:pt x="362" y="108"/>
                  </a:lnTo>
                  <a:lnTo>
                    <a:pt x="332" y="128"/>
                  </a:lnTo>
                  <a:lnTo>
                    <a:pt x="302" y="150"/>
                  </a:lnTo>
                  <a:lnTo>
                    <a:pt x="274" y="172"/>
                  </a:lnTo>
                  <a:lnTo>
                    <a:pt x="246" y="196"/>
                  </a:lnTo>
                  <a:lnTo>
                    <a:pt x="220" y="220"/>
                  </a:lnTo>
                  <a:lnTo>
                    <a:pt x="196" y="246"/>
                  </a:lnTo>
                  <a:lnTo>
                    <a:pt x="172" y="274"/>
                  </a:lnTo>
                  <a:lnTo>
                    <a:pt x="148" y="302"/>
                  </a:lnTo>
                  <a:lnTo>
                    <a:pt x="128" y="332"/>
                  </a:lnTo>
                  <a:lnTo>
                    <a:pt x="108" y="362"/>
                  </a:lnTo>
                  <a:lnTo>
                    <a:pt x="90" y="394"/>
                  </a:lnTo>
                  <a:lnTo>
                    <a:pt x="74" y="426"/>
                  </a:lnTo>
                  <a:lnTo>
                    <a:pt x="58" y="460"/>
                  </a:lnTo>
                  <a:lnTo>
                    <a:pt x="44" y="494"/>
                  </a:lnTo>
                  <a:lnTo>
                    <a:pt x="32" y="530"/>
                  </a:lnTo>
                  <a:lnTo>
                    <a:pt x="22" y="566"/>
                  </a:lnTo>
                  <a:lnTo>
                    <a:pt x="14" y="602"/>
                  </a:lnTo>
                  <a:lnTo>
                    <a:pt x="8" y="640"/>
                  </a:lnTo>
                  <a:lnTo>
                    <a:pt x="2" y="676"/>
                  </a:lnTo>
                  <a:lnTo>
                    <a:pt x="0" y="716"/>
                  </a:lnTo>
                  <a:lnTo>
                    <a:pt x="0" y="754"/>
                  </a:lnTo>
                  <a:lnTo>
                    <a:pt x="0" y="754"/>
                  </a:lnTo>
                  <a:lnTo>
                    <a:pt x="0" y="792"/>
                  </a:lnTo>
                  <a:lnTo>
                    <a:pt x="2" y="832"/>
                  </a:lnTo>
                  <a:lnTo>
                    <a:pt x="8" y="870"/>
                  </a:lnTo>
                  <a:lnTo>
                    <a:pt x="14" y="906"/>
                  </a:lnTo>
                  <a:lnTo>
                    <a:pt x="22" y="942"/>
                  </a:lnTo>
                  <a:lnTo>
                    <a:pt x="32" y="978"/>
                  </a:lnTo>
                  <a:lnTo>
                    <a:pt x="44" y="1014"/>
                  </a:lnTo>
                  <a:lnTo>
                    <a:pt x="58" y="1048"/>
                  </a:lnTo>
                  <a:lnTo>
                    <a:pt x="74" y="1082"/>
                  </a:lnTo>
                  <a:lnTo>
                    <a:pt x="90" y="1114"/>
                  </a:lnTo>
                  <a:lnTo>
                    <a:pt x="108" y="1146"/>
                  </a:lnTo>
                  <a:lnTo>
                    <a:pt x="128" y="1176"/>
                  </a:lnTo>
                  <a:lnTo>
                    <a:pt x="148" y="1206"/>
                  </a:lnTo>
                  <a:lnTo>
                    <a:pt x="172" y="1234"/>
                  </a:lnTo>
                  <a:lnTo>
                    <a:pt x="196" y="1262"/>
                  </a:lnTo>
                  <a:lnTo>
                    <a:pt x="220" y="1288"/>
                  </a:lnTo>
                  <a:lnTo>
                    <a:pt x="246" y="1312"/>
                  </a:lnTo>
                  <a:lnTo>
                    <a:pt x="274" y="1336"/>
                  </a:lnTo>
                  <a:lnTo>
                    <a:pt x="302" y="1360"/>
                  </a:lnTo>
                  <a:lnTo>
                    <a:pt x="332" y="1380"/>
                  </a:lnTo>
                  <a:lnTo>
                    <a:pt x="362" y="1400"/>
                  </a:lnTo>
                  <a:lnTo>
                    <a:pt x="394" y="1418"/>
                  </a:lnTo>
                  <a:lnTo>
                    <a:pt x="426" y="1434"/>
                  </a:lnTo>
                  <a:lnTo>
                    <a:pt x="460" y="1450"/>
                  </a:lnTo>
                  <a:lnTo>
                    <a:pt x="494" y="1464"/>
                  </a:lnTo>
                  <a:lnTo>
                    <a:pt x="530" y="1476"/>
                  </a:lnTo>
                  <a:lnTo>
                    <a:pt x="566" y="1486"/>
                  </a:lnTo>
                  <a:lnTo>
                    <a:pt x="602" y="1494"/>
                  </a:lnTo>
                  <a:lnTo>
                    <a:pt x="640" y="1500"/>
                  </a:lnTo>
                  <a:lnTo>
                    <a:pt x="676" y="1506"/>
                  </a:lnTo>
                  <a:lnTo>
                    <a:pt x="716" y="1508"/>
                  </a:lnTo>
                  <a:lnTo>
                    <a:pt x="754" y="1510"/>
                  </a:lnTo>
                  <a:close/>
                </a:path>
              </a:pathLst>
            </a:custGeom>
            <a:solidFill>
              <a:srgbClr val="F6D4C1"/>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1263" name="Freeform 15"/>
            <p:cNvSpPr>
              <a:spLocks/>
            </p:cNvSpPr>
            <p:nvPr/>
          </p:nvSpPr>
          <p:spPr bwMode="auto">
            <a:xfrm>
              <a:off x="2088" y="1499"/>
              <a:ext cx="1242" cy="1242"/>
            </a:xfrm>
            <a:custGeom>
              <a:avLst/>
              <a:gdLst/>
              <a:ahLst/>
              <a:cxnLst>
                <a:cxn ang="0">
                  <a:pos x="652" y="1238"/>
                </a:cxn>
                <a:cxn ang="0">
                  <a:pos x="746" y="1226"/>
                </a:cxn>
                <a:cxn ang="0">
                  <a:pos x="834" y="1202"/>
                </a:cxn>
                <a:cxn ang="0">
                  <a:pos x="916" y="1164"/>
                </a:cxn>
                <a:cxn ang="0">
                  <a:pos x="992" y="1116"/>
                </a:cxn>
                <a:cxn ang="0">
                  <a:pos x="1058" y="1058"/>
                </a:cxn>
                <a:cxn ang="0">
                  <a:pos x="1118" y="990"/>
                </a:cxn>
                <a:cxn ang="0">
                  <a:pos x="1166" y="914"/>
                </a:cxn>
                <a:cxn ang="0">
                  <a:pos x="1202" y="832"/>
                </a:cxn>
                <a:cxn ang="0">
                  <a:pos x="1228" y="744"/>
                </a:cxn>
                <a:cxn ang="0">
                  <a:pos x="1240" y="652"/>
                </a:cxn>
                <a:cxn ang="0">
                  <a:pos x="1240" y="588"/>
                </a:cxn>
                <a:cxn ang="0">
                  <a:pos x="1228" y="494"/>
                </a:cxn>
                <a:cxn ang="0">
                  <a:pos x="1202" y="406"/>
                </a:cxn>
                <a:cxn ang="0">
                  <a:pos x="1166" y="324"/>
                </a:cxn>
                <a:cxn ang="0">
                  <a:pos x="1118" y="248"/>
                </a:cxn>
                <a:cxn ang="0">
                  <a:pos x="1058" y="180"/>
                </a:cxn>
                <a:cxn ang="0">
                  <a:pos x="992" y="122"/>
                </a:cxn>
                <a:cxn ang="0">
                  <a:pos x="916" y="74"/>
                </a:cxn>
                <a:cxn ang="0">
                  <a:pos x="834" y="36"/>
                </a:cxn>
                <a:cxn ang="0">
                  <a:pos x="746" y="12"/>
                </a:cxn>
                <a:cxn ang="0">
                  <a:pos x="652" y="0"/>
                </a:cxn>
                <a:cxn ang="0">
                  <a:pos x="588" y="0"/>
                </a:cxn>
                <a:cxn ang="0">
                  <a:pos x="496" y="12"/>
                </a:cxn>
                <a:cxn ang="0">
                  <a:pos x="408" y="36"/>
                </a:cxn>
                <a:cxn ang="0">
                  <a:pos x="324" y="74"/>
                </a:cxn>
                <a:cxn ang="0">
                  <a:pos x="250" y="122"/>
                </a:cxn>
                <a:cxn ang="0">
                  <a:pos x="182" y="180"/>
                </a:cxn>
                <a:cxn ang="0">
                  <a:pos x="124" y="248"/>
                </a:cxn>
                <a:cxn ang="0">
                  <a:pos x="74" y="324"/>
                </a:cxn>
                <a:cxn ang="0">
                  <a:pos x="38" y="406"/>
                </a:cxn>
                <a:cxn ang="0">
                  <a:pos x="12" y="494"/>
                </a:cxn>
                <a:cxn ang="0">
                  <a:pos x="0" y="588"/>
                </a:cxn>
                <a:cxn ang="0">
                  <a:pos x="0" y="652"/>
                </a:cxn>
                <a:cxn ang="0">
                  <a:pos x="12" y="744"/>
                </a:cxn>
                <a:cxn ang="0">
                  <a:pos x="38" y="832"/>
                </a:cxn>
                <a:cxn ang="0">
                  <a:pos x="74" y="914"/>
                </a:cxn>
                <a:cxn ang="0">
                  <a:pos x="124" y="990"/>
                </a:cxn>
                <a:cxn ang="0">
                  <a:pos x="182" y="1058"/>
                </a:cxn>
                <a:cxn ang="0">
                  <a:pos x="250" y="1116"/>
                </a:cxn>
                <a:cxn ang="0">
                  <a:pos x="324" y="1164"/>
                </a:cxn>
                <a:cxn ang="0">
                  <a:pos x="408" y="1202"/>
                </a:cxn>
                <a:cxn ang="0">
                  <a:pos x="496" y="1226"/>
                </a:cxn>
                <a:cxn ang="0">
                  <a:pos x="588" y="1238"/>
                </a:cxn>
              </a:cxnLst>
              <a:rect l="0" t="0" r="r" b="b"/>
              <a:pathLst>
                <a:path w="1240" h="1240">
                  <a:moveTo>
                    <a:pt x="620" y="1240"/>
                  </a:moveTo>
                  <a:lnTo>
                    <a:pt x="620" y="1240"/>
                  </a:lnTo>
                  <a:lnTo>
                    <a:pt x="652" y="1238"/>
                  </a:lnTo>
                  <a:lnTo>
                    <a:pt x="684" y="1236"/>
                  </a:lnTo>
                  <a:lnTo>
                    <a:pt x="714" y="1232"/>
                  </a:lnTo>
                  <a:lnTo>
                    <a:pt x="746" y="1226"/>
                  </a:lnTo>
                  <a:lnTo>
                    <a:pt x="776" y="1220"/>
                  </a:lnTo>
                  <a:lnTo>
                    <a:pt x="804" y="1212"/>
                  </a:lnTo>
                  <a:lnTo>
                    <a:pt x="834" y="1202"/>
                  </a:lnTo>
                  <a:lnTo>
                    <a:pt x="862" y="1190"/>
                  </a:lnTo>
                  <a:lnTo>
                    <a:pt x="890" y="1178"/>
                  </a:lnTo>
                  <a:lnTo>
                    <a:pt x="916" y="1164"/>
                  </a:lnTo>
                  <a:lnTo>
                    <a:pt x="942" y="1150"/>
                  </a:lnTo>
                  <a:lnTo>
                    <a:pt x="968" y="1134"/>
                  </a:lnTo>
                  <a:lnTo>
                    <a:pt x="992" y="1116"/>
                  </a:lnTo>
                  <a:lnTo>
                    <a:pt x="1014" y="1098"/>
                  </a:lnTo>
                  <a:lnTo>
                    <a:pt x="1038" y="1078"/>
                  </a:lnTo>
                  <a:lnTo>
                    <a:pt x="1058" y="1058"/>
                  </a:lnTo>
                  <a:lnTo>
                    <a:pt x="1080" y="1036"/>
                  </a:lnTo>
                  <a:lnTo>
                    <a:pt x="1098" y="1014"/>
                  </a:lnTo>
                  <a:lnTo>
                    <a:pt x="1118" y="990"/>
                  </a:lnTo>
                  <a:lnTo>
                    <a:pt x="1134" y="966"/>
                  </a:lnTo>
                  <a:lnTo>
                    <a:pt x="1150" y="940"/>
                  </a:lnTo>
                  <a:lnTo>
                    <a:pt x="1166" y="914"/>
                  </a:lnTo>
                  <a:lnTo>
                    <a:pt x="1180" y="888"/>
                  </a:lnTo>
                  <a:lnTo>
                    <a:pt x="1192" y="860"/>
                  </a:lnTo>
                  <a:lnTo>
                    <a:pt x="1202" y="832"/>
                  </a:lnTo>
                  <a:lnTo>
                    <a:pt x="1212" y="804"/>
                  </a:lnTo>
                  <a:lnTo>
                    <a:pt x="1222" y="774"/>
                  </a:lnTo>
                  <a:lnTo>
                    <a:pt x="1228" y="744"/>
                  </a:lnTo>
                  <a:lnTo>
                    <a:pt x="1234" y="714"/>
                  </a:lnTo>
                  <a:lnTo>
                    <a:pt x="1238" y="682"/>
                  </a:lnTo>
                  <a:lnTo>
                    <a:pt x="1240" y="652"/>
                  </a:lnTo>
                  <a:lnTo>
                    <a:pt x="1240" y="620"/>
                  </a:lnTo>
                  <a:lnTo>
                    <a:pt x="1240" y="620"/>
                  </a:lnTo>
                  <a:lnTo>
                    <a:pt x="1240" y="588"/>
                  </a:lnTo>
                  <a:lnTo>
                    <a:pt x="1238" y="556"/>
                  </a:lnTo>
                  <a:lnTo>
                    <a:pt x="1234" y="524"/>
                  </a:lnTo>
                  <a:lnTo>
                    <a:pt x="1228" y="494"/>
                  </a:lnTo>
                  <a:lnTo>
                    <a:pt x="1222" y="464"/>
                  </a:lnTo>
                  <a:lnTo>
                    <a:pt x="1212" y="434"/>
                  </a:lnTo>
                  <a:lnTo>
                    <a:pt x="1202" y="406"/>
                  </a:lnTo>
                  <a:lnTo>
                    <a:pt x="1192" y="378"/>
                  </a:lnTo>
                  <a:lnTo>
                    <a:pt x="1180" y="350"/>
                  </a:lnTo>
                  <a:lnTo>
                    <a:pt x="1166" y="324"/>
                  </a:lnTo>
                  <a:lnTo>
                    <a:pt x="1150" y="298"/>
                  </a:lnTo>
                  <a:lnTo>
                    <a:pt x="1134" y="272"/>
                  </a:lnTo>
                  <a:lnTo>
                    <a:pt x="1118" y="248"/>
                  </a:lnTo>
                  <a:lnTo>
                    <a:pt x="1098" y="224"/>
                  </a:lnTo>
                  <a:lnTo>
                    <a:pt x="1080" y="202"/>
                  </a:lnTo>
                  <a:lnTo>
                    <a:pt x="1058" y="180"/>
                  </a:lnTo>
                  <a:lnTo>
                    <a:pt x="1038" y="160"/>
                  </a:lnTo>
                  <a:lnTo>
                    <a:pt x="1014" y="140"/>
                  </a:lnTo>
                  <a:lnTo>
                    <a:pt x="992" y="122"/>
                  </a:lnTo>
                  <a:lnTo>
                    <a:pt x="968" y="104"/>
                  </a:lnTo>
                  <a:lnTo>
                    <a:pt x="942" y="88"/>
                  </a:lnTo>
                  <a:lnTo>
                    <a:pt x="916" y="74"/>
                  </a:lnTo>
                  <a:lnTo>
                    <a:pt x="890" y="60"/>
                  </a:lnTo>
                  <a:lnTo>
                    <a:pt x="862" y="48"/>
                  </a:lnTo>
                  <a:lnTo>
                    <a:pt x="834" y="36"/>
                  </a:lnTo>
                  <a:lnTo>
                    <a:pt x="804" y="26"/>
                  </a:lnTo>
                  <a:lnTo>
                    <a:pt x="776" y="18"/>
                  </a:lnTo>
                  <a:lnTo>
                    <a:pt x="746" y="12"/>
                  </a:lnTo>
                  <a:lnTo>
                    <a:pt x="714" y="6"/>
                  </a:lnTo>
                  <a:lnTo>
                    <a:pt x="684" y="2"/>
                  </a:lnTo>
                  <a:lnTo>
                    <a:pt x="652" y="0"/>
                  </a:lnTo>
                  <a:lnTo>
                    <a:pt x="620" y="0"/>
                  </a:lnTo>
                  <a:lnTo>
                    <a:pt x="620" y="0"/>
                  </a:lnTo>
                  <a:lnTo>
                    <a:pt x="588" y="0"/>
                  </a:lnTo>
                  <a:lnTo>
                    <a:pt x="556" y="2"/>
                  </a:lnTo>
                  <a:lnTo>
                    <a:pt x="526" y="6"/>
                  </a:lnTo>
                  <a:lnTo>
                    <a:pt x="496" y="12"/>
                  </a:lnTo>
                  <a:lnTo>
                    <a:pt x="466" y="18"/>
                  </a:lnTo>
                  <a:lnTo>
                    <a:pt x="436" y="26"/>
                  </a:lnTo>
                  <a:lnTo>
                    <a:pt x="408" y="36"/>
                  </a:lnTo>
                  <a:lnTo>
                    <a:pt x="378" y="48"/>
                  </a:lnTo>
                  <a:lnTo>
                    <a:pt x="352" y="60"/>
                  </a:lnTo>
                  <a:lnTo>
                    <a:pt x="324" y="74"/>
                  </a:lnTo>
                  <a:lnTo>
                    <a:pt x="298" y="88"/>
                  </a:lnTo>
                  <a:lnTo>
                    <a:pt x="274" y="104"/>
                  </a:lnTo>
                  <a:lnTo>
                    <a:pt x="250" y="122"/>
                  </a:lnTo>
                  <a:lnTo>
                    <a:pt x="226" y="140"/>
                  </a:lnTo>
                  <a:lnTo>
                    <a:pt x="204" y="160"/>
                  </a:lnTo>
                  <a:lnTo>
                    <a:pt x="182" y="180"/>
                  </a:lnTo>
                  <a:lnTo>
                    <a:pt x="162" y="202"/>
                  </a:lnTo>
                  <a:lnTo>
                    <a:pt x="142" y="224"/>
                  </a:lnTo>
                  <a:lnTo>
                    <a:pt x="124" y="248"/>
                  </a:lnTo>
                  <a:lnTo>
                    <a:pt x="106" y="272"/>
                  </a:lnTo>
                  <a:lnTo>
                    <a:pt x="90" y="298"/>
                  </a:lnTo>
                  <a:lnTo>
                    <a:pt x="74" y="324"/>
                  </a:lnTo>
                  <a:lnTo>
                    <a:pt x="62" y="350"/>
                  </a:lnTo>
                  <a:lnTo>
                    <a:pt x="48" y="378"/>
                  </a:lnTo>
                  <a:lnTo>
                    <a:pt x="38" y="406"/>
                  </a:lnTo>
                  <a:lnTo>
                    <a:pt x="28" y="434"/>
                  </a:lnTo>
                  <a:lnTo>
                    <a:pt x="20" y="464"/>
                  </a:lnTo>
                  <a:lnTo>
                    <a:pt x="12" y="494"/>
                  </a:lnTo>
                  <a:lnTo>
                    <a:pt x="8" y="524"/>
                  </a:lnTo>
                  <a:lnTo>
                    <a:pt x="4" y="556"/>
                  </a:lnTo>
                  <a:lnTo>
                    <a:pt x="0" y="588"/>
                  </a:lnTo>
                  <a:lnTo>
                    <a:pt x="0" y="620"/>
                  </a:lnTo>
                  <a:lnTo>
                    <a:pt x="0" y="620"/>
                  </a:lnTo>
                  <a:lnTo>
                    <a:pt x="0" y="652"/>
                  </a:lnTo>
                  <a:lnTo>
                    <a:pt x="4" y="682"/>
                  </a:lnTo>
                  <a:lnTo>
                    <a:pt x="8" y="714"/>
                  </a:lnTo>
                  <a:lnTo>
                    <a:pt x="12" y="744"/>
                  </a:lnTo>
                  <a:lnTo>
                    <a:pt x="20" y="774"/>
                  </a:lnTo>
                  <a:lnTo>
                    <a:pt x="28" y="804"/>
                  </a:lnTo>
                  <a:lnTo>
                    <a:pt x="38" y="832"/>
                  </a:lnTo>
                  <a:lnTo>
                    <a:pt x="48" y="860"/>
                  </a:lnTo>
                  <a:lnTo>
                    <a:pt x="62" y="888"/>
                  </a:lnTo>
                  <a:lnTo>
                    <a:pt x="74" y="914"/>
                  </a:lnTo>
                  <a:lnTo>
                    <a:pt x="90" y="940"/>
                  </a:lnTo>
                  <a:lnTo>
                    <a:pt x="106" y="966"/>
                  </a:lnTo>
                  <a:lnTo>
                    <a:pt x="124" y="990"/>
                  </a:lnTo>
                  <a:lnTo>
                    <a:pt x="142" y="1014"/>
                  </a:lnTo>
                  <a:lnTo>
                    <a:pt x="162" y="1036"/>
                  </a:lnTo>
                  <a:lnTo>
                    <a:pt x="182" y="1058"/>
                  </a:lnTo>
                  <a:lnTo>
                    <a:pt x="204" y="1078"/>
                  </a:lnTo>
                  <a:lnTo>
                    <a:pt x="226" y="1098"/>
                  </a:lnTo>
                  <a:lnTo>
                    <a:pt x="250" y="1116"/>
                  </a:lnTo>
                  <a:lnTo>
                    <a:pt x="274" y="1134"/>
                  </a:lnTo>
                  <a:lnTo>
                    <a:pt x="298" y="1150"/>
                  </a:lnTo>
                  <a:lnTo>
                    <a:pt x="324" y="1164"/>
                  </a:lnTo>
                  <a:lnTo>
                    <a:pt x="352" y="1178"/>
                  </a:lnTo>
                  <a:lnTo>
                    <a:pt x="378" y="1190"/>
                  </a:lnTo>
                  <a:lnTo>
                    <a:pt x="408" y="1202"/>
                  </a:lnTo>
                  <a:lnTo>
                    <a:pt x="436" y="1212"/>
                  </a:lnTo>
                  <a:lnTo>
                    <a:pt x="466" y="1220"/>
                  </a:lnTo>
                  <a:lnTo>
                    <a:pt x="496" y="1226"/>
                  </a:lnTo>
                  <a:lnTo>
                    <a:pt x="526" y="1232"/>
                  </a:lnTo>
                  <a:lnTo>
                    <a:pt x="556" y="1236"/>
                  </a:lnTo>
                  <a:lnTo>
                    <a:pt x="588" y="1238"/>
                  </a:lnTo>
                  <a:lnTo>
                    <a:pt x="620" y="1240"/>
                  </a:lnTo>
                  <a:close/>
                </a:path>
              </a:pathLst>
            </a:custGeom>
            <a:solidFill>
              <a:srgbClr val="D85124"/>
            </a:solidFill>
            <a:ln w="9525">
              <a:noFill/>
              <a:round/>
              <a:headEnd/>
              <a:tailEnd/>
            </a:ln>
          </p:spPr>
          <p:txBody>
            <a:bodyPr/>
            <a:lstStyle/>
            <a:p>
              <a:pPr eaLnBrk="0" hangingPunct="0">
                <a:defRPr/>
              </a:pPr>
              <a:endParaRPr lang="en-US">
                <a:latin typeface="Garamond" pitchFamily="-107" charset="0"/>
                <a:cs typeface="Arial" pitchFamily="-107" charset="0"/>
              </a:endParaRPr>
            </a:p>
          </p:txBody>
        </p:sp>
      </p:grpSp>
      <p:sp>
        <p:nvSpPr>
          <p:cNvPr id="1461264" name="Freeform 16"/>
          <p:cNvSpPr>
            <a:spLocks/>
          </p:cNvSpPr>
          <p:nvPr/>
        </p:nvSpPr>
        <p:spPr bwMode="auto">
          <a:xfrm>
            <a:off x="450850" y="1698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close/>
              </a:path>
            </a:pathLst>
          </a:custGeom>
          <a:solidFill>
            <a:srgbClr val="D3C8E3"/>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1265" name="Freeform 17"/>
          <p:cNvSpPr>
            <a:spLocks/>
          </p:cNvSpPr>
          <p:nvPr/>
        </p:nvSpPr>
        <p:spPr bwMode="auto">
          <a:xfrm>
            <a:off x="450850" y="1698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path>
            </a:pathLst>
          </a:custGeom>
          <a:no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1266" name="Freeform 18"/>
          <p:cNvSpPr>
            <a:spLocks/>
          </p:cNvSpPr>
          <p:nvPr/>
        </p:nvSpPr>
        <p:spPr bwMode="auto">
          <a:xfrm>
            <a:off x="482600" y="203200"/>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close/>
              </a:path>
            </a:pathLst>
          </a:custGeom>
          <a:solidFill>
            <a:srgbClr val="662D91"/>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1267" name="Freeform 19"/>
          <p:cNvSpPr>
            <a:spLocks/>
          </p:cNvSpPr>
          <p:nvPr/>
        </p:nvSpPr>
        <p:spPr bwMode="auto">
          <a:xfrm>
            <a:off x="482600" y="203200"/>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path>
            </a:pathLst>
          </a:custGeom>
          <a:no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1268" name="Freeform 20"/>
          <p:cNvSpPr>
            <a:spLocks/>
          </p:cNvSpPr>
          <p:nvPr/>
        </p:nvSpPr>
        <p:spPr bwMode="auto">
          <a:xfrm>
            <a:off x="7523163" y="6453188"/>
            <a:ext cx="320675" cy="320675"/>
          </a:xfrm>
          <a:custGeom>
            <a:avLst/>
            <a:gdLst/>
            <a:ahLst/>
            <a:cxnLst>
              <a:cxn ang="0">
                <a:pos x="704" y="1340"/>
              </a:cxn>
              <a:cxn ang="0">
                <a:pos x="806" y="1328"/>
              </a:cxn>
              <a:cxn ang="0">
                <a:pos x="902" y="1300"/>
              </a:cxn>
              <a:cxn ang="0">
                <a:pos x="990" y="1260"/>
              </a:cxn>
              <a:cxn ang="0">
                <a:pos x="1072" y="1208"/>
              </a:cxn>
              <a:cxn ang="0">
                <a:pos x="1144" y="1146"/>
              </a:cxn>
              <a:cxn ang="0">
                <a:pos x="1208" y="1072"/>
              </a:cxn>
              <a:cxn ang="0">
                <a:pos x="1260" y="990"/>
              </a:cxn>
              <a:cxn ang="0">
                <a:pos x="1300" y="902"/>
              </a:cxn>
              <a:cxn ang="0">
                <a:pos x="1328" y="806"/>
              </a:cxn>
              <a:cxn ang="0">
                <a:pos x="1340" y="704"/>
              </a:cxn>
              <a:cxn ang="0">
                <a:pos x="1340" y="636"/>
              </a:cxn>
              <a:cxn ang="0">
                <a:pos x="1328" y="536"/>
              </a:cxn>
              <a:cxn ang="0">
                <a:pos x="1300" y="440"/>
              </a:cxn>
              <a:cxn ang="0">
                <a:pos x="1260" y="350"/>
              </a:cxn>
              <a:cxn ang="0">
                <a:pos x="1208" y="268"/>
              </a:cxn>
              <a:cxn ang="0">
                <a:pos x="1144" y="196"/>
              </a:cxn>
              <a:cxn ang="0">
                <a:pos x="1072" y="132"/>
              </a:cxn>
              <a:cxn ang="0">
                <a:pos x="990" y="80"/>
              </a:cxn>
              <a:cxn ang="0">
                <a:pos x="902" y="40"/>
              </a:cxn>
              <a:cxn ang="0">
                <a:pos x="806" y="12"/>
              </a:cxn>
              <a:cxn ang="0">
                <a:pos x="704" y="0"/>
              </a:cxn>
              <a:cxn ang="0">
                <a:pos x="636" y="0"/>
              </a:cxn>
              <a:cxn ang="0">
                <a:pos x="534" y="12"/>
              </a:cxn>
              <a:cxn ang="0">
                <a:pos x="440" y="40"/>
              </a:cxn>
              <a:cxn ang="0">
                <a:pos x="350" y="80"/>
              </a:cxn>
              <a:cxn ang="0">
                <a:pos x="268" y="132"/>
              </a:cxn>
              <a:cxn ang="0">
                <a:pos x="196" y="196"/>
              </a:cxn>
              <a:cxn ang="0">
                <a:pos x="132" y="268"/>
              </a:cxn>
              <a:cxn ang="0">
                <a:pos x="80" y="350"/>
              </a:cxn>
              <a:cxn ang="0">
                <a:pos x="40" y="440"/>
              </a:cxn>
              <a:cxn ang="0">
                <a:pos x="12" y="536"/>
              </a:cxn>
              <a:cxn ang="0">
                <a:pos x="0" y="636"/>
              </a:cxn>
              <a:cxn ang="0">
                <a:pos x="0" y="704"/>
              </a:cxn>
              <a:cxn ang="0">
                <a:pos x="12" y="806"/>
              </a:cxn>
              <a:cxn ang="0">
                <a:pos x="40" y="902"/>
              </a:cxn>
              <a:cxn ang="0">
                <a:pos x="80" y="990"/>
              </a:cxn>
              <a:cxn ang="0">
                <a:pos x="132" y="1072"/>
              </a:cxn>
              <a:cxn ang="0">
                <a:pos x="196" y="1146"/>
              </a:cxn>
              <a:cxn ang="0">
                <a:pos x="268" y="1208"/>
              </a:cxn>
              <a:cxn ang="0">
                <a:pos x="350" y="1260"/>
              </a:cxn>
              <a:cxn ang="0">
                <a:pos x="440" y="1300"/>
              </a:cxn>
              <a:cxn ang="0">
                <a:pos x="534" y="1328"/>
              </a:cxn>
              <a:cxn ang="0">
                <a:pos x="636" y="1340"/>
              </a:cxn>
            </a:cxnLst>
            <a:rect l="0" t="0" r="r" b="b"/>
            <a:pathLst>
              <a:path w="1342" h="1342">
                <a:moveTo>
                  <a:pt x="670" y="1342"/>
                </a:moveTo>
                <a:lnTo>
                  <a:pt x="670" y="1342"/>
                </a:lnTo>
                <a:lnTo>
                  <a:pt x="704" y="1340"/>
                </a:lnTo>
                <a:lnTo>
                  <a:pt x="738" y="1338"/>
                </a:lnTo>
                <a:lnTo>
                  <a:pt x="772" y="1334"/>
                </a:lnTo>
                <a:lnTo>
                  <a:pt x="806" y="1328"/>
                </a:lnTo>
                <a:lnTo>
                  <a:pt x="838" y="1320"/>
                </a:lnTo>
                <a:lnTo>
                  <a:pt x="870" y="1312"/>
                </a:lnTo>
                <a:lnTo>
                  <a:pt x="902" y="1300"/>
                </a:lnTo>
                <a:lnTo>
                  <a:pt x="932" y="1288"/>
                </a:lnTo>
                <a:lnTo>
                  <a:pt x="962" y="1276"/>
                </a:lnTo>
                <a:lnTo>
                  <a:pt x="990" y="1260"/>
                </a:lnTo>
                <a:lnTo>
                  <a:pt x="1018" y="1244"/>
                </a:lnTo>
                <a:lnTo>
                  <a:pt x="1046" y="1226"/>
                </a:lnTo>
                <a:lnTo>
                  <a:pt x="1072" y="1208"/>
                </a:lnTo>
                <a:lnTo>
                  <a:pt x="1098" y="1188"/>
                </a:lnTo>
                <a:lnTo>
                  <a:pt x="1122" y="1168"/>
                </a:lnTo>
                <a:lnTo>
                  <a:pt x="1144" y="1146"/>
                </a:lnTo>
                <a:lnTo>
                  <a:pt x="1168" y="1122"/>
                </a:lnTo>
                <a:lnTo>
                  <a:pt x="1188" y="1098"/>
                </a:lnTo>
                <a:lnTo>
                  <a:pt x="1208" y="1072"/>
                </a:lnTo>
                <a:lnTo>
                  <a:pt x="1226" y="1046"/>
                </a:lnTo>
                <a:lnTo>
                  <a:pt x="1244" y="1018"/>
                </a:lnTo>
                <a:lnTo>
                  <a:pt x="1260" y="990"/>
                </a:lnTo>
                <a:lnTo>
                  <a:pt x="1276" y="962"/>
                </a:lnTo>
                <a:lnTo>
                  <a:pt x="1288" y="932"/>
                </a:lnTo>
                <a:lnTo>
                  <a:pt x="1300" y="902"/>
                </a:lnTo>
                <a:lnTo>
                  <a:pt x="1312" y="870"/>
                </a:lnTo>
                <a:lnTo>
                  <a:pt x="1320" y="838"/>
                </a:lnTo>
                <a:lnTo>
                  <a:pt x="1328" y="806"/>
                </a:lnTo>
                <a:lnTo>
                  <a:pt x="1334" y="772"/>
                </a:lnTo>
                <a:lnTo>
                  <a:pt x="1338" y="740"/>
                </a:lnTo>
                <a:lnTo>
                  <a:pt x="1340" y="704"/>
                </a:lnTo>
                <a:lnTo>
                  <a:pt x="1342" y="670"/>
                </a:lnTo>
                <a:lnTo>
                  <a:pt x="1342" y="670"/>
                </a:lnTo>
                <a:lnTo>
                  <a:pt x="1340" y="636"/>
                </a:lnTo>
                <a:lnTo>
                  <a:pt x="1338" y="602"/>
                </a:lnTo>
                <a:lnTo>
                  <a:pt x="1334" y="568"/>
                </a:lnTo>
                <a:lnTo>
                  <a:pt x="1328" y="536"/>
                </a:lnTo>
                <a:lnTo>
                  <a:pt x="1320" y="502"/>
                </a:lnTo>
                <a:lnTo>
                  <a:pt x="1312" y="470"/>
                </a:lnTo>
                <a:lnTo>
                  <a:pt x="1300" y="440"/>
                </a:lnTo>
                <a:lnTo>
                  <a:pt x="1288" y="410"/>
                </a:lnTo>
                <a:lnTo>
                  <a:pt x="1276" y="380"/>
                </a:lnTo>
                <a:lnTo>
                  <a:pt x="1260" y="350"/>
                </a:lnTo>
                <a:lnTo>
                  <a:pt x="1244" y="322"/>
                </a:lnTo>
                <a:lnTo>
                  <a:pt x="1226" y="296"/>
                </a:lnTo>
                <a:lnTo>
                  <a:pt x="1208" y="268"/>
                </a:lnTo>
                <a:lnTo>
                  <a:pt x="1188" y="244"/>
                </a:lnTo>
                <a:lnTo>
                  <a:pt x="1168" y="220"/>
                </a:lnTo>
                <a:lnTo>
                  <a:pt x="1144" y="196"/>
                </a:lnTo>
                <a:lnTo>
                  <a:pt x="1122" y="174"/>
                </a:lnTo>
                <a:lnTo>
                  <a:pt x="1098" y="152"/>
                </a:lnTo>
                <a:lnTo>
                  <a:pt x="1072" y="132"/>
                </a:lnTo>
                <a:lnTo>
                  <a:pt x="1046" y="114"/>
                </a:lnTo>
                <a:lnTo>
                  <a:pt x="1018" y="96"/>
                </a:lnTo>
                <a:lnTo>
                  <a:pt x="990" y="80"/>
                </a:lnTo>
                <a:lnTo>
                  <a:pt x="962" y="66"/>
                </a:lnTo>
                <a:lnTo>
                  <a:pt x="932" y="52"/>
                </a:lnTo>
                <a:lnTo>
                  <a:pt x="902" y="40"/>
                </a:lnTo>
                <a:lnTo>
                  <a:pt x="870" y="30"/>
                </a:lnTo>
                <a:lnTo>
                  <a:pt x="838" y="20"/>
                </a:lnTo>
                <a:lnTo>
                  <a:pt x="806" y="12"/>
                </a:lnTo>
                <a:lnTo>
                  <a:pt x="772" y="6"/>
                </a:lnTo>
                <a:lnTo>
                  <a:pt x="738" y="2"/>
                </a:lnTo>
                <a:lnTo>
                  <a:pt x="704" y="0"/>
                </a:lnTo>
                <a:lnTo>
                  <a:pt x="670" y="0"/>
                </a:lnTo>
                <a:lnTo>
                  <a:pt x="670" y="0"/>
                </a:lnTo>
                <a:lnTo>
                  <a:pt x="636" y="0"/>
                </a:lnTo>
                <a:lnTo>
                  <a:pt x="602" y="2"/>
                </a:lnTo>
                <a:lnTo>
                  <a:pt x="568" y="6"/>
                </a:lnTo>
                <a:lnTo>
                  <a:pt x="534" y="12"/>
                </a:lnTo>
                <a:lnTo>
                  <a:pt x="502" y="20"/>
                </a:lnTo>
                <a:lnTo>
                  <a:pt x="470" y="30"/>
                </a:lnTo>
                <a:lnTo>
                  <a:pt x="440" y="40"/>
                </a:lnTo>
                <a:lnTo>
                  <a:pt x="408" y="52"/>
                </a:lnTo>
                <a:lnTo>
                  <a:pt x="380" y="66"/>
                </a:lnTo>
                <a:lnTo>
                  <a:pt x="350" y="80"/>
                </a:lnTo>
                <a:lnTo>
                  <a:pt x="322" y="96"/>
                </a:lnTo>
                <a:lnTo>
                  <a:pt x="294" y="114"/>
                </a:lnTo>
                <a:lnTo>
                  <a:pt x="268" y="132"/>
                </a:lnTo>
                <a:lnTo>
                  <a:pt x="244" y="152"/>
                </a:lnTo>
                <a:lnTo>
                  <a:pt x="218" y="174"/>
                </a:lnTo>
                <a:lnTo>
                  <a:pt x="196" y="196"/>
                </a:lnTo>
                <a:lnTo>
                  <a:pt x="174" y="220"/>
                </a:lnTo>
                <a:lnTo>
                  <a:pt x="152" y="244"/>
                </a:lnTo>
                <a:lnTo>
                  <a:pt x="132" y="268"/>
                </a:lnTo>
                <a:lnTo>
                  <a:pt x="114" y="296"/>
                </a:lnTo>
                <a:lnTo>
                  <a:pt x="96" y="322"/>
                </a:lnTo>
                <a:lnTo>
                  <a:pt x="80" y="350"/>
                </a:lnTo>
                <a:lnTo>
                  <a:pt x="66" y="380"/>
                </a:lnTo>
                <a:lnTo>
                  <a:pt x="52" y="410"/>
                </a:lnTo>
                <a:lnTo>
                  <a:pt x="40" y="440"/>
                </a:lnTo>
                <a:lnTo>
                  <a:pt x="30" y="470"/>
                </a:lnTo>
                <a:lnTo>
                  <a:pt x="20" y="502"/>
                </a:lnTo>
                <a:lnTo>
                  <a:pt x="12" y="536"/>
                </a:lnTo>
                <a:lnTo>
                  <a:pt x="6" y="568"/>
                </a:lnTo>
                <a:lnTo>
                  <a:pt x="2" y="602"/>
                </a:lnTo>
                <a:lnTo>
                  <a:pt x="0" y="636"/>
                </a:lnTo>
                <a:lnTo>
                  <a:pt x="0" y="670"/>
                </a:lnTo>
                <a:lnTo>
                  <a:pt x="0" y="670"/>
                </a:lnTo>
                <a:lnTo>
                  <a:pt x="0" y="704"/>
                </a:lnTo>
                <a:lnTo>
                  <a:pt x="2" y="740"/>
                </a:lnTo>
                <a:lnTo>
                  <a:pt x="6" y="772"/>
                </a:lnTo>
                <a:lnTo>
                  <a:pt x="12" y="806"/>
                </a:lnTo>
                <a:lnTo>
                  <a:pt x="20" y="838"/>
                </a:lnTo>
                <a:lnTo>
                  <a:pt x="30" y="870"/>
                </a:lnTo>
                <a:lnTo>
                  <a:pt x="40" y="902"/>
                </a:lnTo>
                <a:lnTo>
                  <a:pt x="52" y="932"/>
                </a:lnTo>
                <a:lnTo>
                  <a:pt x="66" y="962"/>
                </a:lnTo>
                <a:lnTo>
                  <a:pt x="80" y="990"/>
                </a:lnTo>
                <a:lnTo>
                  <a:pt x="96" y="1018"/>
                </a:lnTo>
                <a:lnTo>
                  <a:pt x="114" y="1046"/>
                </a:lnTo>
                <a:lnTo>
                  <a:pt x="132" y="1072"/>
                </a:lnTo>
                <a:lnTo>
                  <a:pt x="152" y="1098"/>
                </a:lnTo>
                <a:lnTo>
                  <a:pt x="174" y="1122"/>
                </a:lnTo>
                <a:lnTo>
                  <a:pt x="196" y="1146"/>
                </a:lnTo>
                <a:lnTo>
                  <a:pt x="218" y="1168"/>
                </a:lnTo>
                <a:lnTo>
                  <a:pt x="244" y="1188"/>
                </a:lnTo>
                <a:lnTo>
                  <a:pt x="268" y="1208"/>
                </a:lnTo>
                <a:lnTo>
                  <a:pt x="294" y="1226"/>
                </a:lnTo>
                <a:lnTo>
                  <a:pt x="322" y="1244"/>
                </a:lnTo>
                <a:lnTo>
                  <a:pt x="350" y="1260"/>
                </a:lnTo>
                <a:lnTo>
                  <a:pt x="380" y="1276"/>
                </a:lnTo>
                <a:lnTo>
                  <a:pt x="408" y="1288"/>
                </a:lnTo>
                <a:lnTo>
                  <a:pt x="440" y="1300"/>
                </a:lnTo>
                <a:lnTo>
                  <a:pt x="470" y="1312"/>
                </a:lnTo>
                <a:lnTo>
                  <a:pt x="502" y="1320"/>
                </a:lnTo>
                <a:lnTo>
                  <a:pt x="534" y="1328"/>
                </a:lnTo>
                <a:lnTo>
                  <a:pt x="568" y="1334"/>
                </a:lnTo>
                <a:lnTo>
                  <a:pt x="602" y="1338"/>
                </a:lnTo>
                <a:lnTo>
                  <a:pt x="636" y="1340"/>
                </a:lnTo>
                <a:lnTo>
                  <a:pt x="670" y="1342"/>
                </a:lnTo>
                <a:close/>
              </a:path>
            </a:pathLst>
          </a:custGeom>
          <a:solidFill>
            <a:srgbClr val="D1D3D4"/>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1269" name="Freeform 21"/>
          <p:cNvSpPr>
            <a:spLocks/>
          </p:cNvSpPr>
          <p:nvPr/>
        </p:nvSpPr>
        <p:spPr bwMode="auto">
          <a:xfrm>
            <a:off x="7551738" y="6481763"/>
            <a:ext cx="263525" cy="263525"/>
          </a:xfrm>
          <a:custGeom>
            <a:avLst/>
            <a:gdLst/>
            <a:ahLst/>
            <a:cxnLst>
              <a:cxn ang="0">
                <a:pos x="580" y="1102"/>
              </a:cxn>
              <a:cxn ang="0">
                <a:pos x="662" y="1092"/>
              </a:cxn>
              <a:cxn ang="0">
                <a:pos x="740" y="1068"/>
              </a:cxn>
              <a:cxn ang="0">
                <a:pos x="814" y="1036"/>
              </a:cxn>
              <a:cxn ang="0">
                <a:pos x="882" y="992"/>
              </a:cxn>
              <a:cxn ang="0">
                <a:pos x="942" y="940"/>
              </a:cxn>
              <a:cxn ang="0">
                <a:pos x="994" y="880"/>
              </a:cxn>
              <a:cxn ang="0">
                <a:pos x="1036" y="814"/>
              </a:cxn>
              <a:cxn ang="0">
                <a:pos x="1070" y="740"/>
              </a:cxn>
              <a:cxn ang="0">
                <a:pos x="1092" y="662"/>
              </a:cxn>
              <a:cxn ang="0">
                <a:pos x="1102" y="580"/>
              </a:cxn>
              <a:cxn ang="0">
                <a:pos x="1102" y="522"/>
              </a:cxn>
              <a:cxn ang="0">
                <a:pos x="1092" y="440"/>
              </a:cxn>
              <a:cxn ang="0">
                <a:pos x="1070" y="362"/>
              </a:cxn>
              <a:cxn ang="0">
                <a:pos x="1036" y="288"/>
              </a:cxn>
              <a:cxn ang="0">
                <a:pos x="994" y="220"/>
              </a:cxn>
              <a:cxn ang="0">
                <a:pos x="942" y="160"/>
              </a:cxn>
              <a:cxn ang="0">
                <a:pos x="882" y="108"/>
              </a:cxn>
              <a:cxn ang="0">
                <a:pos x="814" y="66"/>
              </a:cxn>
              <a:cxn ang="0">
                <a:pos x="740" y="32"/>
              </a:cxn>
              <a:cxn ang="0">
                <a:pos x="662" y="10"/>
              </a:cxn>
              <a:cxn ang="0">
                <a:pos x="580" y="0"/>
              </a:cxn>
              <a:cxn ang="0">
                <a:pos x="522" y="0"/>
              </a:cxn>
              <a:cxn ang="0">
                <a:pos x="440" y="10"/>
              </a:cxn>
              <a:cxn ang="0">
                <a:pos x="362" y="32"/>
              </a:cxn>
              <a:cxn ang="0">
                <a:pos x="288" y="66"/>
              </a:cxn>
              <a:cxn ang="0">
                <a:pos x="222" y="108"/>
              </a:cxn>
              <a:cxn ang="0">
                <a:pos x="162" y="160"/>
              </a:cxn>
              <a:cxn ang="0">
                <a:pos x="110" y="220"/>
              </a:cxn>
              <a:cxn ang="0">
                <a:pos x="66" y="288"/>
              </a:cxn>
              <a:cxn ang="0">
                <a:pos x="34" y="362"/>
              </a:cxn>
              <a:cxn ang="0">
                <a:pos x="10" y="440"/>
              </a:cxn>
              <a:cxn ang="0">
                <a:pos x="0" y="522"/>
              </a:cxn>
              <a:cxn ang="0">
                <a:pos x="0" y="580"/>
              </a:cxn>
              <a:cxn ang="0">
                <a:pos x="10" y="662"/>
              </a:cxn>
              <a:cxn ang="0">
                <a:pos x="34" y="740"/>
              </a:cxn>
              <a:cxn ang="0">
                <a:pos x="66" y="814"/>
              </a:cxn>
              <a:cxn ang="0">
                <a:pos x="110" y="880"/>
              </a:cxn>
              <a:cxn ang="0">
                <a:pos x="162" y="940"/>
              </a:cxn>
              <a:cxn ang="0">
                <a:pos x="222" y="992"/>
              </a:cxn>
              <a:cxn ang="0">
                <a:pos x="288" y="1036"/>
              </a:cxn>
              <a:cxn ang="0">
                <a:pos x="362" y="1068"/>
              </a:cxn>
              <a:cxn ang="0">
                <a:pos x="440" y="1092"/>
              </a:cxn>
              <a:cxn ang="0">
                <a:pos x="522" y="1102"/>
              </a:cxn>
            </a:cxnLst>
            <a:rect l="0" t="0" r="r" b="b"/>
            <a:pathLst>
              <a:path w="1102" h="1102">
                <a:moveTo>
                  <a:pt x="552" y="1102"/>
                </a:moveTo>
                <a:lnTo>
                  <a:pt x="552" y="1102"/>
                </a:lnTo>
                <a:lnTo>
                  <a:pt x="580" y="1102"/>
                </a:lnTo>
                <a:lnTo>
                  <a:pt x="608" y="1100"/>
                </a:lnTo>
                <a:lnTo>
                  <a:pt x="636" y="1096"/>
                </a:lnTo>
                <a:lnTo>
                  <a:pt x="662" y="1092"/>
                </a:lnTo>
                <a:lnTo>
                  <a:pt x="688" y="1084"/>
                </a:lnTo>
                <a:lnTo>
                  <a:pt x="716" y="1078"/>
                </a:lnTo>
                <a:lnTo>
                  <a:pt x="740" y="1068"/>
                </a:lnTo>
                <a:lnTo>
                  <a:pt x="766" y="1058"/>
                </a:lnTo>
                <a:lnTo>
                  <a:pt x="790" y="1048"/>
                </a:lnTo>
                <a:lnTo>
                  <a:pt x="814" y="1036"/>
                </a:lnTo>
                <a:lnTo>
                  <a:pt x="838" y="1022"/>
                </a:lnTo>
                <a:lnTo>
                  <a:pt x="860" y="1008"/>
                </a:lnTo>
                <a:lnTo>
                  <a:pt x="882" y="992"/>
                </a:lnTo>
                <a:lnTo>
                  <a:pt x="902" y="976"/>
                </a:lnTo>
                <a:lnTo>
                  <a:pt x="922" y="960"/>
                </a:lnTo>
                <a:lnTo>
                  <a:pt x="942" y="940"/>
                </a:lnTo>
                <a:lnTo>
                  <a:pt x="960" y="922"/>
                </a:lnTo>
                <a:lnTo>
                  <a:pt x="976" y="902"/>
                </a:lnTo>
                <a:lnTo>
                  <a:pt x="994" y="880"/>
                </a:lnTo>
                <a:lnTo>
                  <a:pt x="1008" y="860"/>
                </a:lnTo>
                <a:lnTo>
                  <a:pt x="1022" y="836"/>
                </a:lnTo>
                <a:lnTo>
                  <a:pt x="1036" y="814"/>
                </a:lnTo>
                <a:lnTo>
                  <a:pt x="1048" y="790"/>
                </a:lnTo>
                <a:lnTo>
                  <a:pt x="1060" y="766"/>
                </a:lnTo>
                <a:lnTo>
                  <a:pt x="1070" y="740"/>
                </a:lnTo>
                <a:lnTo>
                  <a:pt x="1078" y="714"/>
                </a:lnTo>
                <a:lnTo>
                  <a:pt x="1086" y="688"/>
                </a:lnTo>
                <a:lnTo>
                  <a:pt x="1092" y="662"/>
                </a:lnTo>
                <a:lnTo>
                  <a:pt x="1096" y="634"/>
                </a:lnTo>
                <a:lnTo>
                  <a:pt x="1100" y="608"/>
                </a:lnTo>
                <a:lnTo>
                  <a:pt x="1102" y="580"/>
                </a:lnTo>
                <a:lnTo>
                  <a:pt x="1102" y="550"/>
                </a:lnTo>
                <a:lnTo>
                  <a:pt x="1102" y="550"/>
                </a:lnTo>
                <a:lnTo>
                  <a:pt x="1102" y="522"/>
                </a:lnTo>
                <a:lnTo>
                  <a:pt x="1100" y="494"/>
                </a:lnTo>
                <a:lnTo>
                  <a:pt x="1096" y="466"/>
                </a:lnTo>
                <a:lnTo>
                  <a:pt x="1092" y="440"/>
                </a:lnTo>
                <a:lnTo>
                  <a:pt x="1086" y="414"/>
                </a:lnTo>
                <a:lnTo>
                  <a:pt x="1078" y="386"/>
                </a:lnTo>
                <a:lnTo>
                  <a:pt x="1070" y="362"/>
                </a:lnTo>
                <a:lnTo>
                  <a:pt x="1060" y="336"/>
                </a:lnTo>
                <a:lnTo>
                  <a:pt x="1048" y="312"/>
                </a:lnTo>
                <a:lnTo>
                  <a:pt x="1036" y="288"/>
                </a:lnTo>
                <a:lnTo>
                  <a:pt x="1022" y="264"/>
                </a:lnTo>
                <a:lnTo>
                  <a:pt x="1008" y="242"/>
                </a:lnTo>
                <a:lnTo>
                  <a:pt x="994" y="220"/>
                </a:lnTo>
                <a:lnTo>
                  <a:pt x="976" y="200"/>
                </a:lnTo>
                <a:lnTo>
                  <a:pt x="960" y="180"/>
                </a:lnTo>
                <a:lnTo>
                  <a:pt x="942" y="160"/>
                </a:lnTo>
                <a:lnTo>
                  <a:pt x="922" y="142"/>
                </a:lnTo>
                <a:lnTo>
                  <a:pt x="902" y="126"/>
                </a:lnTo>
                <a:lnTo>
                  <a:pt x="882" y="108"/>
                </a:lnTo>
                <a:lnTo>
                  <a:pt x="860" y="94"/>
                </a:lnTo>
                <a:lnTo>
                  <a:pt x="838" y="80"/>
                </a:lnTo>
                <a:lnTo>
                  <a:pt x="814" y="66"/>
                </a:lnTo>
                <a:lnTo>
                  <a:pt x="790" y="54"/>
                </a:lnTo>
                <a:lnTo>
                  <a:pt x="766" y="42"/>
                </a:lnTo>
                <a:lnTo>
                  <a:pt x="740" y="32"/>
                </a:lnTo>
                <a:lnTo>
                  <a:pt x="716" y="24"/>
                </a:lnTo>
                <a:lnTo>
                  <a:pt x="688" y="16"/>
                </a:lnTo>
                <a:lnTo>
                  <a:pt x="662" y="10"/>
                </a:lnTo>
                <a:lnTo>
                  <a:pt x="636" y="6"/>
                </a:lnTo>
                <a:lnTo>
                  <a:pt x="608" y="2"/>
                </a:lnTo>
                <a:lnTo>
                  <a:pt x="580" y="0"/>
                </a:lnTo>
                <a:lnTo>
                  <a:pt x="552" y="0"/>
                </a:lnTo>
                <a:lnTo>
                  <a:pt x="552" y="0"/>
                </a:lnTo>
                <a:lnTo>
                  <a:pt x="522" y="0"/>
                </a:lnTo>
                <a:lnTo>
                  <a:pt x="494" y="2"/>
                </a:lnTo>
                <a:lnTo>
                  <a:pt x="468" y="6"/>
                </a:lnTo>
                <a:lnTo>
                  <a:pt x="440" y="10"/>
                </a:lnTo>
                <a:lnTo>
                  <a:pt x="414" y="16"/>
                </a:lnTo>
                <a:lnTo>
                  <a:pt x="388" y="24"/>
                </a:lnTo>
                <a:lnTo>
                  <a:pt x="362" y="32"/>
                </a:lnTo>
                <a:lnTo>
                  <a:pt x="336" y="42"/>
                </a:lnTo>
                <a:lnTo>
                  <a:pt x="312" y="54"/>
                </a:lnTo>
                <a:lnTo>
                  <a:pt x="288" y="66"/>
                </a:lnTo>
                <a:lnTo>
                  <a:pt x="266" y="80"/>
                </a:lnTo>
                <a:lnTo>
                  <a:pt x="242" y="94"/>
                </a:lnTo>
                <a:lnTo>
                  <a:pt x="222" y="108"/>
                </a:lnTo>
                <a:lnTo>
                  <a:pt x="200" y="126"/>
                </a:lnTo>
                <a:lnTo>
                  <a:pt x="180" y="142"/>
                </a:lnTo>
                <a:lnTo>
                  <a:pt x="162" y="160"/>
                </a:lnTo>
                <a:lnTo>
                  <a:pt x="142" y="180"/>
                </a:lnTo>
                <a:lnTo>
                  <a:pt x="126" y="200"/>
                </a:lnTo>
                <a:lnTo>
                  <a:pt x="110" y="220"/>
                </a:lnTo>
                <a:lnTo>
                  <a:pt x="94" y="242"/>
                </a:lnTo>
                <a:lnTo>
                  <a:pt x="80" y="264"/>
                </a:lnTo>
                <a:lnTo>
                  <a:pt x="66" y="288"/>
                </a:lnTo>
                <a:lnTo>
                  <a:pt x="54" y="312"/>
                </a:lnTo>
                <a:lnTo>
                  <a:pt x="44" y="336"/>
                </a:lnTo>
                <a:lnTo>
                  <a:pt x="34" y="362"/>
                </a:lnTo>
                <a:lnTo>
                  <a:pt x="24" y="386"/>
                </a:lnTo>
                <a:lnTo>
                  <a:pt x="18" y="414"/>
                </a:lnTo>
                <a:lnTo>
                  <a:pt x="10" y="440"/>
                </a:lnTo>
                <a:lnTo>
                  <a:pt x="6" y="466"/>
                </a:lnTo>
                <a:lnTo>
                  <a:pt x="2" y="494"/>
                </a:lnTo>
                <a:lnTo>
                  <a:pt x="0" y="522"/>
                </a:lnTo>
                <a:lnTo>
                  <a:pt x="0" y="550"/>
                </a:lnTo>
                <a:lnTo>
                  <a:pt x="0" y="550"/>
                </a:lnTo>
                <a:lnTo>
                  <a:pt x="0" y="580"/>
                </a:lnTo>
                <a:lnTo>
                  <a:pt x="2" y="608"/>
                </a:lnTo>
                <a:lnTo>
                  <a:pt x="6" y="634"/>
                </a:lnTo>
                <a:lnTo>
                  <a:pt x="10" y="662"/>
                </a:lnTo>
                <a:lnTo>
                  <a:pt x="18" y="688"/>
                </a:lnTo>
                <a:lnTo>
                  <a:pt x="24" y="714"/>
                </a:lnTo>
                <a:lnTo>
                  <a:pt x="34" y="740"/>
                </a:lnTo>
                <a:lnTo>
                  <a:pt x="44" y="766"/>
                </a:lnTo>
                <a:lnTo>
                  <a:pt x="54" y="790"/>
                </a:lnTo>
                <a:lnTo>
                  <a:pt x="66" y="814"/>
                </a:lnTo>
                <a:lnTo>
                  <a:pt x="80" y="836"/>
                </a:lnTo>
                <a:lnTo>
                  <a:pt x="94" y="860"/>
                </a:lnTo>
                <a:lnTo>
                  <a:pt x="110" y="880"/>
                </a:lnTo>
                <a:lnTo>
                  <a:pt x="126" y="902"/>
                </a:lnTo>
                <a:lnTo>
                  <a:pt x="142" y="922"/>
                </a:lnTo>
                <a:lnTo>
                  <a:pt x="162" y="940"/>
                </a:lnTo>
                <a:lnTo>
                  <a:pt x="180" y="960"/>
                </a:lnTo>
                <a:lnTo>
                  <a:pt x="200" y="976"/>
                </a:lnTo>
                <a:lnTo>
                  <a:pt x="222" y="992"/>
                </a:lnTo>
                <a:lnTo>
                  <a:pt x="242" y="1008"/>
                </a:lnTo>
                <a:lnTo>
                  <a:pt x="266" y="1022"/>
                </a:lnTo>
                <a:lnTo>
                  <a:pt x="288" y="1036"/>
                </a:lnTo>
                <a:lnTo>
                  <a:pt x="312" y="1048"/>
                </a:lnTo>
                <a:lnTo>
                  <a:pt x="336" y="1058"/>
                </a:lnTo>
                <a:lnTo>
                  <a:pt x="362" y="1068"/>
                </a:lnTo>
                <a:lnTo>
                  <a:pt x="388" y="1078"/>
                </a:lnTo>
                <a:lnTo>
                  <a:pt x="414" y="1084"/>
                </a:lnTo>
                <a:lnTo>
                  <a:pt x="440" y="1092"/>
                </a:lnTo>
                <a:lnTo>
                  <a:pt x="468" y="1096"/>
                </a:lnTo>
                <a:lnTo>
                  <a:pt x="494" y="1100"/>
                </a:lnTo>
                <a:lnTo>
                  <a:pt x="522" y="1102"/>
                </a:lnTo>
                <a:lnTo>
                  <a:pt x="552" y="1102"/>
                </a:lnTo>
                <a:close/>
              </a:path>
            </a:pathLst>
          </a:custGeom>
          <a:solidFill>
            <a:srgbClr val="000000"/>
          </a:solidFill>
          <a:ln w="9525">
            <a:noFill/>
            <a:round/>
            <a:headEnd/>
            <a:tailEnd/>
          </a:ln>
        </p:spPr>
        <p:txBody>
          <a:bodyPr/>
          <a:lstStyle/>
          <a:p>
            <a:pPr eaLnBrk="0" hangingPunct="0">
              <a:defRPr/>
            </a:pPr>
            <a:endParaRPr lang="en-US">
              <a:latin typeface="Garamond" pitchFamily="-107" charset="0"/>
              <a:cs typeface="Arial" pitchFamily="-107" charset="0"/>
            </a:endParaRPr>
          </a:p>
        </p:txBody>
      </p:sp>
      <p:sp>
        <p:nvSpPr>
          <p:cNvPr id="1461270" name="Rectangle 22"/>
          <p:cNvSpPr>
            <a:spLocks noGrp="1" noChangeArrowheads="1"/>
          </p:cNvSpPr>
          <p:nvPr>
            <p:ph type="sldNum" sz="quarter" idx="4"/>
          </p:nvPr>
        </p:nvSpPr>
        <p:spPr bwMode="auto">
          <a:xfrm>
            <a:off x="8223250" y="6505575"/>
            <a:ext cx="60325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solidFill>
                  <a:schemeClr val="bg1"/>
                </a:solidFill>
                <a:latin typeface="Arial" charset="0"/>
                <a:ea typeface="ＭＳ Ｐゴシック" pitchFamily="-106" charset="-128"/>
              </a:defRPr>
            </a:lvl1pPr>
          </a:lstStyle>
          <a:p>
            <a:fld id="{E0A44CA3-D5F4-4528-B733-49330732CB83}" type="slidenum">
              <a:rPr lang="en-US"/>
              <a:pPr/>
              <a:t>‹#›</a:t>
            </a:fld>
            <a:endParaRPr lang="en-US"/>
          </a:p>
        </p:txBody>
      </p:sp>
      <p:sp>
        <p:nvSpPr>
          <p:cNvPr id="1461271" name="Text Box 23"/>
          <p:cNvSpPr txBox="1">
            <a:spLocks noChangeArrowheads="1"/>
          </p:cNvSpPr>
          <p:nvPr/>
        </p:nvSpPr>
        <p:spPr bwMode="auto">
          <a:xfrm>
            <a:off x="228600" y="6643688"/>
            <a:ext cx="1809750" cy="214312"/>
          </a:xfrm>
          <a:prstGeom prst="rect">
            <a:avLst/>
          </a:prstGeom>
          <a:noFill/>
          <a:ln w="9525">
            <a:noFill/>
            <a:miter lim="800000"/>
            <a:headEnd/>
            <a:tailEnd/>
          </a:ln>
          <a:effectLst/>
        </p:spPr>
        <p:txBody>
          <a:bodyPr wrap="none">
            <a:spAutoFit/>
          </a:bodyPr>
          <a:lstStyle/>
          <a:p>
            <a:r>
              <a:rPr lang="en-US" sz="800" b="0">
                <a:latin typeface="Arial Black" pitchFamily="-106" charset="0"/>
                <a:ea typeface="ＭＳ Ｐゴシック" pitchFamily="-106" charset="-128"/>
              </a:rPr>
              <a:t>© 2011 W. W. Norton Co., Inc.</a:t>
            </a:r>
          </a:p>
        </p:txBody>
      </p:sp>
    </p:spTree>
  </p:cSld>
  <p:clrMap bg1="lt1" tx1="dk1" bg2="lt2" tx2="dk2" accent1="accent1" accent2="accent2" accent3="accent3" accent4="accent4" accent5="accent5" accent6="accent6" hlink="hlink" folHlink="folHlink"/>
  <p:sldLayoutIdLst>
    <p:sldLayoutId id="2147484187"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r" rtl="0" eaLnBrk="0" fontAlgn="base" hangingPunct="0">
        <a:spcBef>
          <a:spcPct val="0"/>
        </a:spcBef>
        <a:spcAft>
          <a:spcPct val="0"/>
        </a:spcAft>
        <a:defRPr sz="4400">
          <a:solidFill>
            <a:srgbClr val="007BC3"/>
          </a:solidFill>
          <a:latin typeface="+mj-lt"/>
          <a:ea typeface="+mj-ea"/>
          <a:cs typeface="+mj-cs"/>
        </a:defRPr>
      </a:lvl1pPr>
      <a:lvl2pPr algn="r" rtl="0" eaLnBrk="0" fontAlgn="base" hangingPunct="0">
        <a:spcBef>
          <a:spcPct val="0"/>
        </a:spcBef>
        <a:spcAft>
          <a:spcPct val="0"/>
        </a:spcAft>
        <a:defRPr sz="4400">
          <a:solidFill>
            <a:srgbClr val="007BC3"/>
          </a:solidFill>
          <a:latin typeface="Arial" charset="0"/>
          <a:ea typeface="Arial" charset="0"/>
          <a:cs typeface="Arial" charset="0"/>
        </a:defRPr>
      </a:lvl2pPr>
      <a:lvl3pPr algn="r" rtl="0" eaLnBrk="0" fontAlgn="base" hangingPunct="0">
        <a:spcBef>
          <a:spcPct val="0"/>
        </a:spcBef>
        <a:spcAft>
          <a:spcPct val="0"/>
        </a:spcAft>
        <a:defRPr sz="4400">
          <a:solidFill>
            <a:srgbClr val="007BC3"/>
          </a:solidFill>
          <a:latin typeface="Arial" charset="0"/>
          <a:ea typeface="Arial" charset="0"/>
          <a:cs typeface="Arial" charset="0"/>
        </a:defRPr>
      </a:lvl3pPr>
      <a:lvl4pPr algn="r" rtl="0" eaLnBrk="0" fontAlgn="base" hangingPunct="0">
        <a:spcBef>
          <a:spcPct val="0"/>
        </a:spcBef>
        <a:spcAft>
          <a:spcPct val="0"/>
        </a:spcAft>
        <a:defRPr sz="4400">
          <a:solidFill>
            <a:srgbClr val="007BC3"/>
          </a:solidFill>
          <a:latin typeface="Arial" charset="0"/>
          <a:ea typeface="Arial" charset="0"/>
          <a:cs typeface="Arial" charset="0"/>
        </a:defRPr>
      </a:lvl4pPr>
      <a:lvl5pPr algn="r" rtl="0" eaLnBrk="0" fontAlgn="base" hangingPunct="0">
        <a:spcBef>
          <a:spcPct val="0"/>
        </a:spcBef>
        <a:spcAft>
          <a:spcPct val="0"/>
        </a:spcAft>
        <a:defRPr sz="4400">
          <a:solidFill>
            <a:srgbClr val="007BC3"/>
          </a:solidFill>
          <a:latin typeface="Arial" charset="0"/>
          <a:ea typeface="Arial" charset="0"/>
          <a:cs typeface="Arial" charset="0"/>
        </a:defRPr>
      </a:lvl5pPr>
      <a:lvl6pPr marL="457200" algn="r" rtl="0" eaLnBrk="1" fontAlgn="base" hangingPunct="1">
        <a:spcBef>
          <a:spcPct val="0"/>
        </a:spcBef>
        <a:spcAft>
          <a:spcPct val="0"/>
        </a:spcAft>
        <a:defRPr sz="4400">
          <a:solidFill>
            <a:srgbClr val="007BC3"/>
          </a:solidFill>
          <a:latin typeface="Arial" charset="0"/>
          <a:ea typeface="Arial" charset="0"/>
          <a:cs typeface="Arial" charset="0"/>
        </a:defRPr>
      </a:lvl6pPr>
      <a:lvl7pPr marL="914400" algn="r" rtl="0" eaLnBrk="1" fontAlgn="base" hangingPunct="1">
        <a:spcBef>
          <a:spcPct val="0"/>
        </a:spcBef>
        <a:spcAft>
          <a:spcPct val="0"/>
        </a:spcAft>
        <a:defRPr sz="4400">
          <a:solidFill>
            <a:srgbClr val="007BC3"/>
          </a:solidFill>
          <a:latin typeface="Arial" charset="0"/>
          <a:ea typeface="Arial" charset="0"/>
          <a:cs typeface="Arial" charset="0"/>
        </a:defRPr>
      </a:lvl7pPr>
      <a:lvl8pPr marL="1371600" algn="r" rtl="0" eaLnBrk="1" fontAlgn="base" hangingPunct="1">
        <a:spcBef>
          <a:spcPct val="0"/>
        </a:spcBef>
        <a:spcAft>
          <a:spcPct val="0"/>
        </a:spcAft>
        <a:defRPr sz="4400">
          <a:solidFill>
            <a:srgbClr val="007BC3"/>
          </a:solidFill>
          <a:latin typeface="Arial" charset="0"/>
          <a:ea typeface="Arial" charset="0"/>
          <a:cs typeface="Arial" charset="0"/>
        </a:defRPr>
      </a:lvl8pPr>
      <a:lvl9pPr marL="1828800" algn="r" rtl="0" eaLnBrk="1" fontAlgn="base" hangingPunct="1">
        <a:spcBef>
          <a:spcPct val="0"/>
        </a:spcBef>
        <a:spcAft>
          <a:spcPct val="0"/>
        </a:spcAft>
        <a:defRPr sz="4400">
          <a:solidFill>
            <a:srgbClr val="007BC3"/>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rgbClr val="662D9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662D91"/>
        </a:buClr>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662D91"/>
        </a:buClr>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662D91"/>
        </a:buClr>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662D91"/>
        </a:buClr>
        <a:buChar char="»"/>
        <a:defRPr sz="2000">
          <a:solidFill>
            <a:schemeClr val="tx1"/>
          </a:solidFill>
          <a:latin typeface="+mn-lt"/>
          <a:ea typeface="+mn-ea"/>
          <a:cs typeface="+mn-cs"/>
        </a:defRPr>
      </a:lvl5pPr>
      <a:lvl6pPr marL="2514600" indent="-228600" algn="l" rtl="0" eaLnBrk="1" fontAlgn="base" hangingPunct="1">
        <a:spcBef>
          <a:spcPct val="20000"/>
        </a:spcBef>
        <a:spcAft>
          <a:spcPct val="0"/>
        </a:spcAft>
        <a:buClr>
          <a:srgbClr val="662D91"/>
        </a:buClr>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lr>
          <a:srgbClr val="662D91"/>
        </a:buClr>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lr>
          <a:srgbClr val="662D91"/>
        </a:buClr>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lr>
          <a:srgbClr val="662D91"/>
        </a:buClr>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001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Garamond" pitchFamily="-107" charset="0"/>
                <a:ea typeface="Arial" pitchFamily="-107" charset="0"/>
                <a:cs typeface="Arial" pitchFamily="-107" charset="0"/>
              </a:defRPr>
            </a:lvl1pPr>
          </a:lstStyle>
          <a:p>
            <a:pPr>
              <a:defRPr/>
            </a:pPr>
            <a:endParaRPr lang="en-US"/>
          </a:p>
        </p:txBody>
      </p:sp>
      <p:sp>
        <p:nvSpPr>
          <p:cNvPr id="15001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Garamond" pitchFamily="-107" charset="0"/>
                <a:ea typeface="Arial" pitchFamily="-107" charset="0"/>
                <a:cs typeface="Arial" pitchFamily="-107" charset="0"/>
              </a:defRPr>
            </a:lvl1pPr>
          </a:lstStyle>
          <a:p>
            <a:pPr>
              <a:defRPr/>
            </a:pPr>
            <a:endParaRPr lang="en-US"/>
          </a:p>
        </p:txBody>
      </p:sp>
      <p:sp>
        <p:nvSpPr>
          <p:cNvPr id="1500167" name="Rectangle 7"/>
          <p:cNvSpPr>
            <a:spLocks noChangeArrowheads="1"/>
          </p:cNvSpPr>
          <p:nvPr/>
        </p:nvSpPr>
        <p:spPr bwMode="auto">
          <a:xfrm>
            <a:off x="685800" y="5691188"/>
            <a:ext cx="7772400" cy="685800"/>
          </a:xfrm>
          <a:prstGeom prst="rect">
            <a:avLst/>
          </a:prstGeom>
          <a:noFill/>
          <a:ln w="9525">
            <a:noFill/>
            <a:miter lim="800000"/>
            <a:headEnd/>
            <a:tailEnd/>
          </a:ln>
          <a:effectLst/>
        </p:spPr>
        <p:txBody>
          <a:bodyPr anchor="ctr"/>
          <a:lstStyle/>
          <a:p>
            <a:pPr algn="ctr" eaLnBrk="0" hangingPunct="0">
              <a:defRPr/>
            </a:pPr>
            <a:r>
              <a:rPr lang="en-US" sz="2400">
                <a:latin typeface="Garamond" pitchFamily="-107" charset="0"/>
                <a:ea typeface="Arial" pitchFamily="-107" charset="0"/>
                <a:cs typeface="Arial" pitchFamily="-107" charset="0"/>
              </a:rPr>
              <a:t>W. W. Norton &amp; Company</a:t>
            </a:r>
            <a:br>
              <a:rPr lang="en-US" sz="2400">
                <a:latin typeface="Garamond" pitchFamily="-107" charset="0"/>
                <a:ea typeface="Arial" pitchFamily="-107" charset="0"/>
                <a:cs typeface="Arial" pitchFamily="-107" charset="0"/>
              </a:rPr>
            </a:br>
            <a:r>
              <a:rPr lang="en-US" sz="1800" b="0">
                <a:latin typeface="Garamond" pitchFamily="-107" charset="0"/>
                <a:ea typeface="Arial" pitchFamily="-107" charset="0"/>
                <a:cs typeface="Arial" pitchFamily="-107" charset="0"/>
              </a:rPr>
              <a:t>Independent and Employee-Owned</a:t>
            </a:r>
          </a:p>
        </p:txBody>
      </p:sp>
      <p:sp>
        <p:nvSpPr>
          <p:cNvPr id="1500168" name="Text Box 8"/>
          <p:cNvSpPr txBox="1">
            <a:spLocks noChangeArrowheads="1"/>
          </p:cNvSpPr>
          <p:nvPr/>
        </p:nvSpPr>
        <p:spPr bwMode="auto">
          <a:xfrm>
            <a:off x="914400" y="76200"/>
            <a:ext cx="8080375" cy="822325"/>
          </a:xfrm>
          <a:prstGeom prst="rect">
            <a:avLst/>
          </a:prstGeom>
          <a:noFill/>
          <a:ln w="9525">
            <a:noFill/>
            <a:miter lim="800000"/>
            <a:headEnd/>
            <a:tailEnd/>
          </a:ln>
          <a:effectLst/>
        </p:spPr>
        <p:txBody>
          <a:bodyPr>
            <a:spAutoFit/>
          </a:bodyPr>
          <a:lstStyle/>
          <a:p>
            <a:pPr algn="ctr" eaLnBrk="0" hangingPunct="0">
              <a:defRPr/>
            </a:pPr>
            <a:r>
              <a:rPr lang="en-US" sz="2400" b="0">
                <a:latin typeface="Garamond" pitchFamily="-107" charset="0"/>
                <a:ea typeface="Arial" pitchFamily="-107" charset="0"/>
                <a:cs typeface="Arial" pitchFamily="-107" charset="0"/>
              </a:rPr>
              <a:t>This concludes the Lecture </a:t>
            </a:r>
            <a:br>
              <a:rPr lang="en-US" sz="2400" b="0">
                <a:latin typeface="Garamond" pitchFamily="-107" charset="0"/>
                <a:ea typeface="Arial" pitchFamily="-107" charset="0"/>
                <a:cs typeface="Arial" pitchFamily="-107" charset="0"/>
              </a:rPr>
            </a:br>
            <a:r>
              <a:rPr lang="en-US" sz="2400" b="0">
                <a:latin typeface="Garamond" pitchFamily="-107" charset="0"/>
                <a:ea typeface="Arial" pitchFamily="-107" charset="0"/>
                <a:cs typeface="Arial" pitchFamily="-107" charset="0"/>
              </a:rPr>
              <a:t>PowerPoint Presentation for </a:t>
            </a:r>
          </a:p>
        </p:txBody>
      </p:sp>
      <p:sp>
        <p:nvSpPr>
          <p:cNvPr id="1500169" name="Rectangle 9"/>
          <p:cNvSpPr>
            <a:spLocks noChangeArrowheads="1"/>
          </p:cNvSpPr>
          <p:nvPr/>
        </p:nvSpPr>
        <p:spPr bwMode="auto">
          <a:xfrm>
            <a:off x="762000" y="4419600"/>
            <a:ext cx="7924800" cy="701675"/>
          </a:xfrm>
          <a:prstGeom prst="rect">
            <a:avLst/>
          </a:prstGeom>
          <a:noFill/>
          <a:ln w="9525">
            <a:noFill/>
            <a:miter lim="800000"/>
            <a:headEnd/>
            <a:tailEnd/>
          </a:ln>
          <a:effectLst/>
        </p:spPr>
        <p:txBody>
          <a:bodyPr>
            <a:spAutoFit/>
          </a:bodyPr>
          <a:lstStyle/>
          <a:p>
            <a:pPr algn="ctr"/>
            <a:r>
              <a:rPr lang="en-US" sz="2000" b="0">
                <a:latin typeface="Arial" charset="0"/>
                <a:ea typeface="ＭＳ Ｐゴシック" pitchFamily="-106" charset="-128"/>
              </a:rPr>
              <a:t>For more learning resources, please visit our online StudySpace at: </a:t>
            </a:r>
            <a:r>
              <a:rPr lang="en-US" sz="2000" b="0">
                <a:latin typeface="Arial" charset="0"/>
                <a:ea typeface="ＭＳ Ｐゴシック" pitchFamily="-106" charset="-128"/>
                <a:hlinkClick r:id="rId4"/>
              </a:rPr>
              <a:t>http://www.wwnorton.com/college/soc/essentials-of-sociology9/</a:t>
            </a:r>
            <a:endParaRPr lang="en-US" sz="2000" b="0">
              <a:latin typeface="Arial" charset="0"/>
              <a:ea typeface="ＭＳ Ｐゴシック" pitchFamily="-106" charset="-128"/>
            </a:endParaRPr>
          </a:p>
        </p:txBody>
      </p:sp>
      <p:grpSp>
        <p:nvGrpSpPr>
          <p:cNvPr id="13319" name="Group 13"/>
          <p:cNvGrpSpPr>
            <a:grpSpLocks/>
          </p:cNvGrpSpPr>
          <p:nvPr/>
        </p:nvGrpSpPr>
        <p:grpSpPr bwMode="auto">
          <a:xfrm>
            <a:off x="125413" y="1588"/>
            <a:ext cx="8909050" cy="6858000"/>
            <a:chOff x="1190" y="1055"/>
            <a:chExt cx="4037" cy="3220"/>
          </a:xfrm>
        </p:grpSpPr>
        <p:sp>
          <p:nvSpPr>
            <p:cNvPr id="1500174" name="Freeform 14"/>
            <p:cNvSpPr>
              <a:spLocks/>
            </p:cNvSpPr>
            <p:nvPr/>
          </p:nvSpPr>
          <p:spPr bwMode="auto">
            <a:xfrm>
              <a:off x="1424" y="1607"/>
              <a:ext cx="3734" cy="2668"/>
            </a:xfrm>
            <a:custGeom>
              <a:avLst/>
              <a:gdLst/>
              <a:ahLst/>
              <a:cxnLst>
                <a:cxn ang="0">
                  <a:pos x="3372" y="2668"/>
                </a:cxn>
                <a:cxn ang="0">
                  <a:pos x="3372" y="2426"/>
                </a:cxn>
                <a:cxn ang="0">
                  <a:pos x="3661" y="2426"/>
                </a:cxn>
                <a:cxn ang="0">
                  <a:pos x="3734" y="2329"/>
                </a:cxn>
                <a:cxn ang="0">
                  <a:pos x="3734" y="0"/>
                </a:cxn>
                <a:cxn ang="0">
                  <a:pos x="0" y="0"/>
                </a:cxn>
              </a:cxnLst>
              <a:rect l="0" t="0" r="r" b="b"/>
              <a:pathLst>
                <a:path w="3734" h="2668">
                  <a:moveTo>
                    <a:pt x="3372" y="2668"/>
                  </a:moveTo>
                  <a:lnTo>
                    <a:pt x="3372" y="2426"/>
                  </a:lnTo>
                  <a:lnTo>
                    <a:pt x="3661" y="2426"/>
                  </a:lnTo>
                  <a:lnTo>
                    <a:pt x="3734" y="2329"/>
                  </a:lnTo>
                  <a:lnTo>
                    <a:pt x="3734" y="0"/>
                  </a:lnTo>
                  <a:lnTo>
                    <a:pt x="0" y="0"/>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75" name="Freeform 15"/>
            <p:cNvSpPr>
              <a:spLocks/>
            </p:cNvSpPr>
            <p:nvPr/>
          </p:nvSpPr>
          <p:spPr bwMode="auto">
            <a:xfrm>
              <a:off x="1190" y="1221"/>
              <a:ext cx="231" cy="3054"/>
            </a:xfrm>
            <a:custGeom>
              <a:avLst/>
              <a:gdLst/>
              <a:ahLst/>
              <a:cxnLst>
                <a:cxn ang="0">
                  <a:pos x="0" y="3054"/>
                </a:cxn>
                <a:cxn ang="0">
                  <a:pos x="0" y="85"/>
                </a:cxn>
                <a:cxn ang="0">
                  <a:pos x="79" y="0"/>
                </a:cxn>
                <a:cxn ang="0">
                  <a:pos x="231" y="0"/>
                </a:cxn>
              </a:cxnLst>
              <a:rect l="0" t="0" r="r" b="b"/>
              <a:pathLst>
                <a:path w="231" h="3054">
                  <a:moveTo>
                    <a:pt x="0" y="3054"/>
                  </a:moveTo>
                  <a:lnTo>
                    <a:pt x="0" y="85"/>
                  </a:lnTo>
                  <a:lnTo>
                    <a:pt x="79" y="0"/>
                  </a:lnTo>
                  <a:lnTo>
                    <a:pt x="231" y="0"/>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76" name="Freeform 16"/>
            <p:cNvSpPr>
              <a:spLocks/>
            </p:cNvSpPr>
            <p:nvPr/>
          </p:nvSpPr>
          <p:spPr bwMode="auto">
            <a:xfrm>
              <a:off x="4996" y="1055"/>
              <a:ext cx="231" cy="3103"/>
            </a:xfrm>
            <a:custGeom>
              <a:avLst/>
              <a:gdLst/>
              <a:ahLst/>
              <a:cxnLst>
                <a:cxn ang="0">
                  <a:pos x="231" y="0"/>
                </a:cxn>
                <a:cxn ang="0">
                  <a:pos x="231" y="3017"/>
                </a:cxn>
                <a:cxn ang="0">
                  <a:pos x="152" y="3103"/>
                </a:cxn>
                <a:cxn ang="0">
                  <a:pos x="0" y="3103"/>
                </a:cxn>
              </a:cxnLst>
              <a:rect l="0" t="0" r="r" b="b"/>
              <a:pathLst>
                <a:path w="231" h="3103">
                  <a:moveTo>
                    <a:pt x="231" y="0"/>
                  </a:moveTo>
                  <a:lnTo>
                    <a:pt x="231" y="3017"/>
                  </a:lnTo>
                  <a:lnTo>
                    <a:pt x="152" y="3103"/>
                  </a:lnTo>
                  <a:lnTo>
                    <a:pt x="0" y="3103"/>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77" name="Freeform 17"/>
            <p:cNvSpPr>
              <a:spLocks/>
            </p:cNvSpPr>
            <p:nvPr/>
          </p:nvSpPr>
          <p:spPr bwMode="auto">
            <a:xfrm>
              <a:off x="1271" y="1055"/>
              <a:ext cx="3337" cy="3107"/>
            </a:xfrm>
            <a:custGeom>
              <a:avLst/>
              <a:gdLst/>
              <a:ahLst/>
              <a:cxnLst>
                <a:cxn ang="0">
                  <a:pos x="259" y="0"/>
                </a:cxn>
                <a:cxn ang="0">
                  <a:pos x="259" y="380"/>
                </a:cxn>
                <a:cxn ang="0">
                  <a:pos x="63" y="380"/>
                </a:cxn>
                <a:cxn ang="0">
                  <a:pos x="0" y="492"/>
                </a:cxn>
                <a:cxn ang="0">
                  <a:pos x="0" y="3107"/>
                </a:cxn>
                <a:cxn ang="0">
                  <a:pos x="3337" y="3107"/>
                </a:cxn>
              </a:cxnLst>
              <a:rect l="0" t="0" r="r" b="b"/>
              <a:pathLst>
                <a:path w="3337" h="3107">
                  <a:moveTo>
                    <a:pt x="259" y="0"/>
                  </a:moveTo>
                  <a:lnTo>
                    <a:pt x="259" y="380"/>
                  </a:lnTo>
                  <a:lnTo>
                    <a:pt x="63" y="380"/>
                  </a:lnTo>
                  <a:lnTo>
                    <a:pt x="0" y="492"/>
                  </a:lnTo>
                  <a:lnTo>
                    <a:pt x="0" y="3107"/>
                  </a:lnTo>
                  <a:lnTo>
                    <a:pt x="3337" y="3107"/>
                  </a:lnTo>
                </a:path>
              </a:pathLst>
            </a:custGeom>
            <a:noFill/>
            <a:ln w="12700" cmpd="sng">
              <a:solidFill>
                <a:srgbClr val="000000"/>
              </a:solidFill>
              <a:prstDash val="solid"/>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grpSp>
      <p:sp>
        <p:nvSpPr>
          <p:cNvPr id="1500178" name="Freeform 18"/>
          <p:cNvSpPr>
            <a:spLocks/>
          </p:cNvSpPr>
          <p:nvPr/>
        </p:nvSpPr>
        <p:spPr bwMode="auto">
          <a:xfrm>
            <a:off x="450850" y="996950"/>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close/>
              </a:path>
            </a:pathLst>
          </a:custGeom>
          <a:solidFill>
            <a:srgbClr val="C7D9F0"/>
          </a:solid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79" name="Freeform 19"/>
          <p:cNvSpPr>
            <a:spLocks/>
          </p:cNvSpPr>
          <p:nvPr/>
        </p:nvSpPr>
        <p:spPr bwMode="auto">
          <a:xfrm>
            <a:off x="450850" y="996950"/>
            <a:ext cx="365125" cy="365125"/>
          </a:xfrm>
          <a:custGeom>
            <a:avLst/>
            <a:gdLst/>
            <a:ahLst/>
            <a:cxnLst>
              <a:cxn ang="0">
                <a:pos x="802" y="1524"/>
              </a:cxn>
              <a:cxn ang="0">
                <a:pos x="916" y="1510"/>
              </a:cxn>
              <a:cxn ang="0">
                <a:pos x="1026" y="1478"/>
              </a:cxn>
              <a:cxn ang="0">
                <a:pos x="1126" y="1434"/>
              </a:cxn>
              <a:cxn ang="0">
                <a:pos x="1220" y="1374"/>
              </a:cxn>
              <a:cxn ang="0">
                <a:pos x="1302" y="1302"/>
              </a:cxn>
              <a:cxn ang="0">
                <a:pos x="1374" y="1218"/>
              </a:cxn>
              <a:cxn ang="0">
                <a:pos x="1434" y="1126"/>
              </a:cxn>
              <a:cxn ang="0">
                <a:pos x="1480" y="1024"/>
              </a:cxn>
              <a:cxn ang="0">
                <a:pos x="1510" y="916"/>
              </a:cxn>
              <a:cxn ang="0">
                <a:pos x="1524" y="802"/>
              </a:cxn>
              <a:cxn ang="0">
                <a:pos x="1524" y="724"/>
              </a:cxn>
              <a:cxn ang="0">
                <a:pos x="1510" y="608"/>
              </a:cxn>
              <a:cxn ang="0">
                <a:pos x="1480" y="500"/>
              </a:cxn>
              <a:cxn ang="0">
                <a:pos x="1434" y="400"/>
              </a:cxn>
              <a:cxn ang="0">
                <a:pos x="1374" y="306"/>
              </a:cxn>
              <a:cxn ang="0">
                <a:pos x="1302" y="224"/>
              </a:cxn>
              <a:cxn ang="0">
                <a:pos x="1220" y="152"/>
              </a:cxn>
              <a:cxn ang="0">
                <a:pos x="1126" y="92"/>
              </a:cxn>
              <a:cxn ang="0">
                <a:pos x="1026" y="46"/>
              </a:cxn>
              <a:cxn ang="0">
                <a:pos x="916" y="16"/>
              </a:cxn>
              <a:cxn ang="0">
                <a:pos x="802" y="0"/>
              </a:cxn>
              <a:cxn ang="0">
                <a:pos x="724" y="0"/>
              </a:cxn>
              <a:cxn ang="0">
                <a:pos x="610" y="16"/>
              </a:cxn>
              <a:cxn ang="0">
                <a:pos x="500" y="46"/>
              </a:cxn>
              <a:cxn ang="0">
                <a:pos x="400" y="92"/>
              </a:cxn>
              <a:cxn ang="0">
                <a:pos x="306" y="152"/>
              </a:cxn>
              <a:cxn ang="0">
                <a:pos x="224" y="224"/>
              </a:cxn>
              <a:cxn ang="0">
                <a:pos x="152" y="306"/>
              </a:cxn>
              <a:cxn ang="0">
                <a:pos x="92" y="400"/>
              </a:cxn>
              <a:cxn ang="0">
                <a:pos x="46" y="500"/>
              </a:cxn>
              <a:cxn ang="0">
                <a:pos x="16" y="608"/>
              </a:cxn>
              <a:cxn ang="0">
                <a:pos x="2" y="724"/>
              </a:cxn>
              <a:cxn ang="0">
                <a:pos x="2" y="802"/>
              </a:cxn>
              <a:cxn ang="0">
                <a:pos x="16" y="916"/>
              </a:cxn>
              <a:cxn ang="0">
                <a:pos x="46" y="1024"/>
              </a:cxn>
              <a:cxn ang="0">
                <a:pos x="92" y="1126"/>
              </a:cxn>
              <a:cxn ang="0">
                <a:pos x="152" y="1218"/>
              </a:cxn>
              <a:cxn ang="0">
                <a:pos x="224" y="1302"/>
              </a:cxn>
              <a:cxn ang="0">
                <a:pos x="306" y="1374"/>
              </a:cxn>
              <a:cxn ang="0">
                <a:pos x="400" y="1434"/>
              </a:cxn>
              <a:cxn ang="0">
                <a:pos x="500" y="1478"/>
              </a:cxn>
              <a:cxn ang="0">
                <a:pos x="610" y="1510"/>
              </a:cxn>
              <a:cxn ang="0">
                <a:pos x="724" y="1524"/>
              </a:cxn>
            </a:cxnLst>
            <a:rect l="0" t="0" r="r" b="b"/>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path>
            </a:pathLst>
          </a:custGeom>
          <a:no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80" name="Freeform 20"/>
          <p:cNvSpPr>
            <a:spLocks/>
          </p:cNvSpPr>
          <p:nvPr/>
        </p:nvSpPr>
        <p:spPr bwMode="auto">
          <a:xfrm>
            <a:off x="482600" y="1030288"/>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close/>
              </a:path>
            </a:pathLst>
          </a:custGeom>
          <a:solidFill>
            <a:srgbClr val="007BC3"/>
          </a:solid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81" name="Freeform 21"/>
          <p:cNvSpPr>
            <a:spLocks/>
          </p:cNvSpPr>
          <p:nvPr/>
        </p:nvSpPr>
        <p:spPr bwMode="auto">
          <a:xfrm>
            <a:off x="482600" y="1030288"/>
            <a:ext cx="300038" cy="298450"/>
          </a:xfrm>
          <a:custGeom>
            <a:avLst/>
            <a:gdLst/>
            <a:ahLst/>
            <a:cxnLst>
              <a:cxn ang="0">
                <a:pos x="660" y="1252"/>
              </a:cxn>
              <a:cxn ang="0">
                <a:pos x="754" y="1240"/>
              </a:cxn>
              <a:cxn ang="0">
                <a:pos x="842" y="1214"/>
              </a:cxn>
              <a:cxn ang="0">
                <a:pos x="926" y="1176"/>
              </a:cxn>
              <a:cxn ang="0">
                <a:pos x="1002" y="1128"/>
              </a:cxn>
              <a:cxn ang="0">
                <a:pos x="1070" y="1068"/>
              </a:cxn>
              <a:cxn ang="0">
                <a:pos x="1130" y="1000"/>
              </a:cxn>
              <a:cxn ang="0">
                <a:pos x="1178" y="924"/>
              </a:cxn>
              <a:cxn ang="0">
                <a:pos x="1216" y="842"/>
              </a:cxn>
              <a:cxn ang="0">
                <a:pos x="1240" y="752"/>
              </a:cxn>
              <a:cxn ang="0">
                <a:pos x="1252" y="658"/>
              </a:cxn>
              <a:cxn ang="0">
                <a:pos x="1252" y="594"/>
              </a:cxn>
              <a:cxn ang="0">
                <a:pos x="1240" y="500"/>
              </a:cxn>
              <a:cxn ang="0">
                <a:pos x="1216" y="410"/>
              </a:cxn>
              <a:cxn ang="0">
                <a:pos x="1178" y="328"/>
              </a:cxn>
              <a:cxn ang="0">
                <a:pos x="1130" y="252"/>
              </a:cxn>
              <a:cxn ang="0">
                <a:pos x="1070" y="182"/>
              </a:cxn>
              <a:cxn ang="0">
                <a:pos x="1002" y="124"/>
              </a:cxn>
              <a:cxn ang="0">
                <a:pos x="926" y="76"/>
              </a:cxn>
              <a:cxn ang="0">
                <a:pos x="842" y="38"/>
              </a:cxn>
              <a:cxn ang="0">
                <a:pos x="754" y="12"/>
              </a:cxn>
              <a:cxn ang="0">
                <a:pos x="660" y="0"/>
              </a:cxn>
              <a:cxn ang="0">
                <a:pos x="594" y="0"/>
              </a:cxn>
              <a:cxn ang="0">
                <a:pos x="500" y="12"/>
              </a:cxn>
              <a:cxn ang="0">
                <a:pos x="412" y="38"/>
              </a:cxn>
              <a:cxn ang="0">
                <a:pos x="328" y="76"/>
              </a:cxn>
              <a:cxn ang="0">
                <a:pos x="252" y="124"/>
              </a:cxn>
              <a:cxn ang="0">
                <a:pos x="184" y="182"/>
              </a:cxn>
              <a:cxn ang="0">
                <a:pos x="124" y="252"/>
              </a:cxn>
              <a:cxn ang="0">
                <a:pos x="76" y="328"/>
              </a:cxn>
              <a:cxn ang="0">
                <a:pos x="38" y="410"/>
              </a:cxn>
              <a:cxn ang="0">
                <a:pos x="14" y="500"/>
              </a:cxn>
              <a:cxn ang="0">
                <a:pos x="2" y="594"/>
              </a:cxn>
              <a:cxn ang="0">
                <a:pos x="2" y="658"/>
              </a:cxn>
              <a:cxn ang="0">
                <a:pos x="14" y="752"/>
              </a:cxn>
              <a:cxn ang="0">
                <a:pos x="38" y="842"/>
              </a:cxn>
              <a:cxn ang="0">
                <a:pos x="76" y="924"/>
              </a:cxn>
              <a:cxn ang="0">
                <a:pos x="124" y="1000"/>
              </a:cxn>
              <a:cxn ang="0">
                <a:pos x="184" y="1068"/>
              </a:cxn>
              <a:cxn ang="0">
                <a:pos x="252" y="1128"/>
              </a:cxn>
              <a:cxn ang="0">
                <a:pos x="328" y="1176"/>
              </a:cxn>
              <a:cxn ang="0">
                <a:pos x="412" y="1214"/>
              </a:cxn>
              <a:cxn ang="0">
                <a:pos x="500" y="1240"/>
              </a:cxn>
              <a:cxn ang="0">
                <a:pos x="594" y="1252"/>
              </a:cxn>
            </a:cxnLst>
            <a:rect l="0" t="0" r="r" b="b"/>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path>
            </a:pathLst>
          </a:custGeom>
          <a:no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grpSp>
        <p:nvGrpSpPr>
          <p:cNvPr id="13324" name="Group 22"/>
          <p:cNvGrpSpPr>
            <a:grpSpLocks/>
          </p:cNvGrpSpPr>
          <p:nvPr/>
        </p:nvGrpSpPr>
        <p:grpSpPr bwMode="auto">
          <a:xfrm>
            <a:off x="8343900" y="6434138"/>
            <a:ext cx="357188" cy="357187"/>
            <a:chOff x="1954" y="1365"/>
            <a:chExt cx="1510" cy="1510"/>
          </a:xfrm>
        </p:grpSpPr>
        <p:sp>
          <p:nvSpPr>
            <p:cNvPr id="1500183" name="Freeform 23"/>
            <p:cNvSpPr>
              <a:spLocks/>
            </p:cNvSpPr>
            <p:nvPr/>
          </p:nvSpPr>
          <p:spPr bwMode="auto">
            <a:xfrm>
              <a:off x="1954" y="1365"/>
              <a:ext cx="1510" cy="1510"/>
            </a:xfrm>
            <a:custGeom>
              <a:avLst/>
              <a:gdLst/>
              <a:ahLst/>
              <a:cxnLst>
                <a:cxn ang="0">
                  <a:pos x="792" y="1508"/>
                </a:cxn>
                <a:cxn ang="0">
                  <a:pos x="906" y="1494"/>
                </a:cxn>
                <a:cxn ang="0">
                  <a:pos x="1014" y="1464"/>
                </a:cxn>
                <a:cxn ang="0">
                  <a:pos x="1114" y="1418"/>
                </a:cxn>
                <a:cxn ang="0">
                  <a:pos x="1206" y="1360"/>
                </a:cxn>
                <a:cxn ang="0">
                  <a:pos x="1288" y="1288"/>
                </a:cxn>
                <a:cxn ang="0">
                  <a:pos x="1360" y="1206"/>
                </a:cxn>
                <a:cxn ang="0">
                  <a:pos x="1418" y="1114"/>
                </a:cxn>
                <a:cxn ang="0">
                  <a:pos x="1464" y="1014"/>
                </a:cxn>
                <a:cxn ang="0">
                  <a:pos x="1494" y="906"/>
                </a:cxn>
                <a:cxn ang="0">
                  <a:pos x="1508" y="792"/>
                </a:cxn>
                <a:cxn ang="0">
                  <a:pos x="1508" y="716"/>
                </a:cxn>
                <a:cxn ang="0">
                  <a:pos x="1494" y="602"/>
                </a:cxn>
                <a:cxn ang="0">
                  <a:pos x="1464" y="494"/>
                </a:cxn>
                <a:cxn ang="0">
                  <a:pos x="1418" y="394"/>
                </a:cxn>
                <a:cxn ang="0">
                  <a:pos x="1360" y="302"/>
                </a:cxn>
                <a:cxn ang="0">
                  <a:pos x="1288" y="220"/>
                </a:cxn>
                <a:cxn ang="0">
                  <a:pos x="1206" y="150"/>
                </a:cxn>
                <a:cxn ang="0">
                  <a:pos x="1114" y="90"/>
                </a:cxn>
                <a:cxn ang="0">
                  <a:pos x="1014" y="44"/>
                </a:cxn>
                <a:cxn ang="0">
                  <a:pos x="906" y="14"/>
                </a:cxn>
                <a:cxn ang="0">
                  <a:pos x="792" y="0"/>
                </a:cxn>
                <a:cxn ang="0">
                  <a:pos x="716" y="0"/>
                </a:cxn>
                <a:cxn ang="0">
                  <a:pos x="602" y="14"/>
                </a:cxn>
                <a:cxn ang="0">
                  <a:pos x="494" y="44"/>
                </a:cxn>
                <a:cxn ang="0">
                  <a:pos x="394" y="90"/>
                </a:cxn>
                <a:cxn ang="0">
                  <a:pos x="302" y="150"/>
                </a:cxn>
                <a:cxn ang="0">
                  <a:pos x="220" y="220"/>
                </a:cxn>
                <a:cxn ang="0">
                  <a:pos x="148" y="302"/>
                </a:cxn>
                <a:cxn ang="0">
                  <a:pos x="90" y="394"/>
                </a:cxn>
                <a:cxn ang="0">
                  <a:pos x="44" y="494"/>
                </a:cxn>
                <a:cxn ang="0">
                  <a:pos x="14" y="602"/>
                </a:cxn>
                <a:cxn ang="0">
                  <a:pos x="0" y="716"/>
                </a:cxn>
                <a:cxn ang="0">
                  <a:pos x="0" y="792"/>
                </a:cxn>
                <a:cxn ang="0">
                  <a:pos x="14" y="906"/>
                </a:cxn>
                <a:cxn ang="0">
                  <a:pos x="44" y="1014"/>
                </a:cxn>
                <a:cxn ang="0">
                  <a:pos x="90" y="1114"/>
                </a:cxn>
                <a:cxn ang="0">
                  <a:pos x="148" y="1206"/>
                </a:cxn>
                <a:cxn ang="0">
                  <a:pos x="220" y="1288"/>
                </a:cxn>
                <a:cxn ang="0">
                  <a:pos x="302" y="1360"/>
                </a:cxn>
                <a:cxn ang="0">
                  <a:pos x="394" y="1418"/>
                </a:cxn>
                <a:cxn ang="0">
                  <a:pos x="494" y="1464"/>
                </a:cxn>
                <a:cxn ang="0">
                  <a:pos x="602" y="1494"/>
                </a:cxn>
                <a:cxn ang="0">
                  <a:pos x="716" y="1508"/>
                </a:cxn>
              </a:cxnLst>
              <a:rect l="0" t="0" r="r" b="b"/>
              <a:pathLst>
                <a:path w="1510" h="1510">
                  <a:moveTo>
                    <a:pt x="754" y="1510"/>
                  </a:moveTo>
                  <a:lnTo>
                    <a:pt x="754" y="1510"/>
                  </a:lnTo>
                  <a:lnTo>
                    <a:pt x="792" y="1508"/>
                  </a:lnTo>
                  <a:lnTo>
                    <a:pt x="832" y="1506"/>
                  </a:lnTo>
                  <a:lnTo>
                    <a:pt x="868" y="1500"/>
                  </a:lnTo>
                  <a:lnTo>
                    <a:pt x="906" y="1494"/>
                  </a:lnTo>
                  <a:lnTo>
                    <a:pt x="942" y="1486"/>
                  </a:lnTo>
                  <a:lnTo>
                    <a:pt x="978" y="1476"/>
                  </a:lnTo>
                  <a:lnTo>
                    <a:pt x="1014" y="1464"/>
                  </a:lnTo>
                  <a:lnTo>
                    <a:pt x="1048" y="1450"/>
                  </a:lnTo>
                  <a:lnTo>
                    <a:pt x="1082" y="1434"/>
                  </a:lnTo>
                  <a:lnTo>
                    <a:pt x="1114" y="1418"/>
                  </a:lnTo>
                  <a:lnTo>
                    <a:pt x="1146" y="1400"/>
                  </a:lnTo>
                  <a:lnTo>
                    <a:pt x="1176" y="1380"/>
                  </a:lnTo>
                  <a:lnTo>
                    <a:pt x="1206" y="1360"/>
                  </a:lnTo>
                  <a:lnTo>
                    <a:pt x="1234" y="1336"/>
                  </a:lnTo>
                  <a:lnTo>
                    <a:pt x="1262" y="1312"/>
                  </a:lnTo>
                  <a:lnTo>
                    <a:pt x="1288" y="1288"/>
                  </a:lnTo>
                  <a:lnTo>
                    <a:pt x="1312" y="1262"/>
                  </a:lnTo>
                  <a:lnTo>
                    <a:pt x="1336" y="1234"/>
                  </a:lnTo>
                  <a:lnTo>
                    <a:pt x="1360" y="1206"/>
                  </a:lnTo>
                  <a:lnTo>
                    <a:pt x="1380" y="1176"/>
                  </a:lnTo>
                  <a:lnTo>
                    <a:pt x="1400" y="1146"/>
                  </a:lnTo>
                  <a:lnTo>
                    <a:pt x="1418" y="1114"/>
                  </a:lnTo>
                  <a:lnTo>
                    <a:pt x="1434" y="1082"/>
                  </a:lnTo>
                  <a:lnTo>
                    <a:pt x="1450" y="1048"/>
                  </a:lnTo>
                  <a:lnTo>
                    <a:pt x="1464" y="1014"/>
                  </a:lnTo>
                  <a:lnTo>
                    <a:pt x="1476" y="978"/>
                  </a:lnTo>
                  <a:lnTo>
                    <a:pt x="1486" y="942"/>
                  </a:lnTo>
                  <a:lnTo>
                    <a:pt x="1494" y="906"/>
                  </a:lnTo>
                  <a:lnTo>
                    <a:pt x="1500" y="870"/>
                  </a:lnTo>
                  <a:lnTo>
                    <a:pt x="1506" y="832"/>
                  </a:lnTo>
                  <a:lnTo>
                    <a:pt x="1508" y="792"/>
                  </a:lnTo>
                  <a:lnTo>
                    <a:pt x="1510" y="754"/>
                  </a:lnTo>
                  <a:lnTo>
                    <a:pt x="1510" y="754"/>
                  </a:lnTo>
                  <a:lnTo>
                    <a:pt x="1508" y="716"/>
                  </a:lnTo>
                  <a:lnTo>
                    <a:pt x="1506" y="676"/>
                  </a:lnTo>
                  <a:lnTo>
                    <a:pt x="1500" y="640"/>
                  </a:lnTo>
                  <a:lnTo>
                    <a:pt x="1494" y="602"/>
                  </a:lnTo>
                  <a:lnTo>
                    <a:pt x="1486" y="566"/>
                  </a:lnTo>
                  <a:lnTo>
                    <a:pt x="1476" y="530"/>
                  </a:lnTo>
                  <a:lnTo>
                    <a:pt x="1464" y="494"/>
                  </a:lnTo>
                  <a:lnTo>
                    <a:pt x="1450" y="460"/>
                  </a:lnTo>
                  <a:lnTo>
                    <a:pt x="1434" y="426"/>
                  </a:lnTo>
                  <a:lnTo>
                    <a:pt x="1418" y="394"/>
                  </a:lnTo>
                  <a:lnTo>
                    <a:pt x="1400" y="362"/>
                  </a:lnTo>
                  <a:lnTo>
                    <a:pt x="1380" y="332"/>
                  </a:lnTo>
                  <a:lnTo>
                    <a:pt x="1360" y="302"/>
                  </a:lnTo>
                  <a:lnTo>
                    <a:pt x="1336" y="274"/>
                  </a:lnTo>
                  <a:lnTo>
                    <a:pt x="1312" y="246"/>
                  </a:lnTo>
                  <a:lnTo>
                    <a:pt x="1288" y="220"/>
                  </a:lnTo>
                  <a:lnTo>
                    <a:pt x="1262" y="196"/>
                  </a:lnTo>
                  <a:lnTo>
                    <a:pt x="1234" y="172"/>
                  </a:lnTo>
                  <a:lnTo>
                    <a:pt x="1206" y="150"/>
                  </a:lnTo>
                  <a:lnTo>
                    <a:pt x="1176" y="128"/>
                  </a:lnTo>
                  <a:lnTo>
                    <a:pt x="1146" y="108"/>
                  </a:lnTo>
                  <a:lnTo>
                    <a:pt x="1114" y="90"/>
                  </a:lnTo>
                  <a:lnTo>
                    <a:pt x="1082" y="74"/>
                  </a:lnTo>
                  <a:lnTo>
                    <a:pt x="1048" y="58"/>
                  </a:lnTo>
                  <a:lnTo>
                    <a:pt x="1014" y="44"/>
                  </a:lnTo>
                  <a:lnTo>
                    <a:pt x="978" y="34"/>
                  </a:lnTo>
                  <a:lnTo>
                    <a:pt x="942" y="22"/>
                  </a:lnTo>
                  <a:lnTo>
                    <a:pt x="906" y="14"/>
                  </a:lnTo>
                  <a:lnTo>
                    <a:pt x="868" y="8"/>
                  </a:lnTo>
                  <a:lnTo>
                    <a:pt x="832" y="2"/>
                  </a:lnTo>
                  <a:lnTo>
                    <a:pt x="792" y="0"/>
                  </a:lnTo>
                  <a:lnTo>
                    <a:pt x="754" y="0"/>
                  </a:lnTo>
                  <a:lnTo>
                    <a:pt x="754" y="0"/>
                  </a:lnTo>
                  <a:lnTo>
                    <a:pt x="716" y="0"/>
                  </a:lnTo>
                  <a:lnTo>
                    <a:pt x="676" y="2"/>
                  </a:lnTo>
                  <a:lnTo>
                    <a:pt x="640" y="8"/>
                  </a:lnTo>
                  <a:lnTo>
                    <a:pt x="602" y="14"/>
                  </a:lnTo>
                  <a:lnTo>
                    <a:pt x="566" y="22"/>
                  </a:lnTo>
                  <a:lnTo>
                    <a:pt x="530" y="34"/>
                  </a:lnTo>
                  <a:lnTo>
                    <a:pt x="494" y="44"/>
                  </a:lnTo>
                  <a:lnTo>
                    <a:pt x="460" y="58"/>
                  </a:lnTo>
                  <a:lnTo>
                    <a:pt x="426" y="74"/>
                  </a:lnTo>
                  <a:lnTo>
                    <a:pt x="394" y="90"/>
                  </a:lnTo>
                  <a:lnTo>
                    <a:pt x="362" y="108"/>
                  </a:lnTo>
                  <a:lnTo>
                    <a:pt x="332" y="128"/>
                  </a:lnTo>
                  <a:lnTo>
                    <a:pt x="302" y="150"/>
                  </a:lnTo>
                  <a:lnTo>
                    <a:pt x="274" y="172"/>
                  </a:lnTo>
                  <a:lnTo>
                    <a:pt x="246" y="196"/>
                  </a:lnTo>
                  <a:lnTo>
                    <a:pt x="220" y="220"/>
                  </a:lnTo>
                  <a:lnTo>
                    <a:pt x="196" y="246"/>
                  </a:lnTo>
                  <a:lnTo>
                    <a:pt x="172" y="274"/>
                  </a:lnTo>
                  <a:lnTo>
                    <a:pt x="148" y="302"/>
                  </a:lnTo>
                  <a:lnTo>
                    <a:pt x="128" y="332"/>
                  </a:lnTo>
                  <a:lnTo>
                    <a:pt x="108" y="362"/>
                  </a:lnTo>
                  <a:lnTo>
                    <a:pt x="90" y="394"/>
                  </a:lnTo>
                  <a:lnTo>
                    <a:pt x="74" y="426"/>
                  </a:lnTo>
                  <a:lnTo>
                    <a:pt x="58" y="460"/>
                  </a:lnTo>
                  <a:lnTo>
                    <a:pt x="44" y="494"/>
                  </a:lnTo>
                  <a:lnTo>
                    <a:pt x="32" y="530"/>
                  </a:lnTo>
                  <a:lnTo>
                    <a:pt x="22" y="566"/>
                  </a:lnTo>
                  <a:lnTo>
                    <a:pt x="14" y="602"/>
                  </a:lnTo>
                  <a:lnTo>
                    <a:pt x="8" y="640"/>
                  </a:lnTo>
                  <a:lnTo>
                    <a:pt x="2" y="676"/>
                  </a:lnTo>
                  <a:lnTo>
                    <a:pt x="0" y="716"/>
                  </a:lnTo>
                  <a:lnTo>
                    <a:pt x="0" y="754"/>
                  </a:lnTo>
                  <a:lnTo>
                    <a:pt x="0" y="754"/>
                  </a:lnTo>
                  <a:lnTo>
                    <a:pt x="0" y="792"/>
                  </a:lnTo>
                  <a:lnTo>
                    <a:pt x="2" y="832"/>
                  </a:lnTo>
                  <a:lnTo>
                    <a:pt x="8" y="870"/>
                  </a:lnTo>
                  <a:lnTo>
                    <a:pt x="14" y="906"/>
                  </a:lnTo>
                  <a:lnTo>
                    <a:pt x="22" y="942"/>
                  </a:lnTo>
                  <a:lnTo>
                    <a:pt x="32" y="978"/>
                  </a:lnTo>
                  <a:lnTo>
                    <a:pt x="44" y="1014"/>
                  </a:lnTo>
                  <a:lnTo>
                    <a:pt x="58" y="1048"/>
                  </a:lnTo>
                  <a:lnTo>
                    <a:pt x="74" y="1082"/>
                  </a:lnTo>
                  <a:lnTo>
                    <a:pt x="90" y="1114"/>
                  </a:lnTo>
                  <a:lnTo>
                    <a:pt x="108" y="1146"/>
                  </a:lnTo>
                  <a:lnTo>
                    <a:pt x="128" y="1176"/>
                  </a:lnTo>
                  <a:lnTo>
                    <a:pt x="148" y="1206"/>
                  </a:lnTo>
                  <a:lnTo>
                    <a:pt x="172" y="1234"/>
                  </a:lnTo>
                  <a:lnTo>
                    <a:pt x="196" y="1262"/>
                  </a:lnTo>
                  <a:lnTo>
                    <a:pt x="220" y="1288"/>
                  </a:lnTo>
                  <a:lnTo>
                    <a:pt x="246" y="1312"/>
                  </a:lnTo>
                  <a:lnTo>
                    <a:pt x="274" y="1336"/>
                  </a:lnTo>
                  <a:lnTo>
                    <a:pt x="302" y="1360"/>
                  </a:lnTo>
                  <a:lnTo>
                    <a:pt x="332" y="1380"/>
                  </a:lnTo>
                  <a:lnTo>
                    <a:pt x="362" y="1400"/>
                  </a:lnTo>
                  <a:lnTo>
                    <a:pt x="394" y="1418"/>
                  </a:lnTo>
                  <a:lnTo>
                    <a:pt x="426" y="1434"/>
                  </a:lnTo>
                  <a:lnTo>
                    <a:pt x="460" y="1450"/>
                  </a:lnTo>
                  <a:lnTo>
                    <a:pt x="494" y="1464"/>
                  </a:lnTo>
                  <a:lnTo>
                    <a:pt x="530" y="1476"/>
                  </a:lnTo>
                  <a:lnTo>
                    <a:pt x="566" y="1486"/>
                  </a:lnTo>
                  <a:lnTo>
                    <a:pt x="602" y="1494"/>
                  </a:lnTo>
                  <a:lnTo>
                    <a:pt x="640" y="1500"/>
                  </a:lnTo>
                  <a:lnTo>
                    <a:pt x="676" y="1506"/>
                  </a:lnTo>
                  <a:lnTo>
                    <a:pt x="716" y="1508"/>
                  </a:lnTo>
                  <a:lnTo>
                    <a:pt x="754" y="1510"/>
                  </a:lnTo>
                  <a:close/>
                </a:path>
              </a:pathLst>
            </a:custGeom>
            <a:solidFill>
              <a:srgbClr val="F6D4C1"/>
            </a:solid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84" name="Freeform 24"/>
            <p:cNvSpPr>
              <a:spLocks/>
            </p:cNvSpPr>
            <p:nvPr/>
          </p:nvSpPr>
          <p:spPr bwMode="auto">
            <a:xfrm>
              <a:off x="2088" y="1499"/>
              <a:ext cx="1242" cy="1242"/>
            </a:xfrm>
            <a:custGeom>
              <a:avLst/>
              <a:gdLst/>
              <a:ahLst/>
              <a:cxnLst>
                <a:cxn ang="0">
                  <a:pos x="652" y="1238"/>
                </a:cxn>
                <a:cxn ang="0">
                  <a:pos x="746" y="1226"/>
                </a:cxn>
                <a:cxn ang="0">
                  <a:pos x="834" y="1202"/>
                </a:cxn>
                <a:cxn ang="0">
                  <a:pos x="916" y="1164"/>
                </a:cxn>
                <a:cxn ang="0">
                  <a:pos x="992" y="1116"/>
                </a:cxn>
                <a:cxn ang="0">
                  <a:pos x="1058" y="1058"/>
                </a:cxn>
                <a:cxn ang="0">
                  <a:pos x="1118" y="990"/>
                </a:cxn>
                <a:cxn ang="0">
                  <a:pos x="1166" y="914"/>
                </a:cxn>
                <a:cxn ang="0">
                  <a:pos x="1202" y="832"/>
                </a:cxn>
                <a:cxn ang="0">
                  <a:pos x="1228" y="744"/>
                </a:cxn>
                <a:cxn ang="0">
                  <a:pos x="1240" y="652"/>
                </a:cxn>
                <a:cxn ang="0">
                  <a:pos x="1240" y="588"/>
                </a:cxn>
                <a:cxn ang="0">
                  <a:pos x="1228" y="494"/>
                </a:cxn>
                <a:cxn ang="0">
                  <a:pos x="1202" y="406"/>
                </a:cxn>
                <a:cxn ang="0">
                  <a:pos x="1166" y="324"/>
                </a:cxn>
                <a:cxn ang="0">
                  <a:pos x="1118" y="248"/>
                </a:cxn>
                <a:cxn ang="0">
                  <a:pos x="1058" y="180"/>
                </a:cxn>
                <a:cxn ang="0">
                  <a:pos x="992" y="122"/>
                </a:cxn>
                <a:cxn ang="0">
                  <a:pos x="916" y="74"/>
                </a:cxn>
                <a:cxn ang="0">
                  <a:pos x="834" y="36"/>
                </a:cxn>
                <a:cxn ang="0">
                  <a:pos x="746" y="12"/>
                </a:cxn>
                <a:cxn ang="0">
                  <a:pos x="652" y="0"/>
                </a:cxn>
                <a:cxn ang="0">
                  <a:pos x="588" y="0"/>
                </a:cxn>
                <a:cxn ang="0">
                  <a:pos x="496" y="12"/>
                </a:cxn>
                <a:cxn ang="0">
                  <a:pos x="408" y="36"/>
                </a:cxn>
                <a:cxn ang="0">
                  <a:pos x="324" y="74"/>
                </a:cxn>
                <a:cxn ang="0">
                  <a:pos x="250" y="122"/>
                </a:cxn>
                <a:cxn ang="0">
                  <a:pos x="182" y="180"/>
                </a:cxn>
                <a:cxn ang="0">
                  <a:pos x="124" y="248"/>
                </a:cxn>
                <a:cxn ang="0">
                  <a:pos x="74" y="324"/>
                </a:cxn>
                <a:cxn ang="0">
                  <a:pos x="38" y="406"/>
                </a:cxn>
                <a:cxn ang="0">
                  <a:pos x="12" y="494"/>
                </a:cxn>
                <a:cxn ang="0">
                  <a:pos x="0" y="588"/>
                </a:cxn>
                <a:cxn ang="0">
                  <a:pos x="0" y="652"/>
                </a:cxn>
                <a:cxn ang="0">
                  <a:pos x="12" y="744"/>
                </a:cxn>
                <a:cxn ang="0">
                  <a:pos x="38" y="832"/>
                </a:cxn>
                <a:cxn ang="0">
                  <a:pos x="74" y="914"/>
                </a:cxn>
                <a:cxn ang="0">
                  <a:pos x="124" y="990"/>
                </a:cxn>
                <a:cxn ang="0">
                  <a:pos x="182" y="1058"/>
                </a:cxn>
                <a:cxn ang="0">
                  <a:pos x="250" y="1116"/>
                </a:cxn>
                <a:cxn ang="0">
                  <a:pos x="324" y="1164"/>
                </a:cxn>
                <a:cxn ang="0">
                  <a:pos x="408" y="1202"/>
                </a:cxn>
                <a:cxn ang="0">
                  <a:pos x="496" y="1226"/>
                </a:cxn>
                <a:cxn ang="0">
                  <a:pos x="588" y="1238"/>
                </a:cxn>
              </a:cxnLst>
              <a:rect l="0" t="0" r="r" b="b"/>
              <a:pathLst>
                <a:path w="1240" h="1240">
                  <a:moveTo>
                    <a:pt x="620" y="1240"/>
                  </a:moveTo>
                  <a:lnTo>
                    <a:pt x="620" y="1240"/>
                  </a:lnTo>
                  <a:lnTo>
                    <a:pt x="652" y="1238"/>
                  </a:lnTo>
                  <a:lnTo>
                    <a:pt x="684" y="1236"/>
                  </a:lnTo>
                  <a:lnTo>
                    <a:pt x="714" y="1232"/>
                  </a:lnTo>
                  <a:lnTo>
                    <a:pt x="746" y="1226"/>
                  </a:lnTo>
                  <a:lnTo>
                    <a:pt x="776" y="1220"/>
                  </a:lnTo>
                  <a:lnTo>
                    <a:pt x="804" y="1212"/>
                  </a:lnTo>
                  <a:lnTo>
                    <a:pt x="834" y="1202"/>
                  </a:lnTo>
                  <a:lnTo>
                    <a:pt x="862" y="1190"/>
                  </a:lnTo>
                  <a:lnTo>
                    <a:pt x="890" y="1178"/>
                  </a:lnTo>
                  <a:lnTo>
                    <a:pt x="916" y="1164"/>
                  </a:lnTo>
                  <a:lnTo>
                    <a:pt x="942" y="1150"/>
                  </a:lnTo>
                  <a:lnTo>
                    <a:pt x="968" y="1134"/>
                  </a:lnTo>
                  <a:lnTo>
                    <a:pt x="992" y="1116"/>
                  </a:lnTo>
                  <a:lnTo>
                    <a:pt x="1014" y="1098"/>
                  </a:lnTo>
                  <a:lnTo>
                    <a:pt x="1038" y="1078"/>
                  </a:lnTo>
                  <a:lnTo>
                    <a:pt x="1058" y="1058"/>
                  </a:lnTo>
                  <a:lnTo>
                    <a:pt x="1080" y="1036"/>
                  </a:lnTo>
                  <a:lnTo>
                    <a:pt x="1098" y="1014"/>
                  </a:lnTo>
                  <a:lnTo>
                    <a:pt x="1118" y="990"/>
                  </a:lnTo>
                  <a:lnTo>
                    <a:pt x="1134" y="966"/>
                  </a:lnTo>
                  <a:lnTo>
                    <a:pt x="1150" y="940"/>
                  </a:lnTo>
                  <a:lnTo>
                    <a:pt x="1166" y="914"/>
                  </a:lnTo>
                  <a:lnTo>
                    <a:pt x="1180" y="888"/>
                  </a:lnTo>
                  <a:lnTo>
                    <a:pt x="1192" y="860"/>
                  </a:lnTo>
                  <a:lnTo>
                    <a:pt x="1202" y="832"/>
                  </a:lnTo>
                  <a:lnTo>
                    <a:pt x="1212" y="804"/>
                  </a:lnTo>
                  <a:lnTo>
                    <a:pt x="1222" y="774"/>
                  </a:lnTo>
                  <a:lnTo>
                    <a:pt x="1228" y="744"/>
                  </a:lnTo>
                  <a:lnTo>
                    <a:pt x="1234" y="714"/>
                  </a:lnTo>
                  <a:lnTo>
                    <a:pt x="1238" y="682"/>
                  </a:lnTo>
                  <a:lnTo>
                    <a:pt x="1240" y="652"/>
                  </a:lnTo>
                  <a:lnTo>
                    <a:pt x="1240" y="620"/>
                  </a:lnTo>
                  <a:lnTo>
                    <a:pt x="1240" y="620"/>
                  </a:lnTo>
                  <a:lnTo>
                    <a:pt x="1240" y="588"/>
                  </a:lnTo>
                  <a:lnTo>
                    <a:pt x="1238" y="556"/>
                  </a:lnTo>
                  <a:lnTo>
                    <a:pt x="1234" y="524"/>
                  </a:lnTo>
                  <a:lnTo>
                    <a:pt x="1228" y="494"/>
                  </a:lnTo>
                  <a:lnTo>
                    <a:pt x="1222" y="464"/>
                  </a:lnTo>
                  <a:lnTo>
                    <a:pt x="1212" y="434"/>
                  </a:lnTo>
                  <a:lnTo>
                    <a:pt x="1202" y="406"/>
                  </a:lnTo>
                  <a:lnTo>
                    <a:pt x="1192" y="378"/>
                  </a:lnTo>
                  <a:lnTo>
                    <a:pt x="1180" y="350"/>
                  </a:lnTo>
                  <a:lnTo>
                    <a:pt x="1166" y="324"/>
                  </a:lnTo>
                  <a:lnTo>
                    <a:pt x="1150" y="298"/>
                  </a:lnTo>
                  <a:lnTo>
                    <a:pt x="1134" y="272"/>
                  </a:lnTo>
                  <a:lnTo>
                    <a:pt x="1118" y="248"/>
                  </a:lnTo>
                  <a:lnTo>
                    <a:pt x="1098" y="224"/>
                  </a:lnTo>
                  <a:lnTo>
                    <a:pt x="1080" y="202"/>
                  </a:lnTo>
                  <a:lnTo>
                    <a:pt x="1058" y="180"/>
                  </a:lnTo>
                  <a:lnTo>
                    <a:pt x="1038" y="160"/>
                  </a:lnTo>
                  <a:lnTo>
                    <a:pt x="1014" y="140"/>
                  </a:lnTo>
                  <a:lnTo>
                    <a:pt x="992" y="122"/>
                  </a:lnTo>
                  <a:lnTo>
                    <a:pt x="968" y="104"/>
                  </a:lnTo>
                  <a:lnTo>
                    <a:pt x="942" y="88"/>
                  </a:lnTo>
                  <a:lnTo>
                    <a:pt x="916" y="74"/>
                  </a:lnTo>
                  <a:lnTo>
                    <a:pt x="890" y="60"/>
                  </a:lnTo>
                  <a:lnTo>
                    <a:pt x="862" y="48"/>
                  </a:lnTo>
                  <a:lnTo>
                    <a:pt x="834" y="36"/>
                  </a:lnTo>
                  <a:lnTo>
                    <a:pt x="804" y="26"/>
                  </a:lnTo>
                  <a:lnTo>
                    <a:pt x="776" y="18"/>
                  </a:lnTo>
                  <a:lnTo>
                    <a:pt x="746" y="12"/>
                  </a:lnTo>
                  <a:lnTo>
                    <a:pt x="714" y="6"/>
                  </a:lnTo>
                  <a:lnTo>
                    <a:pt x="684" y="2"/>
                  </a:lnTo>
                  <a:lnTo>
                    <a:pt x="652" y="0"/>
                  </a:lnTo>
                  <a:lnTo>
                    <a:pt x="620" y="0"/>
                  </a:lnTo>
                  <a:lnTo>
                    <a:pt x="620" y="0"/>
                  </a:lnTo>
                  <a:lnTo>
                    <a:pt x="588" y="0"/>
                  </a:lnTo>
                  <a:lnTo>
                    <a:pt x="556" y="2"/>
                  </a:lnTo>
                  <a:lnTo>
                    <a:pt x="526" y="6"/>
                  </a:lnTo>
                  <a:lnTo>
                    <a:pt x="496" y="12"/>
                  </a:lnTo>
                  <a:lnTo>
                    <a:pt x="466" y="18"/>
                  </a:lnTo>
                  <a:lnTo>
                    <a:pt x="436" y="26"/>
                  </a:lnTo>
                  <a:lnTo>
                    <a:pt x="408" y="36"/>
                  </a:lnTo>
                  <a:lnTo>
                    <a:pt x="378" y="48"/>
                  </a:lnTo>
                  <a:lnTo>
                    <a:pt x="352" y="60"/>
                  </a:lnTo>
                  <a:lnTo>
                    <a:pt x="324" y="74"/>
                  </a:lnTo>
                  <a:lnTo>
                    <a:pt x="298" y="88"/>
                  </a:lnTo>
                  <a:lnTo>
                    <a:pt x="274" y="104"/>
                  </a:lnTo>
                  <a:lnTo>
                    <a:pt x="250" y="122"/>
                  </a:lnTo>
                  <a:lnTo>
                    <a:pt x="226" y="140"/>
                  </a:lnTo>
                  <a:lnTo>
                    <a:pt x="204" y="160"/>
                  </a:lnTo>
                  <a:lnTo>
                    <a:pt x="182" y="180"/>
                  </a:lnTo>
                  <a:lnTo>
                    <a:pt x="162" y="202"/>
                  </a:lnTo>
                  <a:lnTo>
                    <a:pt x="142" y="224"/>
                  </a:lnTo>
                  <a:lnTo>
                    <a:pt x="124" y="248"/>
                  </a:lnTo>
                  <a:lnTo>
                    <a:pt x="106" y="272"/>
                  </a:lnTo>
                  <a:lnTo>
                    <a:pt x="90" y="298"/>
                  </a:lnTo>
                  <a:lnTo>
                    <a:pt x="74" y="324"/>
                  </a:lnTo>
                  <a:lnTo>
                    <a:pt x="62" y="350"/>
                  </a:lnTo>
                  <a:lnTo>
                    <a:pt x="48" y="378"/>
                  </a:lnTo>
                  <a:lnTo>
                    <a:pt x="38" y="406"/>
                  </a:lnTo>
                  <a:lnTo>
                    <a:pt x="28" y="434"/>
                  </a:lnTo>
                  <a:lnTo>
                    <a:pt x="20" y="464"/>
                  </a:lnTo>
                  <a:lnTo>
                    <a:pt x="12" y="494"/>
                  </a:lnTo>
                  <a:lnTo>
                    <a:pt x="8" y="524"/>
                  </a:lnTo>
                  <a:lnTo>
                    <a:pt x="4" y="556"/>
                  </a:lnTo>
                  <a:lnTo>
                    <a:pt x="0" y="588"/>
                  </a:lnTo>
                  <a:lnTo>
                    <a:pt x="0" y="620"/>
                  </a:lnTo>
                  <a:lnTo>
                    <a:pt x="0" y="620"/>
                  </a:lnTo>
                  <a:lnTo>
                    <a:pt x="0" y="652"/>
                  </a:lnTo>
                  <a:lnTo>
                    <a:pt x="4" y="682"/>
                  </a:lnTo>
                  <a:lnTo>
                    <a:pt x="8" y="714"/>
                  </a:lnTo>
                  <a:lnTo>
                    <a:pt x="12" y="744"/>
                  </a:lnTo>
                  <a:lnTo>
                    <a:pt x="20" y="774"/>
                  </a:lnTo>
                  <a:lnTo>
                    <a:pt x="28" y="804"/>
                  </a:lnTo>
                  <a:lnTo>
                    <a:pt x="38" y="832"/>
                  </a:lnTo>
                  <a:lnTo>
                    <a:pt x="48" y="860"/>
                  </a:lnTo>
                  <a:lnTo>
                    <a:pt x="62" y="888"/>
                  </a:lnTo>
                  <a:lnTo>
                    <a:pt x="74" y="914"/>
                  </a:lnTo>
                  <a:lnTo>
                    <a:pt x="90" y="940"/>
                  </a:lnTo>
                  <a:lnTo>
                    <a:pt x="106" y="966"/>
                  </a:lnTo>
                  <a:lnTo>
                    <a:pt x="124" y="990"/>
                  </a:lnTo>
                  <a:lnTo>
                    <a:pt x="142" y="1014"/>
                  </a:lnTo>
                  <a:lnTo>
                    <a:pt x="162" y="1036"/>
                  </a:lnTo>
                  <a:lnTo>
                    <a:pt x="182" y="1058"/>
                  </a:lnTo>
                  <a:lnTo>
                    <a:pt x="204" y="1078"/>
                  </a:lnTo>
                  <a:lnTo>
                    <a:pt x="226" y="1098"/>
                  </a:lnTo>
                  <a:lnTo>
                    <a:pt x="250" y="1116"/>
                  </a:lnTo>
                  <a:lnTo>
                    <a:pt x="274" y="1134"/>
                  </a:lnTo>
                  <a:lnTo>
                    <a:pt x="298" y="1150"/>
                  </a:lnTo>
                  <a:lnTo>
                    <a:pt x="324" y="1164"/>
                  </a:lnTo>
                  <a:lnTo>
                    <a:pt x="352" y="1178"/>
                  </a:lnTo>
                  <a:lnTo>
                    <a:pt x="378" y="1190"/>
                  </a:lnTo>
                  <a:lnTo>
                    <a:pt x="408" y="1202"/>
                  </a:lnTo>
                  <a:lnTo>
                    <a:pt x="436" y="1212"/>
                  </a:lnTo>
                  <a:lnTo>
                    <a:pt x="466" y="1220"/>
                  </a:lnTo>
                  <a:lnTo>
                    <a:pt x="496" y="1226"/>
                  </a:lnTo>
                  <a:lnTo>
                    <a:pt x="526" y="1232"/>
                  </a:lnTo>
                  <a:lnTo>
                    <a:pt x="556" y="1236"/>
                  </a:lnTo>
                  <a:lnTo>
                    <a:pt x="588" y="1238"/>
                  </a:lnTo>
                  <a:lnTo>
                    <a:pt x="620" y="1240"/>
                  </a:lnTo>
                  <a:close/>
                </a:path>
              </a:pathLst>
            </a:custGeom>
            <a:solidFill>
              <a:srgbClr val="D85124"/>
            </a:solid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grpSp>
      <p:sp>
        <p:nvSpPr>
          <p:cNvPr id="1500185" name="Freeform 25"/>
          <p:cNvSpPr>
            <a:spLocks/>
          </p:cNvSpPr>
          <p:nvPr/>
        </p:nvSpPr>
        <p:spPr bwMode="auto">
          <a:xfrm>
            <a:off x="450850" y="1698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close/>
              </a:path>
            </a:pathLst>
          </a:custGeom>
          <a:solidFill>
            <a:srgbClr val="D3C8E3"/>
          </a:solid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86" name="Freeform 26"/>
          <p:cNvSpPr>
            <a:spLocks/>
          </p:cNvSpPr>
          <p:nvPr/>
        </p:nvSpPr>
        <p:spPr bwMode="auto">
          <a:xfrm>
            <a:off x="450850" y="169863"/>
            <a:ext cx="365125" cy="365125"/>
          </a:xfrm>
          <a:custGeom>
            <a:avLst/>
            <a:gdLst/>
            <a:ahLst/>
            <a:cxnLst>
              <a:cxn ang="0">
                <a:pos x="800" y="1524"/>
              </a:cxn>
              <a:cxn ang="0">
                <a:pos x="916" y="1510"/>
              </a:cxn>
              <a:cxn ang="0">
                <a:pos x="1024" y="1478"/>
              </a:cxn>
              <a:cxn ang="0">
                <a:pos x="1124" y="1434"/>
              </a:cxn>
              <a:cxn ang="0">
                <a:pos x="1218" y="1374"/>
              </a:cxn>
              <a:cxn ang="0">
                <a:pos x="1300" y="1302"/>
              </a:cxn>
              <a:cxn ang="0">
                <a:pos x="1372" y="1220"/>
              </a:cxn>
              <a:cxn ang="0">
                <a:pos x="1432" y="1126"/>
              </a:cxn>
              <a:cxn ang="0">
                <a:pos x="1478" y="1024"/>
              </a:cxn>
              <a:cxn ang="0">
                <a:pos x="1508" y="916"/>
              </a:cxn>
              <a:cxn ang="0">
                <a:pos x="1522" y="802"/>
              </a:cxn>
              <a:cxn ang="0">
                <a:pos x="1522" y="724"/>
              </a:cxn>
              <a:cxn ang="0">
                <a:pos x="1508" y="610"/>
              </a:cxn>
              <a:cxn ang="0">
                <a:pos x="1478" y="500"/>
              </a:cxn>
              <a:cxn ang="0">
                <a:pos x="1432" y="400"/>
              </a:cxn>
              <a:cxn ang="0">
                <a:pos x="1372" y="306"/>
              </a:cxn>
              <a:cxn ang="0">
                <a:pos x="1300" y="224"/>
              </a:cxn>
              <a:cxn ang="0">
                <a:pos x="1218" y="152"/>
              </a:cxn>
              <a:cxn ang="0">
                <a:pos x="1124" y="92"/>
              </a:cxn>
              <a:cxn ang="0">
                <a:pos x="1024" y="46"/>
              </a:cxn>
              <a:cxn ang="0">
                <a:pos x="916" y="16"/>
              </a:cxn>
              <a:cxn ang="0">
                <a:pos x="800" y="2"/>
              </a:cxn>
              <a:cxn ang="0">
                <a:pos x="722" y="2"/>
              </a:cxn>
              <a:cxn ang="0">
                <a:pos x="608" y="16"/>
              </a:cxn>
              <a:cxn ang="0">
                <a:pos x="500" y="46"/>
              </a:cxn>
              <a:cxn ang="0">
                <a:pos x="398" y="92"/>
              </a:cxn>
              <a:cxn ang="0">
                <a:pos x="306" y="152"/>
              </a:cxn>
              <a:cxn ang="0">
                <a:pos x="222" y="224"/>
              </a:cxn>
              <a:cxn ang="0">
                <a:pos x="150" y="306"/>
              </a:cxn>
              <a:cxn ang="0">
                <a:pos x="92" y="400"/>
              </a:cxn>
              <a:cxn ang="0">
                <a:pos x="46" y="500"/>
              </a:cxn>
              <a:cxn ang="0">
                <a:pos x="14" y="610"/>
              </a:cxn>
              <a:cxn ang="0">
                <a:pos x="0" y="724"/>
              </a:cxn>
              <a:cxn ang="0">
                <a:pos x="0" y="802"/>
              </a:cxn>
              <a:cxn ang="0">
                <a:pos x="14" y="916"/>
              </a:cxn>
              <a:cxn ang="0">
                <a:pos x="46" y="1024"/>
              </a:cxn>
              <a:cxn ang="0">
                <a:pos x="92" y="1126"/>
              </a:cxn>
              <a:cxn ang="0">
                <a:pos x="150" y="1220"/>
              </a:cxn>
              <a:cxn ang="0">
                <a:pos x="222" y="1302"/>
              </a:cxn>
              <a:cxn ang="0">
                <a:pos x="306" y="1374"/>
              </a:cxn>
              <a:cxn ang="0">
                <a:pos x="398" y="1434"/>
              </a:cxn>
              <a:cxn ang="0">
                <a:pos x="500" y="1478"/>
              </a:cxn>
              <a:cxn ang="0">
                <a:pos x="608" y="1510"/>
              </a:cxn>
              <a:cxn ang="0">
                <a:pos x="722" y="1524"/>
              </a:cxn>
            </a:cxnLst>
            <a:rect l="0" t="0" r="r" b="b"/>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path>
            </a:pathLst>
          </a:custGeom>
          <a:no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87" name="Freeform 27"/>
          <p:cNvSpPr>
            <a:spLocks/>
          </p:cNvSpPr>
          <p:nvPr/>
        </p:nvSpPr>
        <p:spPr bwMode="auto">
          <a:xfrm>
            <a:off x="482600" y="203200"/>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close/>
              </a:path>
            </a:pathLst>
          </a:custGeom>
          <a:solidFill>
            <a:srgbClr val="662D91"/>
          </a:solid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88" name="Freeform 28"/>
          <p:cNvSpPr>
            <a:spLocks/>
          </p:cNvSpPr>
          <p:nvPr/>
        </p:nvSpPr>
        <p:spPr bwMode="auto">
          <a:xfrm>
            <a:off x="482600" y="203200"/>
            <a:ext cx="300038" cy="298450"/>
          </a:xfrm>
          <a:custGeom>
            <a:avLst/>
            <a:gdLst/>
            <a:ahLst/>
            <a:cxnLst>
              <a:cxn ang="0">
                <a:pos x="658" y="1252"/>
              </a:cxn>
              <a:cxn ang="0">
                <a:pos x="752" y="1240"/>
              </a:cxn>
              <a:cxn ang="0">
                <a:pos x="842" y="1214"/>
              </a:cxn>
              <a:cxn ang="0">
                <a:pos x="924" y="1176"/>
              </a:cxn>
              <a:cxn ang="0">
                <a:pos x="1000" y="1128"/>
              </a:cxn>
              <a:cxn ang="0">
                <a:pos x="1068" y="1070"/>
              </a:cxn>
              <a:cxn ang="0">
                <a:pos x="1128" y="1000"/>
              </a:cxn>
              <a:cxn ang="0">
                <a:pos x="1176" y="924"/>
              </a:cxn>
              <a:cxn ang="0">
                <a:pos x="1214" y="842"/>
              </a:cxn>
              <a:cxn ang="0">
                <a:pos x="1240" y="752"/>
              </a:cxn>
              <a:cxn ang="0">
                <a:pos x="1252" y="658"/>
              </a:cxn>
              <a:cxn ang="0">
                <a:pos x="1252" y="594"/>
              </a:cxn>
              <a:cxn ang="0">
                <a:pos x="1240" y="500"/>
              </a:cxn>
              <a:cxn ang="0">
                <a:pos x="1214" y="410"/>
              </a:cxn>
              <a:cxn ang="0">
                <a:pos x="1176" y="328"/>
              </a:cxn>
              <a:cxn ang="0">
                <a:pos x="1128" y="252"/>
              </a:cxn>
              <a:cxn ang="0">
                <a:pos x="1068" y="184"/>
              </a:cxn>
              <a:cxn ang="0">
                <a:pos x="1000" y="124"/>
              </a:cxn>
              <a:cxn ang="0">
                <a:pos x="924" y="76"/>
              </a:cxn>
              <a:cxn ang="0">
                <a:pos x="842" y="38"/>
              </a:cxn>
              <a:cxn ang="0">
                <a:pos x="752" y="12"/>
              </a:cxn>
              <a:cxn ang="0">
                <a:pos x="658" y="0"/>
              </a:cxn>
              <a:cxn ang="0">
                <a:pos x="594" y="0"/>
              </a:cxn>
              <a:cxn ang="0">
                <a:pos x="500" y="12"/>
              </a:cxn>
              <a:cxn ang="0">
                <a:pos x="410" y="38"/>
              </a:cxn>
              <a:cxn ang="0">
                <a:pos x="328" y="76"/>
              </a:cxn>
              <a:cxn ang="0">
                <a:pos x="250" y="124"/>
              </a:cxn>
              <a:cxn ang="0">
                <a:pos x="182" y="184"/>
              </a:cxn>
              <a:cxn ang="0">
                <a:pos x="124" y="252"/>
              </a:cxn>
              <a:cxn ang="0">
                <a:pos x="74" y="328"/>
              </a:cxn>
              <a:cxn ang="0">
                <a:pos x="38" y="410"/>
              </a:cxn>
              <a:cxn ang="0">
                <a:pos x="12" y="500"/>
              </a:cxn>
              <a:cxn ang="0">
                <a:pos x="0" y="594"/>
              </a:cxn>
              <a:cxn ang="0">
                <a:pos x="0" y="658"/>
              </a:cxn>
              <a:cxn ang="0">
                <a:pos x="12" y="752"/>
              </a:cxn>
              <a:cxn ang="0">
                <a:pos x="38" y="842"/>
              </a:cxn>
              <a:cxn ang="0">
                <a:pos x="74" y="924"/>
              </a:cxn>
              <a:cxn ang="0">
                <a:pos x="124" y="1000"/>
              </a:cxn>
              <a:cxn ang="0">
                <a:pos x="182" y="1070"/>
              </a:cxn>
              <a:cxn ang="0">
                <a:pos x="250" y="1128"/>
              </a:cxn>
              <a:cxn ang="0">
                <a:pos x="328" y="1176"/>
              </a:cxn>
              <a:cxn ang="0">
                <a:pos x="410" y="1214"/>
              </a:cxn>
              <a:cxn ang="0">
                <a:pos x="500" y="1240"/>
              </a:cxn>
              <a:cxn ang="0">
                <a:pos x="594" y="1252"/>
              </a:cxn>
            </a:cxnLst>
            <a:rect l="0" t="0" r="r" b="b"/>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path>
            </a:pathLst>
          </a:custGeom>
          <a:no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89" name="Freeform 29"/>
          <p:cNvSpPr>
            <a:spLocks/>
          </p:cNvSpPr>
          <p:nvPr/>
        </p:nvSpPr>
        <p:spPr bwMode="auto">
          <a:xfrm>
            <a:off x="7523163" y="6453188"/>
            <a:ext cx="320675" cy="320675"/>
          </a:xfrm>
          <a:custGeom>
            <a:avLst/>
            <a:gdLst/>
            <a:ahLst/>
            <a:cxnLst>
              <a:cxn ang="0">
                <a:pos x="704" y="1340"/>
              </a:cxn>
              <a:cxn ang="0">
                <a:pos x="806" y="1328"/>
              </a:cxn>
              <a:cxn ang="0">
                <a:pos x="902" y="1300"/>
              </a:cxn>
              <a:cxn ang="0">
                <a:pos x="990" y="1260"/>
              </a:cxn>
              <a:cxn ang="0">
                <a:pos x="1072" y="1208"/>
              </a:cxn>
              <a:cxn ang="0">
                <a:pos x="1144" y="1146"/>
              </a:cxn>
              <a:cxn ang="0">
                <a:pos x="1208" y="1072"/>
              </a:cxn>
              <a:cxn ang="0">
                <a:pos x="1260" y="990"/>
              </a:cxn>
              <a:cxn ang="0">
                <a:pos x="1300" y="902"/>
              </a:cxn>
              <a:cxn ang="0">
                <a:pos x="1328" y="806"/>
              </a:cxn>
              <a:cxn ang="0">
                <a:pos x="1340" y="704"/>
              </a:cxn>
              <a:cxn ang="0">
                <a:pos x="1340" y="636"/>
              </a:cxn>
              <a:cxn ang="0">
                <a:pos x="1328" y="536"/>
              </a:cxn>
              <a:cxn ang="0">
                <a:pos x="1300" y="440"/>
              </a:cxn>
              <a:cxn ang="0">
                <a:pos x="1260" y="350"/>
              </a:cxn>
              <a:cxn ang="0">
                <a:pos x="1208" y="268"/>
              </a:cxn>
              <a:cxn ang="0">
                <a:pos x="1144" y="196"/>
              </a:cxn>
              <a:cxn ang="0">
                <a:pos x="1072" y="132"/>
              </a:cxn>
              <a:cxn ang="0">
                <a:pos x="990" y="80"/>
              </a:cxn>
              <a:cxn ang="0">
                <a:pos x="902" y="40"/>
              </a:cxn>
              <a:cxn ang="0">
                <a:pos x="806" y="12"/>
              </a:cxn>
              <a:cxn ang="0">
                <a:pos x="704" y="0"/>
              </a:cxn>
              <a:cxn ang="0">
                <a:pos x="636" y="0"/>
              </a:cxn>
              <a:cxn ang="0">
                <a:pos x="534" y="12"/>
              </a:cxn>
              <a:cxn ang="0">
                <a:pos x="440" y="40"/>
              </a:cxn>
              <a:cxn ang="0">
                <a:pos x="350" y="80"/>
              </a:cxn>
              <a:cxn ang="0">
                <a:pos x="268" y="132"/>
              </a:cxn>
              <a:cxn ang="0">
                <a:pos x="196" y="196"/>
              </a:cxn>
              <a:cxn ang="0">
                <a:pos x="132" y="268"/>
              </a:cxn>
              <a:cxn ang="0">
                <a:pos x="80" y="350"/>
              </a:cxn>
              <a:cxn ang="0">
                <a:pos x="40" y="440"/>
              </a:cxn>
              <a:cxn ang="0">
                <a:pos x="12" y="536"/>
              </a:cxn>
              <a:cxn ang="0">
                <a:pos x="0" y="636"/>
              </a:cxn>
              <a:cxn ang="0">
                <a:pos x="0" y="704"/>
              </a:cxn>
              <a:cxn ang="0">
                <a:pos x="12" y="806"/>
              </a:cxn>
              <a:cxn ang="0">
                <a:pos x="40" y="902"/>
              </a:cxn>
              <a:cxn ang="0">
                <a:pos x="80" y="990"/>
              </a:cxn>
              <a:cxn ang="0">
                <a:pos x="132" y="1072"/>
              </a:cxn>
              <a:cxn ang="0">
                <a:pos x="196" y="1146"/>
              </a:cxn>
              <a:cxn ang="0">
                <a:pos x="268" y="1208"/>
              </a:cxn>
              <a:cxn ang="0">
                <a:pos x="350" y="1260"/>
              </a:cxn>
              <a:cxn ang="0">
                <a:pos x="440" y="1300"/>
              </a:cxn>
              <a:cxn ang="0">
                <a:pos x="534" y="1328"/>
              </a:cxn>
              <a:cxn ang="0">
                <a:pos x="636" y="1340"/>
              </a:cxn>
            </a:cxnLst>
            <a:rect l="0" t="0" r="r" b="b"/>
            <a:pathLst>
              <a:path w="1342" h="1342">
                <a:moveTo>
                  <a:pt x="670" y="1342"/>
                </a:moveTo>
                <a:lnTo>
                  <a:pt x="670" y="1342"/>
                </a:lnTo>
                <a:lnTo>
                  <a:pt x="704" y="1340"/>
                </a:lnTo>
                <a:lnTo>
                  <a:pt x="738" y="1338"/>
                </a:lnTo>
                <a:lnTo>
                  <a:pt x="772" y="1334"/>
                </a:lnTo>
                <a:lnTo>
                  <a:pt x="806" y="1328"/>
                </a:lnTo>
                <a:lnTo>
                  <a:pt x="838" y="1320"/>
                </a:lnTo>
                <a:lnTo>
                  <a:pt x="870" y="1312"/>
                </a:lnTo>
                <a:lnTo>
                  <a:pt x="902" y="1300"/>
                </a:lnTo>
                <a:lnTo>
                  <a:pt x="932" y="1288"/>
                </a:lnTo>
                <a:lnTo>
                  <a:pt x="962" y="1276"/>
                </a:lnTo>
                <a:lnTo>
                  <a:pt x="990" y="1260"/>
                </a:lnTo>
                <a:lnTo>
                  <a:pt x="1018" y="1244"/>
                </a:lnTo>
                <a:lnTo>
                  <a:pt x="1046" y="1226"/>
                </a:lnTo>
                <a:lnTo>
                  <a:pt x="1072" y="1208"/>
                </a:lnTo>
                <a:lnTo>
                  <a:pt x="1098" y="1188"/>
                </a:lnTo>
                <a:lnTo>
                  <a:pt x="1122" y="1168"/>
                </a:lnTo>
                <a:lnTo>
                  <a:pt x="1144" y="1146"/>
                </a:lnTo>
                <a:lnTo>
                  <a:pt x="1168" y="1122"/>
                </a:lnTo>
                <a:lnTo>
                  <a:pt x="1188" y="1098"/>
                </a:lnTo>
                <a:lnTo>
                  <a:pt x="1208" y="1072"/>
                </a:lnTo>
                <a:lnTo>
                  <a:pt x="1226" y="1046"/>
                </a:lnTo>
                <a:lnTo>
                  <a:pt x="1244" y="1018"/>
                </a:lnTo>
                <a:lnTo>
                  <a:pt x="1260" y="990"/>
                </a:lnTo>
                <a:lnTo>
                  <a:pt x="1276" y="962"/>
                </a:lnTo>
                <a:lnTo>
                  <a:pt x="1288" y="932"/>
                </a:lnTo>
                <a:lnTo>
                  <a:pt x="1300" y="902"/>
                </a:lnTo>
                <a:lnTo>
                  <a:pt x="1312" y="870"/>
                </a:lnTo>
                <a:lnTo>
                  <a:pt x="1320" y="838"/>
                </a:lnTo>
                <a:lnTo>
                  <a:pt x="1328" y="806"/>
                </a:lnTo>
                <a:lnTo>
                  <a:pt x="1334" y="772"/>
                </a:lnTo>
                <a:lnTo>
                  <a:pt x="1338" y="740"/>
                </a:lnTo>
                <a:lnTo>
                  <a:pt x="1340" y="704"/>
                </a:lnTo>
                <a:lnTo>
                  <a:pt x="1342" y="670"/>
                </a:lnTo>
                <a:lnTo>
                  <a:pt x="1342" y="670"/>
                </a:lnTo>
                <a:lnTo>
                  <a:pt x="1340" y="636"/>
                </a:lnTo>
                <a:lnTo>
                  <a:pt x="1338" y="602"/>
                </a:lnTo>
                <a:lnTo>
                  <a:pt x="1334" y="568"/>
                </a:lnTo>
                <a:lnTo>
                  <a:pt x="1328" y="536"/>
                </a:lnTo>
                <a:lnTo>
                  <a:pt x="1320" y="502"/>
                </a:lnTo>
                <a:lnTo>
                  <a:pt x="1312" y="470"/>
                </a:lnTo>
                <a:lnTo>
                  <a:pt x="1300" y="440"/>
                </a:lnTo>
                <a:lnTo>
                  <a:pt x="1288" y="410"/>
                </a:lnTo>
                <a:lnTo>
                  <a:pt x="1276" y="380"/>
                </a:lnTo>
                <a:lnTo>
                  <a:pt x="1260" y="350"/>
                </a:lnTo>
                <a:lnTo>
                  <a:pt x="1244" y="322"/>
                </a:lnTo>
                <a:lnTo>
                  <a:pt x="1226" y="296"/>
                </a:lnTo>
                <a:lnTo>
                  <a:pt x="1208" y="268"/>
                </a:lnTo>
                <a:lnTo>
                  <a:pt x="1188" y="244"/>
                </a:lnTo>
                <a:lnTo>
                  <a:pt x="1168" y="220"/>
                </a:lnTo>
                <a:lnTo>
                  <a:pt x="1144" y="196"/>
                </a:lnTo>
                <a:lnTo>
                  <a:pt x="1122" y="174"/>
                </a:lnTo>
                <a:lnTo>
                  <a:pt x="1098" y="152"/>
                </a:lnTo>
                <a:lnTo>
                  <a:pt x="1072" y="132"/>
                </a:lnTo>
                <a:lnTo>
                  <a:pt x="1046" y="114"/>
                </a:lnTo>
                <a:lnTo>
                  <a:pt x="1018" y="96"/>
                </a:lnTo>
                <a:lnTo>
                  <a:pt x="990" y="80"/>
                </a:lnTo>
                <a:lnTo>
                  <a:pt x="962" y="66"/>
                </a:lnTo>
                <a:lnTo>
                  <a:pt x="932" y="52"/>
                </a:lnTo>
                <a:lnTo>
                  <a:pt x="902" y="40"/>
                </a:lnTo>
                <a:lnTo>
                  <a:pt x="870" y="30"/>
                </a:lnTo>
                <a:lnTo>
                  <a:pt x="838" y="20"/>
                </a:lnTo>
                <a:lnTo>
                  <a:pt x="806" y="12"/>
                </a:lnTo>
                <a:lnTo>
                  <a:pt x="772" y="6"/>
                </a:lnTo>
                <a:lnTo>
                  <a:pt x="738" y="2"/>
                </a:lnTo>
                <a:lnTo>
                  <a:pt x="704" y="0"/>
                </a:lnTo>
                <a:lnTo>
                  <a:pt x="670" y="0"/>
                </a:lnTo>
                <a:lnTo>
                  <a:pt x="670" y="0"/>
                </a:lnTo>
                <a:lnTo>
                  <a:pt x="636" y="0"/>
                </a:lnTo>
                <a:lnTo>
                  <a:pt x="602" y="2"/>
                </a:lnTo>
                <a:lnTo>
                  <a:pt x="568" y="6"/>
                </a:lnTo>
                <a:lnTo>
                  <a:pt x="534" y="12"/>
                </a:lnTo>
                <a:lnTo>
                  <a:pt x="502" y="20"/>
                </a:lnTo>
                <a:lnTo>
                  <a:pt x="470" y="30"/>
                </a:lnTo>
                <a:lnTo>
                  <a:pt x="440" y="40"/>
                </a:lnTo>
                <a:lnTo>
                  <a:pt x="408" y="52"/>
                </a:lnTo>
                <a:lnTo>
                  <a:pt x="380" y="66"/>
                </a:lnTo>
                <a:lnTo>
                  <a:pt x="350" y="80"/>
                </a:lnTo>
                <a:lnTo>
                  <a:pt x="322" y="96"/>
                </a:lnTo>
                <a:lnTo>
                  <a:pt x="294" y="114"/>
                </a:lnTo>
                <a:lnTo>
                  <a:pt x="268" y="132"/>
                </a:lnTo>
                <a:lnTo>
                  <a:pt x="244" y="152"/>
                </a:lnTo>
                <a:lnTo>
                  <a:pt x="218" y="174"/>
                </a:lnTo>
                <a:lnTo>
                  <a:pt x="196" y="196"/>
                </a:lnTo>
                <a:lnTo>
                  <a:pt x="174" y="220"/>
                </a:lnTo>
                <a:lnTo>
                  <a:pt x="152" y="244"/>
                </a:lnTo>
                <a:lnTo>
                  <a:pt x="132" y="268"/>
                </a:lnTo>
                <a:lnTo>
                  <a:pt x="114" y="296"/>
                </a:lnTo>
                <a:lnTo>
                  <a:pt x="96" y="322"/>
                </a:lnTo>
                <a:lnTo>
                  <a:pt x="80" y="350"/>
                </a:lnTo>
                <a:lnTo>
                  <a:pt x="66" y="380"/>
                </a:lnTo>
                <a:lnTo>
                  <a:pt x="52" y="410"/>
                </a:lnTo>
                <a:lnTo>
                  <a:pt x="40" y="440"/>
                </a:lnTo>
                <a:lnTo>
                  <a:pt x="30" y="470"/>
                </a:lnTo>
                <a:lnTo>
                  <a:pt x="20" y="502"/>
                </a:lnTo>
                <a:lnTo>
                  <a:pt x="12" y="536"/>
                </a:lnTo>
                <a:lnTo>
                  <a:pt x="6" y="568"/>
                </a:lnTo>
                <a:lnTo>
                  <a:pt x="2" y="602"/>
                </a:lnTo>
                <a:lnTo>
                  <a:pt x="0" y="636"/>
                </a:lnTo>
                <a:lnTo>
                  <a:pt x="0" y="670"/>
                </a:lnTo>
                <a:lnTo>
                  <a:pt x="0" y="670"/>
                </a:lnTo>
                <a:lnTo>
                  <a:pt x="0" y="704"/>
                </a:lnTo>
                <a:lnTo>
                  <a:pt x="2" y="740"/>
                </a:lnTo>
                <a:lnTo>
                  <a:pt x="6" y="772"/>
                </a:lnTo>
                <a:lnTo>
                  <a:pt x="12" y="806"/>
                </a:lnTo>
                <a:lnTo>
                  <a:pt x="20" y="838"/>
                </a:lnTo>
                <a:lnTo>
                  <a:pt x="30" y="870"/>
                </a:lnTo>
                <a:lnTo>
                  <a:pt x="40" y="902"/>
                </a:lnTo>
                <a:lnTo>
                  <a:pt x="52" y="932"/>
                </a:lnTo>
                <a:lnTo>
                  <a:pt x="66" y="962"/>
                </a:lnTo>
                <a:lnTo>
                  <a:pt x="80" y="990"/>
                </a:lnTo>
                <a:lnTo>
                  <a:pt x="96" y="1018"/>
                </a:lnTo>
                <a:lnTo>
                  <a:pt x="114" y="1046"/>
                </a:lnTo>
                <a:lnTo>
                  <a:pt x="132" y="1072"/>
                </a:lnTo>
                <a:lnTo>
                  <a:pt x="152" y="1098"/>
                </a:lnTo>
                <a:lnTo>
                  <a:pt x="174" y="1122"/>
                </a:lnTo>
                <a:lnTo>
                  <a:pt x="196" y="1146"/>
                </a:lnTo>
                <a:lnTo>
                  <a:pt x="218" y="1168"/>
                </a:lnTo>
                <a:lnTo>
                  <a:pt x="244" y="1188"/>
                </a:lnTo>
                <a:lnTo>
                  <a:pt x="268" y="1208"/>
                </a:lnTo>
                <a:lnTo>
                  <a:pt x="294" y="1226"/>
                </a:lnTo>
                <a:lnTo>
                  <a:pt x="322" y="1244"/>
                </a:lnTo>
                <a:lnTo>
                  <a:pt x="350" y="1260"/>
                </a:lnTo>
                <a:lnTo>
                  <a:pt x="380" y="1276"/>
                </a:lnTo>
                <a:lnTo>
                  <a:pt x="408" y="1288"/>
                </a:lnTo>
                <a:lnTo>
                  <a:pt x="440" y="1300"/>
                </a:lnTo>
                <a:lnTo>
                  <a:pt x="470" y="1312"/>
                </a:lnTo>
                <a:lnTo>
                  <a:pt x="502" y="1320"/>
                </a:lnTo>
                <a:lnTo>
                  <a:pt x="534" y="1328"/>
                </a:lnTo>
                <a:lnTo>
                  <a:pt x="568" y="1334"/>
                </a:lnTo>
                <a:lnTo>
                  <a:pt x="602" y="1338"/>
                </a:lnTo>
                <a:lnTo>
                  <a:pt x="636" y="1340"/>
                </a:lnTo>
                <a:lnTo>
                  <a:pt x="670" y="1342"/>
                </a:lnTo>
                <a:close/>
              </a:path>
            </a:pathLst>
          </a:custGeom>
          <a:solidFill>
            <a:srgbClr val="D1D3D4"/>
          </a:solid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90" name="Freeform 30"/>
          <p:cNvSpPr>
            <a:spLocks/>
          </p:cNvSpPr>
          <p:nvPr/>
        </p:nvSpPr>
        <p:spPr bwMode="auto">
          <a:xfrm>
            <a:off x="7551738" y="6481763"/>
            <a:ext cx="263525" cy="263525"/>
          </a:xfrm>
          <a:custGeom>
            <a:avLst/>
            <a:gdLst/>
            <a:ahLst/>
            <a:cxnLst>
              <a:cxn ang="0">
                <a:pos x="580" y="1102"/>
              </a:cxn>
              <a:cxn ang="0">
                <a:pos x="662" y="1092"/>
              </a:cxn>
              <a:cxn ang="0">
                <a:pos x="740" y="1068"/>
              </a:cxn>
              <a:cxn ang="0">
                <a:pos x="814" y="1036"/>
              </a:cxn>
              <a:cxn ang="0">
                <a:pos x="882" y="992"/>
              </a:cxn>
              <a:cxn ang="0">
                <a:pos x="942" y="940"/>
              </a:cxn>
              <a:cxn ang="0">
                <a:pos x="994" y="880"/>
              </a:cxn>
              <a:cxn ang="0">
                <a:pos x="1036" y="814"/>
              </a:cxn>
              <a:cxn ang="0">
                <a:pos x="1070" y="740"/>
              </a:cxn>
              <a:cxn ang="0">
                <a:pos x="1092" y="662"/>
              </a:cxn>
              <a:cxn ang="0">
                <a:pos x="1102" y="580"/>
              </a:cxn>
              <a:cxn ang="0">
                <a:pos x="1102" y="522"/>
              </a:cxn>
              <a:cxn ang="0">
                <a:pos x="1092" y="440"/>
              </a:cxn>
              <a:cxn ang="0">
                <a:pos x="1070" y="362"/>
              </a:cxn>
              <a:cxn ang="0">
                <a:pos x="1036" y="288"/>
              </a:cxn>
              <a:cxn ang="0">
                <a:pos x="994" y="220"/>
              </a:cxn>
              <a:cxn ang="0">
                <a:pos x="942" y="160"/>
              </a:cxn>
              <a:cxn ang="0">
                <a:pos x="882" y="108"/>
              </a:cxn>
              <a:cxn ang="0">
                <a:pos x="814" y="66"/>
              </a:cxn>
              <a:cxn ang="0">
                <a:pos x="740" y="32"/>
              </a:cxn>
              <a:cxn ang="0">
                <a:pos x="662" y="10"/>
              </a:cxn>
              <a:cxn ang="0">
                <a:pos x="580" y="0"/>
              </a:cxn>
              <a:cxn ang="0">
                <a:pos x="522" y="0"/>
              </a:cxn>
              <a:cxn ang="0">
                <a:pos x="440" y="10"/>
              </a:cxn>
              <a:cxn ang="0">
                <a:pos x="362" y="32"/>
              </a:cxn>
              <a:cxn ang="0">
                <a:pos x="288" y="66"/>
              </a:cxn>
              <a:cxn ang="0">
                <a:pos x="222" y="108"/>
              </a:cxn>
              <a:cxn ang="0">
                <a:pos x="162" y="160"/>
              </a:cxn>
              <a:cxn ang="0">
                <a:pos x="110" y="220"/>
              </a:cxn>
              <a:cxn ang="0">
                <a:pos x="66" y="288"/>
              </a:cxn>
              <a:cxn ang="0">
                <a:pos x="34" y="362"/>
              </a:cxn>
              <a:cxn ang="0">
                <a:pos x="10" y="440"/>
              </a:cxn>
              <a:cxn ang="0">
                <a:pos x="0" y="522"/>
              </a:cxn>
              <a:cxn ang="0">
                <a:pos x="0" y="580"/>
              </a:cxn>
              <a:cxn ang="0">
                <a:pos x="10" y="662"/>
              </a:cxn>
              <a:cxn ang="0">
                <a:pos x="34" y="740"/>
              </a:cxn>
              <a:cxn ang="0">
                <a:pos x="66" y="814"/>
              </a:cxn>
              <a:cxn ang="0">
                <a:pos x="110" y="880"/>
              </a:cxn>
              <a:cxn ang="0">
                <a:pos x="162" y="940"/>
              </a:cxn>
              <a:cxn ang="0">
                <a:pos x="222" y="992"/>
              </a:cxn>
              <a:cxn ang="0">
                <a:pos x="288" y="1036"/>
              </a:cxn>
              <a:cxn ang="0">
                <a:pos x="362" y="1068"/>
              </a:cxn>
              <a:cxn ang="0">
                <a:pos x="440" y="1092"/>
              </a:cxn>
              <a:cxn ang="0">
                <a:pos x="522" y="1102"/>
              </a:cxn>
            </a:cxnLst>
            <a:rect l="0" t="0" r="r" b="b"/>
            <a:pathLst>
              <a:path w="1102" h="1102">
                <a:moveTo>
                  <a:pt x="552" y="1102"/>
                </a:moveTo>
                <a:lnTo>
                  <a:pt x="552" y="1102"/>
                </a:lnTo>
                <a:lnTo>
                  <a:pt x="580" y="1102"/>
                </a:lnTo>
                <a:lnTo>
                  <a:pt x="608" y="1100"/>
                </a:lnTo>
                <a:lnTo>
                  <a:pt x="636" y="1096"/>
                </a:lnTo>
                <a:lnTo>
                  <a:pt x="662" y="1092"/>
                </a:lnTo>
                <a:lnTo>
                  <a:pt x="688" y="1084"/>
                </a:lnTo>
                <a:lnTo>
                  <a:pt x="716" y="1078"/>
                </a:lnTo>
                <a:lnTo>
                  <a:pt x="740" y="1068"/>
                </a:lnTo>
                <a:lnTo>
                  <a:pt x="766" y="1058"/>
                </a:lnTo>
                <a:lnTo>
                  <a:pt x="790" y="1048"/>
                </a:lnTo>
                <a:lnTo>
                  <a:pt x="814" y="1036"/>
                </a:lnTo>
                <a:lnTo>
                  <a:pt x="838" y="1022"/>
                </a:lnTo>
                <a:lnTo>
                  <a:pt x="860" y="1008"/>
                </a:lnTo>
                <a:lnTo>
                  <a:pt x="882" y="992"/>
                </a:lnTo>
                <a:lnTo>
                  <a:pt x="902" y="976"/>
                </a:lnTo>
                <a:lnTo>
                  <a:pt x="922" y="960"/>
                </a:lnTo>
                <a:lnTo>
                  <a:pt x="942" y="940"/>
                </a:lnTo>
                <a:lnTo>
                  <a:pt x="960" y="922"/>
                </a:lnTo>
                <a:lnTo>
                  <a:pt x="976" y="902"/>
                </a:lnTo>
                <a:lnTo>
                  <a:pt x="994" y="880"/>
                </a:lnTo>
                <a:lnTo>
                  <a:pt x="1008" y="860"/>
                </a:lnTo>
                <a:lnTo>
                  <a:pt x="1022" y="836"/>
                </a:lnTo>
                <a:lnTo>
                  <a:pt x="1036" y="814"/>
                </a:lnTo>
                <a:lnTo>
                  <a:pt x="1048" y="790"/>
                </a:lnTo>
                <a:lnTo>
                  <a:pt x="1060" y="766"/>
                </a:lnTo>
                <a:lnTo>
                  <a:pt x="1070" y="740"/>
                </a:lnTo>
                <a:lnTo>
                  <a:pt x="1078" y="714"/>
                </a:lnTo>
                <a:lnTo>
                  <a:pt x="1086" y="688"/>
                </a:lnTo>
                <a:lnTo>
                  <a:pt x="1092" y="662"/>
                </a:lnTo>
                <a:lnTo>
                  <a:pt x="1096" y="634"/>
                </a:lnTo>
                <a:lnTo>
                  <a:pt x="1100" y="608"/>
                </a:lnTo>
                <a:lnTo>
                  <a:pt x="1102" y="580"/>
                </a:lnTo>
                <a:lnTo>
                  <a:pt x="1102" y="550"/>
                </a:lnTo>
                <a:lnTo>
                  <a:pt x="1102" y="550"/>
                </a:lnTo>
                <a:lnTo>
                  <a:pt x="1102" y="522"/>
                </a:lnTo>
                <a:lnTo>
                  <a:pt x="1100" y="494"/>
                </a:lnTo>
                <a:lnTo>
                  <a:pt x="1096" y="466"/>
                </a:lnTo>
                <a:lnTo>
                  <a:pt x="1092" y="440"/>
                </a:lnTo>
                <a:lnTo>
                  <a:pt x="1086" y="414"/>
                </a:lnTo>
                <a:lnTo>
                  <a:pt x="1078" y="386"/>
                </a:lnTo>
                <a:lnTo>
                  <a:pt x="1070" y="362"/>
                </a:lnTo>
                <a:lnTo>
                  <a:pt x="1060" y="336"/>
                </a:lnTo>
                <a:lnTo>
                  <a:pt x="1048" y="312"/>
                </a:lnTo>
                <a:lnTo>
                  <a:pt x="1036" y="288"/>
                </a:lnTo>
                <a:lnTo>
                  <a:pt x="1022" y="264"/>
                </a:lnTo>
                <a:lnTo>
                  <a:pt x="1008" y="242"/>
                </a:lnTo>
                <a:lnTo>
                  <a:pt x="994" y="220"/>
                </a:lnTo>
                <a:lnTo>
                  <a:pt x="976" y="200"/>
                </a:lnTo>
                <a:lnTo>
                  <a:pt x="960" y="180"/>
                </a:lnTo>
                <a:lnTo>
                  <a:pt x="942" y="160"/>
                </a:lnTo>
                <a:lnTo>
                  <a:pt x="922" y="142"/>
                </a:lnTo>
                <a:lnTo>
                  <a:pt x="902" y="126"/>
                </a:lnTo>
                <a:lnTo>
                  <a:pt x="882" y="108"/>
                </a:lnTo>
                <a:lnTo>
                  <a:pt x="860" y="94"/>
                </a:lnTo>
                <a:lnTo>
                  <a:pt x="838" y="80"/>
                </a:lnTo>
                <a:lnTo>
                  <a:pt x="814" y="66"/>
                </a:lnTo>
                <a:lnTo>
                  <a:pt x="790" y="54"/>
                </a:lnTo>
                <a:lnTo>
                  <a:pt x="766" y="42"/>
                </a:lnTo>
                <a:lnTo>
                  <a:pt x="740" y="32"/>
                </a:lnTo>
                <a:lnTo>
                  <a:pt x="716" y="24"/>
                </a:lnTo>
                <a:lnTo>
                  <a:pt x="688" y="16"/>
                </a:lnTo>
                <a:lnTo>
                  <a:pt x="662" y="10"/>
                </a:lnTo>
                <a:lnTo>
                  <a:pt x="636" y="6"/>
                </a:lnTo>
                <a:lnTo>
                  <a:pt x="608" y="2"/>
                </a:lnTo>
                <a:lnTo>
                  <a:pt x="580" y="0"/>
                </a:lnTo>
                <a:lnTo>
                  <a:pt x="552" y="0"/>
                </a:lnTo>
                <a:lnTo>
                  <a:pt x="552" y="0"/>
                </a:lnTo>
                <a:lnTo>
                  <a:pt x="522" y="0"/>
                </a:lnTo>
                <a:lnTo>
                  <a:pt x="494" y="2"/>
                </a:lnTo>
                <a:lnTo>
                  <a:pt x="468" y="6"/>
                </a:lnTo>
                <a:lnTo>
                  <a:pt x="440" y="10"/>
                </a:lnTo>
                <a:lnTo>
                  <a:pt x="414" y="16"/>
                </a:lnTo>
                <a:lnTo>
                  <a:pt x="388" y="24"/>
                </a:lnTo>
                <a:lnTo>
                  <a:pt x="362" y="32"/>
                </a:lnTo>
                <a:lnTo>
                  <a:pt x="336" y="42"/>
                </a:lnTo>
                <a:lnTo>
                  <a:pt x="312" y="54"/>
                </a:lnTo>
                <a:lnTo>
                  <a:pt x="288" y="66"/>
                </a:lnTo>
                <a:lnTo>
                  <a:pt x="266" y="80"/>
                </a:lnTo>
                <a:lnTo>
                  <a:pt x="242" y="94"/>
                </a:lnTo>
                <a:lnTo>
                  <a:pt x="222" y="108"/>
                </a:lnTo>
                <a:lnTo>
                  <a:pt x="200" y="126"/>
                </a:lnTo>
                <a:lnTo>
                  <a:pt x="180" y="142"/>
                </a:lnTo>
                <a:lnTo>
                  <a:pt x="162" y="160"/>
                </a:lnTo>
                <a:lnTo>
                  <a:pt x="142" y="180"/>
                </a:lnTo>
                <a:lnTo>
                  <a:pt x="126" y="200"/>
                </a:lnTo>
                <a:lnTo>
                  <a:pt x="110" y="220"/>
                </a:lnTo>
                <a:lnTo>
                  <a:pt x="94" y="242"/>
                </a:lnTo>
                <a:lnTo>
                  <a:pt x="80" y="264"/>
                </a:lnTo>
                <a:lnTo>
                  <a:pt x="66" y="288"/>
                </a:lnTo>
                <a:lnTo>
                  <a:pt x="54" y="312"/>
                </a:lnTo>
                <a:lnTo>
                  <a:pt x="44" y="336"/>
                </a:lnTo>
                <a:lnTo>
                  <a:pt x="34" y="362"/>
                </a:lnTo>
                <a:lnTo>
                  <a:pt x="24" y="386"/>
                </a:lnTo>
                <a:lnTo>
                  <a:pt x="18" y="414"/>
                </a:lnTo>
                <a:lnTo>
                  <a:pt x="10" y="440"/>
                </a:lnTo>
                <a:lnTo>
                  <a:pt x="6" y="466"/>
                </a:lnTo>
                <a:lnTo>
                  <a:pt x="2" y="494"/>
                </a:lnTo>
                <a:lnTo>
                  <a:pt x="0" y="522"/>
                </a:lnTo>
                <a:lnTo>
                  <a:pt x="0" y="550"/>
                </a:lnTo>
                <a:lnTo>
                  <a:pt x="0" y="550"/>
                </a:lnTo>
                <a:lnTo>
                  <a:pt x="0" y="580"/>
                </a:lnTo>
                <a:lnTo>
                  <a:pt x="2" y="608"/>
                </a:lnTo>
                <a:lnTo>
                  <a:pt x="6" y="634"/>
                </a:lnTo>
                <a:lnTo>
                  <a:pt x="10" y="662"/>
                </a:lnTo>
                <a:lnTo>
                  <a:pt x="18" y="688"/>
                </a:lnTo>
                <a:lnTo>
                  <a:pt x="24" y="714"/>
                </a:lnTo>
                <a:lnTo>
                  <a:pt x="34" y="740"/>
                </a:lnTo>
                <a:lnTo>
                  <a:pt x="44" y="766"/>
                </a:lnTo>
                <a:lnTo>
                  <a:pt x="54" y="790"/>
                </a:lnTo>
                <a:lnTo>
                  <a:pt x="66" y="814"/>
                </a:lnTo>
                <a:lnTo>
                  <a:pt x="80" y="836"/>
                </a:lnTo>
                <a:lnTo>
                  <a:pt x="94" y="860"/>
                </a:lnTo>
                <a:lnTo>
                  <a:pt x="110" y="880"/>
                </a:lnTo>
                <a:lnTo>
                  <a:pt x="126" y="902"/>
                </a:lnTo>
                <a:lnTo>
                  <a:pt x="142" y="922"/>
                </a:lnTo>
                <a:lnTo>
                  <a:pt x="162" y="940"/>
                </a:lnTo>
                <a:lnTo>
                  <a:pt x="180" y="960"/>
                </a:lnTo>
                <a:lnTo>
                  <a:pt x="200" y="976"/>
                </a:lnTo>
                <a:lnTo>
                  <a:pt x="222" y="992"/>
                </a:lnTo>
                <a:lnTo>
                  <a:pt x="242" y="1008"/>
                </a:lnTo>
                <a:lnTo>
                  <a:pt x="266" y="1022"/>
                </a:lnTo>
                <a:lnTo>
                  <a:pt x="288" y="1036"/>
                </a:lnTo>
                <a:lnTo>
                  <a:pt x="312" y="1048"/>
                </a:lnTo>
                <a:lnTo>
                  <a:pt x="336" y="1058"/>
                </a:lnTo>
                <a:lnTo>
                  <a:pt x="362" y="1068"/>
                </a:lnTo>
                <a:lnTo>
                  <a:pt x="388" y="1078"/>
                </a:lnTo>
                <a:lnTo>
                  <a:pt x="414" y="1084"/>
                </a:lnTo>
                <a:lnTo>
                  <a:pt x="440" y="1092"/>
                </a:lnTo>
                <a:lnTo>
                  <a:pt x="468" y="1096"/>
                </a:lnTo>
                <a:lnTo>
                  <a:pt x="494" y="1100"/>
                </a:lnTo>
                <a:lnTo>
                  <a:pt x="522" y="1102"/>
                </a:lnTo>
                <a:lnTo>
                  <a:pt x="552" y="1102"/>
                </a:lnTo>
                <a:close/>
              </a:path>
            </a:pathLst>
          </a:custGeom>
          <a:solidFill>
            <a:srgbClr val="000000"/>
          </a:solidFill>
          <a:ln w="9525">
            <a:noFill/>
            <a:round/>
            <a:headEnd/>
            <a:tailEnd/>
          </a:ln>
        </p:spPr>
        <p:txBody>
          <a:bodyPr/>
          <a:lstStyle/>
          <a:p>
            <a:pPr eaLnBrk="0" hangingPunct="0">
              <a:defRPr/>
            </a:pPr>
            <a:endParaRPr lang="en-US">
              <a:latin typeface="Garamond" pitchFamily="-107" charset="0"/>
              <a:ea typeface="Arial" pitchFamily="-107" charset="0"/>
              <a:cs typeface="Arial" pitchFamily="-107" charset="0"/>
            </a:endParaRPr>
          </a:p>
        </p:txBody>
      </p:sp>
      <p:sp>
        <p:nvSpPr>
          <p:cNvPr id="1500191" name="Rectangle 31"/>
          <p:cNvSpPr>
            <a:spLocks noChangeArrowheads="1"/>
          </p:cNvSpPr>
          <p:nvPr/>
        </p:nvSpPr>
        <p:spPr bwMode="auto">
          <a:xfrm>
            <a:off x="8223250" y="6505575"/>
            <a:ext cx="603250" cy="238125"/>
          </a:xfrm>
          <a:prstGeom prst="rect">
            <a:avLst/>
          </a:prstGeom>
          <a:noFill/>
          <a:ln w="9525">
            <a:noFill/>
            <a:miter lim="800000"/>
            <a:headEnd/>
            <a:tailEnd/>
          </a:ln>
          <a:effectLst/>
        </p:spPr>
        <p:txBody>
          <a:bodyPr/>
          <a:lstStyle/>
          <a:p>
            <a:pPr algn="ctr"/>
            <a:fld id="{53FC4741-9203-4980-8D57-635054BBD2BE}" type="slidenum">
              <a:rPr lang="en-US" sz="1000" b="0">
                <a:solidFill>
                  <a:schemeClr val="bg1"/>
                </a:solidFill>
                <a:latin typeface="Arial" charset="0"/>
                <a:ea typeface="ＭＳ Ｐゴシック" pitchFamily="-106" charset="-128"/>
              </a:rPr>
              <a:pPr algn="ctr"/>
              <a:t>‹#›</a:t>
            </a:fld>
            <a:endParaRPr lang="en-US" sz="1000" b="0">
              <a:solidFill>
                <a:schemeClr val="bg1"/>
              </a:solidFill>
              <a:latin typeface="Arial" charset="0"/>
              <a:ea typeface="ＭＳ Ｐゴシック" pitchFamily="-106" charset="-128"/>
            </a:endParaRPr>
          </a:p>
        </p:txBody>
      </p:sp>
      <p:sp>
        <p:nvSpPr>
          <p:cNvPr id="1500192" name="Text Box 32"/>
          <p:cNvSpPr txBox="1">
            <a:spLocks noChangeArrowheads="1"/>
          </p:cNvSpPr>
          <p:nvPr/>
        </p:nvSpPr>
        <p:spPr bwMode="auto">
          <a:xfrm>
            <a:off x="228600" y="6643688"/>
            <a:ext cx="1809750" cy="214312"/>
          </a:xfrm>
          <a:prstGeom prst="rect">
            <a:avLst/>
          </a:prstGeom>
          <a:noFill/>
          <a:ln w="9525">
            <a:noFill/>
            <a:miter lim="800000"/>
            <a:headEnd/>
            <a:tailEnd/>
          </a:ln>
          <a:effectLst/>
        </p:spPr>
        <p:txBody>
          <a:bodyPr wrap="none">
            <a:spAutoFit/>
          </a:bodyPr>
          <a:lstStyle/>
          <a:p>
            <a:r>
              <a:rPr lang="en-US" sz="800" b="0">
                <a:latin typeface="Arial Black" pitchFamily="-106" charset="0"/>
                <a:ea typeface="ＭＳ Ｐゴシック" pitchFamily="-106" charset="-128"/>
              </a:rPr>
              <a:t>© 2011 W. W. Norton Co., Inc.</a:t>
            </a:r>
          </a:p>
        </p:txBody>
      </p:sp>
      <p:pic>
        <p:nvPicPr>
          <p:cNvPr id="13333" name="Picture 33" descr="studyspace">
            <a:hlinkClick r:id="rId4"/>
          </p:cNvPr>
          <p:cNvPicPr>
            <a:picLocks noChangeAspect="1" noChangeArrowheads="1"/>
          </p:cNvPicPr>
          <p:nvPr/>
        </p:nvPicPr>
        <p:blipFill>
          <a:blip r:embed="rId5"/>
          <a:srcRect b="36864"/>
          <a:stretch>
            <a:fillRect/>
          </a:stretch>
        </p:blipFill>
        <p:spPr bwMode="auto">
          <a:xfrm>
            <a:off x="1752600" y="1295400"/>
            <a:ext cx="5334000" cy="3048000"/>
          </a:xfrm>
          <a:prstGeom prst="rect">
            <a:avLst/>
          </a:prstGeom>
          <a:noFill/>
          <a:ln w="9525">
            <a:noFill/>
            <a:miter lim="800000"/>
            <a:headEnd/>
            <a:tailEnd/>
          </a:ln>
        </p:spPr>
      </p:pic>
      <p:sp>
        <p:nvSpPr>
          <p:cNvPr id="13334" name="Rectangle 34"/>
          <p:cNvSpPr>
            <a:spLocks noGrp="1" noChangeArrowheads="1"/>
          </p:cNvSpPr>
          <p:nvPr>
            <p:ph type="title"/>
          </p:nvPr>
        </p:nvSpPr>
        <p:spPr bwMode="auto">
          <a:xfrm>
            <a:off x="8382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153" r:id="rId1"/>
    <p:sldLayoutId id="2147484188" r:id="rId2"/>
  </p:sldLayoutIdLst>
  <p:txStyles>
    <p:titleStyle>
      <a:lvl1pPr algn="ctr" rtl="0" eaLnBrk="0" fontAlgn="base" hangingPunct="0">
        <a:spcBef>
          <a:spcPct val="0"/>
        </a:spcBef>
        <a:spcAft>
          <a:spcPct val="0"/>
        </a:spcAft>
        <a:defRPr sz="24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2400">
          <a:solidFill>
            <a:schemeClr val="tx1"/>
          </a:solidFill>
          <a:latin typeface="Garamond" charset="0"/>
          <a:ea typeface="ＭＳ Ｐゴシック" charset="-128"/>
          <a:cs typeface="ＭＳ Ｐゴシック" charset="-128"/>
        </a:defRPr>
      </a:lvl2pPr>
      <a:lvl3pPr algn="ctr" rtl="0" eaLnBrk="0" fontAlgn="base" hangingPunct="0">
        <a:spcBef>
          <a:spcPct val="0"/>
        </a:spcBef>
        <a:spcAft>
          <a:spcPct val="0"/>
        </a:spcAft>
        <a:defRPr sz="2400">
          <a:solidFill>
            <a:schemeClr val="tx1"/>
          </a:solidFill>
          <a:latin typeface="Garamond" charset="0"/>
          <a:ea typeface="ＭＳ Ｐゴシック" charset="-128"/>
          <a:cs typeface="ＭＳ Ｐゴシック" charset="-128"/>
        </a:defRPr>
      </a:lvl3pPr>
      <a:lvl4pPr algn="ctr" rtl="0" eaLnBrk="0" fontAlgn="base" hangingPunct="0">
        <a:spcBef>
          <a:spcPct val="0"/>
        </a:spcBef>
        <a:spcAft>
          <a:spcPct val="0"/>
        </a:spcAft>
        <a:defRPr sz="2400">
          <a:solidFill>
            <a:schemeClr val="tx1"/>
          </a:solidFill>
          <a:latin typeface="Garamond" charset="0"/>
          <a:ea typeface="ＭＳ Ｐゴシック" charset="-128"/>
          <a:cs typeface="ＭＳ Ｐゴシック" charset="-128"/>
        </a:defRPr>
      </a:lvl4pPr>
      <a:lvl5pPr algn="ctr" rtl="0" eaLnBrk="0" fontAlgn="base" hangingPunct="0">
        <a:spcBef>
          <a:spcPct val="0"/>
        </a:spcBef>
        <a:spcAft>
          <a:spcPct val="0"/>
        </a:spcAft>
        <a:defRPr sz="2400">
          <a:solidFill>
            <a:schemeClr val="tx1"/>
          </a:solidFill>
          <a:latin typeface="Garamond" charset="0"/>
          <a:ea typeface="ＭＳ Ｐゴシック" charset="-128"/>
          <a:cs typeface="ＭＳ Ｐゴシック" charset="-128"/>
        </a:defRPr>
      </a:lvl5pPr>
      <a:lvl6pPr marL="457200" algn="ctr" rtl="0" fontAlgn="base">
        <a:spcBef>
          <a:spcPct val="0"/>
        </a:spcBef>
        <a:spcAft>
          <a:spcPct val="0"/>
        </a:spcAft>
        <a:defRPr sz="2400">
          <a:solidFill>
            <a:schemeClr val="tx1"/>
          </a:solidFill>
          <a:latin typeface="Garamond" charset="0"/>
        </a:defRPr>
      </a:lvl6pPr>
      <a:lvl7pPr marL="914400" algn="ctr" rtl="0" fontAlgn="base">
        <a:spcBef>
          <a:spcPct val="0"/>
        </a:spcBef>
        <a:spcAft>
          <a:spcPct val="0"/>
        </a:spcAft>
        <a:defRPr sz="2400">
          <a:solidFill>
            <a:schemeClr val="tx1"/>
          </a:solidFill>
          <a:latin typeface="Garamond" charset="0"/>
        </a:defRPr>
      </a:lvl7pPr>
      <a:lvl8pPr marL="1371600" algn="ctr" rtl="0" fontAlgn="base">
        <a:spcBef>
          <a:spcPct val="0"/>
        </a:spcBef>
        <a:spcAft>
          <a:spcPct val="0"/>
        </a:spcAft>
        <a:defRPr sz="2400">
          <a:solidFill>
            <a:schemeClr val="tx1"/>
          </a:solidFill>
          <a:latin typeface="Garamond" charset="0"/>
        </a:defRPr>
      </a:lvl8pPr>
      <a:lvl9pPr marL="1828800" algn="ctr" rtl="0" fontAlgn="base">
        <a:spcBef>
          <a:spcPct val="0"/>
        </a:spcBef>
        <a:spcAft>
          <a:spcPct val="0"/>
        </a:spcAft>
        <a:defRPr sz="2400">
          <a:solidFill>
            <a:schemeClr val="tx1"/>
          </a:solidFill>
          <a:latin typeface="Garamon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933450" y="20638"/>
            <a:ext cx="8001000" cy="1139825"/>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41987" name="Rectangle 3"/>
          <p:cNvSpPr>
            <a:spLocks noGrp="1" noChangeArrowheads="1"/>
          </p:cNvSpPr>
          <p:nvPr>
            <p:ph type="body" idx="1"/>
          </p:nvPr>
        </p:nvSpPr>
        <p:spPr bwMode="auto">
          <a:xfrm>
            <a:off x="457200" y="1600200"/>
            <a:ext cx="8226425" cy="45227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grpSp>
        <p:nvGrpSpPr>
          <p:cNvPr id="41988" name="Group 4"/>
          <p:cNvGrpSpPr>
            <a:grpSpLocks/>
          </p:cNvGrpSpPr>
          <p:nvPr/>
        </p:nvGrpSpPr>
        <p:grpSpPr bwMode="auto">
          <a:xfrm>
            <a:off x="125413" y="1588"/>
            <a:ext cx="8907462" cy="6854825"/>
            <a:chOff x="79" y="1"/>
            <a:chExt cx="5611" cy="4318"/>
          </a:xfrm>
        </p:grpSpPr>
        <p:sp>
          <p:nvSpPr>
            <p:cNvPr id="132101" name="AutoShape 5"/>
            <p:cNvSpPr>
              <a:spLocks noChangeArrowheads="1"/>
            </p:cNvSpPr>
            <p:nvPr/>
          </p:nvSpPr>
          <p:spPr bwMode="auto">
            <a:xfrm>
              <a:off x="404" y="741"/>
              <a:ext cx="5191" cy="3579"/>
            </a:xfrm>
            <a:custGeom>
              <a:avLst/>
              <a:gdLst>
                <a:gd name="T0" fmla="*/ 3372 w 3734"/>
                <a:gd name="T1" fmla="*/ 2668 h 2668"/>
                <a:gd name="T2" fmla="*/ 3372 w 3734"/>
                <a:gd name="T3" fmla="*/ 2426 h 2668"/>
                <a:gd name="T4" fmla="*/ 3661 w 3734"/>
                <a:gd name="T5" fmla="*/ 2426 h 2668"/>
                <a:gd name="T6" fmla="*/ 3734 w 3734"/>
                <a:gd name="T7" fmla="*/ 2329 h 2668"/>
                <a:gd name="T8" fmla="*/ 3734 w 3734"/>
                <a:gd name="T9" fmla="*/ 0 h 2668"/>
                <a:gd name="T10" fmla="*/ 0 w 3734"/>
                <a:gd name="T11" fmla="*/ 0 h 2668"/>
                <a:gd name="T12" fmla="*/ 0 w 3734"/>
                <a:gd name="T13" fmla="*/ 0 h 2668"/>
                <a:gd name="T14" fmla="*/ 3734 w 3734"/>
                <a:gd name="T15" fmla="*/ 2668 h 2668"/>
              </a:gdLst>
              <a:ahLst/>
              <a:cxnLst>
                <a:cxn ang="0">
                  <a:pos x="T0" y="T1"/>
                </a:cxn>
                <a:cxn ang="0">
                  <a:pos x="T2" y="T3"/>
                </a:cxn>
                <a:cxn ang="0">
                  <a:pos x="T4" y="T5"/>
                </a:cxn>
                <a:cxn ang="0">
                  <a:pos x="T6" y="T7"/>
                </a:cxn>
                <a:cxn ang="0">
                  <a:pos x="T8" y="T9"/>
                </a:cxn>
                <a:cxn ang="0">
                  <a:pos x="T10" y="T11"/>
                </a:cxn>
              </a:cxnLst>
              <a:rect l="T12" t="T13" r="T14" b="T15"/>
              <a:pathLst>
                <a:path w="3734" h="2668">
                  <a:moveTo>
                    <a:pt x="3372" y="2668"/>
                  </a:moveTo>
                  <a:lnTo>
                    <a:pt x="3372" y="2426"/>
                  </a:lnTo>
                  <a:lnTo>
                    <a:pt x="3661" y="2426"/>
                  </a:lnTo>
                  <a:lnTo>
                    <a:pt x="3734" y="2329"/>
                  </a:lnTo>
                  <a:lnTo>
                    <a:pt x="3734" y="0"/>
                  </a:lnTo>
                  <a:lnTo>
                    <a:pt x="0" y="0"/>
                  </a:lnTo>
                </a:path>
              </a:pathLst>
            </a:custGeom>
            <a:noFill/>
            <a:ln w="12600">
              <a:solidFill>
                <a:srgbClr val="000000"/>
              </a:solid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02" name="AutoShape 6"/>
            <p:cNvSpPr>
              <a:spLocks noChangeArrowheads="1"/>
            </p:cNvSpPr>
            <p:nvPr/>
          </p:nvSpPr>
          <p:spPr bwMode="auto">
            <a:xfrm>
              <a:off x="79" y="223"/>
              <a:ext cx="321" cy="4097"/>
            </a:xfrm>
            <a:custGeom>
              <a:avLst/>
              <a:gdLst>
                <a:gd name="T0" fmla="*/ 0 w 231"/>
                <a:gd name="T1" fmla="*/ 3054 h 3054"/>
                <a:gd name="T2" fmla="*/ 0 w 231"/>
                <a:gd name="T3" fmla="*/ 85 h 3054"/>
                <a:gd name="T4" fmla="*/ 79 w 231"/>
                <a:gd name="T5" fmla="*/ 0 h 3054"/>
                <a:gd name="T6" fmla="*/ 231 w 231"/>
                <a:gd name="T7" fmla="*/ 0 h 3054"/>
                <a:gd name="T8" fmla="*/ 0 w 231"/>
                <a:gd name="T9" fmla="*/ 0 h 3054"/>
                <a:gd name="T10" fmla="*/ 231 w 231"/>
                <a:gd name="T11" fmla="*/ 3054 h 3054"/>
              </a:gdLst>
              <a:ahLst/>
              <a:cxnLst>
                <a:cxn ang="0">
                  <a:pos x="T0" y="T1"/>
                </a:cxn>
                <a:cxn ang="0">
                  <a:pos x="T2" y="T3"/>
                </a:cxn>
                <a:cxn ang="0">
                  <a:pos x="T4" y="T5"/>
                </a:cxn>
                <a:cxn ang="0">
                  <a:pos x="T6" y="T7"/>
                </a:cxn>
              </a:cxnLst>
              <a:rect l="T8" t="T9" r="T10" b="T11"/>
              <a:pathLst>
                <a:path w="231" h="3054">
                  <a:moveTo>
                    <a:pt x="0" y="3054"/>
                  </a:moveTo>
                  <a:lnTo>
                    <a:pt x="0" y="85"/>
                  </a:lnTo>
                  <a:lnTo>
                    <a:pt x="79" y="0"/>
                  </a:lnTo>
                  <a:lnTo>
                    <a:pt x="231" y="0"/>
                  </a:lnTo>
                </a:path>
              </a:pathLst>
            </a:custGeom>
            <a:noFill/>
            <a:ln w="12600">
              <a:solidFill>
                <a:srgbClr val="000000"/>
              </a:solid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03" name="AutoShape 7"/>
            <p:cNvSpPr>
              <a:spLocks noChangeArrowheads="1"/>
            </p:cNvSpPr>
            <p:nvPr/>
          </p:nvSpPr>
          <p:spPr bwMode="auto">
            <a:xfrm>
              <a:off x="5370" y="1"/>
              <a:ext cx="321" cy="4163"/>
            </a:xfrm>
            <a:custGeom>
              <a:avLst/>
              <a:gdLst>
                <a:gd name="T0" fmla="*/ 231 w 231"/>
                <a:gd name="T1" fmla="*/ 0 h 3103"/>
                <a:gd name="T2" fmla="*/ 231 w 231"/>
                <a:gd name="T3" fmla="*/ 3017 h 3103"/>
                <a:gd name="T4" fmla="*/ 152 w 231"/>
                <a:gd name="T5" fmla="*/ 3103 h 3103"/>
                <a:gd name="T6" fmla="*/ 0 w 231"/>
                <a:gd name="T7" fmla="*/ 3103 h 3103"/>
                <a:gd name="T8" fmla="*/ 0 w 231"/>
                <a:gd name="T9" fmla="*/ 0 h 3103"/>
                <a:gd name="T10" fmla="*/ 231 w 231"/>
                <a:gd name="T11" fmla="*/ 3103 h 3103"/>
              </a:gdLst>
              <a:ahLst/>
              <a:cxnLst>
                <a:cxn ang="0">
                  <a:pos x="T0" y="T1"/>
                </a:cxn>
                <a:cxn ang="0">
                  <a:pos x="T2" y="T3"/>
                </a:cxn>
                <a:cxn ang="0">
                  <a:pos x="T4" y="T5"/>
                </a:cxn>
                <a:cxn ang="0">
                  <a:pos x="T6" y="T7"/>
                </a:cxn>
              </a:cxnLst>
              <a:rect l="T8" t="T9" r="T10" b="T11"/>
              <a:pathLst>
                <a:path w="231" h="3103">
                  <a:moveTo>
                    <a:pt x="231" y="0"/>
                  </a:moveTo>
                  <a:lnTo>
                    <a:pt x="231" y="3017"/>
                  </a:lnTo>
                  <a:lnTo>
                    <a:pt x="152" y="3103"/>
                  </a:lnTo>
                  <a:lnTo>
                    <a:pt x="0" y="3103"/>
                  </a:lnTo>
                </a:path>
              </a:pathLst>
            </a:custGeom>
            <a:noFill/>
            <a:ln w="12600">
              <a:solidFill>
                <a:srgbClr val="000000"/>
              </a:solid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04" name="AutoShape 8"/>
            <p:cNvSpPr>
              <a:spLocks noChangeArrowheads="1"/>
            </p:cNvSpPr>
            <p:nvPr/>
          </p:nvSpPr>
          <p:spPr bwMode="auto">
            <a:xfrm>
              <a:off x="191" y="1"/>
              <a:ext cx="4639" cy="4168"/>
            </a:xfrm>
            <a:custGeom>
              <a:avLst/>
              <a:gdLst>
                <a:gd name="T0" fmla="*/ 259 w 3337"/>
                <a:gd name="T1" fmla="*/ 0 h 3107"/>
                <a:gd name="T2" fmla="*/ 259 w 3337"/>
                <a:gd name="T3" fmla="*/ 380 h 3107"/>
                <a:gd name="T4" fmla="*/ 63 w 3337"/>
                <a:gd name="T5" fmla="*/ 380 h 3107"/>
                <a:gd name="T6" fmla="*/ 0 w 3337"/>
                <a:gd name="T7" fmla="*/ 492 h 3107"/>
                <a:gd name="T8" fmla="*/ 0 w 3337"/>
                <a:gd name="T9" fmla="*/ 3107 h 3107"/>
                <a:gd name="T10" fmla="*/ 3337 w 3337"/>
                <a:gd name="T11" fmla="*/ 3107 h 3107"/>
                <a:gd name="T12" fmla="*/ 0 w 3337"/>
                <a:gd name="T13" fmla="*/ 0 h 3107"/>
                <a:gd name="T14" fmla="*/ 3337 w 3337"/>
                <a:gd name="T15" fmla="*/ 3107 h 3107"/>
              </a:gdLst>
              <a:ahLst/>
              <a:cxnLst>
                <a:cxn ang="0">
                  <a:pos x="T0" y="T1"/>
                </a:cxn>
                <a:cxn ang="0">
                  <a:pos x="T2" y="T3"/>
                </a:cxn>
                <a:cxn ang="0">
                  <a:pos x="T4" y="T5"/>
                </a:cxn>
                <a:cxn ang="0">
                  <a:pos x="T6" y="T7"/>
                </a:cxn>
                <a:cxn ang="0">
                  <a:pos x="T8" y="T9"/>
                </a:cxn>
                <a:cxn ang="0">
                  <a:pos x="T10" y="T11"/>
                </a:cxn>
              </a:cxnLst>
              <a:rect l="T12" t="T13" r="T14" b="T15"/>
              <a:pathLst>
                <a:path w="3337" h="3107">
                  <a:moveTo>
                    <a:pt x="259" y="0"/>
                  </a:moveTo>
                  <a:lnTo>
                    <a:pt x="259" y="380"/>
                  </a:lnTo>
                  <a:lnTo>
                    <a:pt x="63" y="380"/>
                  </a:lnTo>
                  <a:lnTo>
                    <a:pt x="0" y="492"/>
                  </a:lnTo>
                  <a:lnTo>
                    <a:pt x="0" y="3107"/>
                  </a:lnTo>
                  <a:lnTo>
                    <a:pt x="3337" y="3107"/>
                  </a:lnTo>
                </a:path>
              </a:pathLst>
            </a:custGeom>
            <a:noFill/>
            <a:ln w="12600">
              <a:solidFill>
                <a:srgbClr val="000000"/>
              </a:solidFill>
              <a:round/>
              <a:headEnd/>
              <a:tailEnd/>
            </a:ln>
            <a:effectLst/>
          </p:spPr>
          <p:txBody>
            <a:bodyPr wrap="none" anchor="ctr"/>
            <a:lstStyle/>
            <a:p>
              <a:pPr>
                <a:defRPr/>
              </a:pPr>
              <a:endParaRPr lang="en-US">
                <a:latin typeface="Garamond" pitchFamily="-107" charset="0"/>
                <a:cs typeface="Arial" pitchFamily="-107" charset="0"/>
              </a:endParaRPr>
            </a:p>
          </p:txBody>
        </p:sp>
      </p:grpSp>
      <p:sp>
        <p:nvSpPr>
          <p:cNvPr id="132105" name="AutoShape 9"/>
          <p:cNvSpPr>
            <a:spLocks noChangeArrowheads="1"/>
          </p:cNvSpPr>
          <p:nvPr/>
        </p:nvSpPr>
        <p:spPr bwMode="auto">
          <a:xfrm>
            <a:off x="450850" y="996950"/>
            <a:ext cx="365125" cy="365125"/>
          </a:xfrm>
          <a:custGeom>
            <a:avLst/>
            <a:gdLst>
              <a:gd name="T0" fmla="*/ 802 w 1526"/>
              <a:gd name="T1" fmla="*/ 1524 h 1526"/>
              <a:gd name="T2" fmla="*/ 916 w 1526"/>
              <a:gd name="T3" fmla="*/ 1510 h 1526"/>
              <a:gd name="T4" fmla="*/ 1026 w 1526"/>
              <a:gd name="T5" fmla="*/ 1478 h 1526"/>
              <a:gd name="T6" fmla="*/ 1126 w 1526"/>
              <a:gd name="T7" fmla="*/ 1434 h 1526"/>
              <a:gd name="T8" fmla="*/ 1220 w 1526"/>
              <a:gd name="T9" fmla="*/ 1374 h 1526"/>
              <a:gd name="T10" fmla="*/ 1302 w 1526"/>
              <a:gd name="T11" fmla="*/ 1302 h 1526"/>
              <a:gd name="T12" fmla="*/ 1374 w 1526"/>
              <a:gd name="T13" fmla="*/ 1218 h 1526"/>
              <a:gd name="T14" fmla="*/ 1434 w 1526"/>
              <a:gd name="T15" fmla="*/ 1126 h 1526"/>
              <a:gd name="T16" fmla="*/ 1480 w 1526"/>
              <a:gd name="T17" fmla="*/ 1024 h 1526"/>
              <a:gd name="T18" fmla="*/ 1510 w 1526"/>
              <a:gd name="T19" fmla="*/ 916 h 1526"/>
              <a:gd name="T20" fmla="*/ 1524 w 1526"/>
              <a:gd name="T21" fmla="*/ 802 h 1526"/>
              <a:gd name="T22" fmla="*/ 1524 w 1526"/>
              <a:gd name="T23" fmla="*/ 724 h 1526"/>
              <a:gd name="T24" fmla="*/ 1510 w 1526"/>
              <a:gd name="T25" fmla="*/ 608 h 1526"/>
              <a:gd name="T26" fmla="*/ 1480 w 1526"/>
              <a:gd name="T27" fmla="*/ 500 h 1526"/>
              <a:gd name="T28" fmla="*/ 1434 w 1526"/>
              <a:gd name="T29" fmla="*/ 400 h 1526"/>
              <a:gd name="T30" fmla="*/ 1374 w 1526"/>
              <a:gd name="T31" fmla="*/ 306 h 1526"/>
              <a:gd name="T32" fmla="*/ 1302 w 1526"/>
              <a:gd name="T33" fmla="*/ 224 h 1526"/>
              <a:gd name="T34" fmla="*/ 1220 w 1526"/>
              <a:gd name="T35" fmla="*/ 152 h 1526"/>
              <a:gd name="T36" fmla="*/ 1126 w 1526"/>
              <a:gd name="T37" fmla="*/ 92 h 1526"/>
              <a:gd name="T38" fmla="*/ 1026 w 1526"/>
              <a:gd name="T39" fmla="*/ 46 h 1526"/>
              <a:gd name="T40" fmla="*/ 916 w 1526"/>
              <a:gd name="T41" fmla="*/ 16 h 1526"/>
              <a:gd name="T42" fmla="*/ 802 w 1526"/>
              <a:gd name="T43" fmla="*/ 0 h 1526"/>
              <a:gd name="T44" fmla="*/ 724 w 1526"/>
              <a:gd name="T45" fmla="*/ 0 h 1526"/>
              <a:gd name="T46" fmla="*/ 610 w 1526"/>
              <a:gd name="T47" fmla="*/ 16 h 1526"/>
              <a:gd name="T48" fmla="*/ 500 w 1526"/>
              <a:gd name="T49" fmla="*/ 46 h 1526"/>
              <a:gd name="T50" fmla="*/ 400 w 1526"/>
              <a:gd name="T51" fmla="*/ 92 h 1526"/>
              <a:gd name="T52" fmla="*/ 306 w 1526"/>
              <a:gd name="T53" fmla="*/ 152 h 1526"/>
              <a:gd name="T54" fmla="*/ 224 w 1526"/>
              <a:gd name="T55" fmla="*/ 224 h 1526"/>
              <a:gd name="T56" fmla="*/ 152 w 1526"/>
              <a:gd name="T57" fmla="*/ 306 h 1526"/>
              <a:gd name="T58" fmla="*/ 92 w 1526"/>
              <a:gd name="T59" fmla="*/ 400 h 1526"/>
              <a:gd name="T60" fmla="*/ 46 w 1526"/>
              <a:gd name="T61" fmla="*/ 500 h 1526"/>
              <a:gd name="T62" fmla="*/ 16 w 1526"/>
              <a:gd name="T63" fmla="*/ 608 h 1526"/>
              <a:gd name="T64" fmla="*/ 2 w 1526"/>
              <a:gd name="T65" fmla="*/ 724 h 1526"/>
              <a:gd name="T66" fmla="*/ 2 w 1526"/>
              <a:gd name="T67" fmla="*/ 802 h 1526"/>
              <a:gd name="T68" fmla="*/ 16 w 1526"/>
              <a:gd name="T69" fmla="*/ 916 h 1526"/>
              <a:gd name="T70" fmla="*/ 46 w 1526"/>
              <a:gd name="T71" fmla="*/ 1024 h 1526"/>
              <a:gd name="T72" fmla="*/ 92 w 1526"/>
              <a:gd name="T73" fmla="*/ 1126 h 1526"/>
              <a:gd name="T74" fmla="*/ 152 w 1526"/>
              <a:gd name="T75" fmla="*/ 1218 h 1526"/>
              <a:gd name="T76" fmla="*/ 224 w 1526"/>
              <a:gd name="T77" fmla="*/ 1302 h 1526"/>
              <a:gd name="T78" fmla="*/ 306 w 1526"/>
              <a:gd name="T79" fmla="*/ 1374 h 1526"/>
              <a:gd name="T80" fmla="*/ 400 w 1526"/>
              <a:gd name="T81" fmla="*/ 1434 h 1526"/>
              <a:gd name="T82" fmla="*/ 500 w 1526"/>
              <a:gd name="T83" fmla="*/ 1478 h 1526"/>
              <a:gd name="T84" fmla="*/ 610 w 1526"/>
              <a:gd name="T85" fmla="*/ 1510 h 1526"/>
              <a:gd name="T86" fmla="*/ 724 w 1526"/>
              <a:gd name="T87" fmla="*/ 1524 h 1526"/>
              <a:gd name="T88" fmla="*/ 0 w 1526"/>
              <a:gd name="T89" fmla="*/ 0 h 1526"/>
              <a:gd name="T90" fmla="*/ 1526 w 1526"/>
              <a:gd name="T91"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close/>
              </a:path>
            </a:pathLst>
          </a:custGeom>
          <a:solidFill>
            <a:srgbClr val="C7D9F0"/>
          </a:solidFill>
          <a:ln w="9525">
            <a:no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06" name="AutoShape 10"/>
          <p:cNvSpPr>
            <a:spLocks noChangeArrowheads="1"/>
          </p:cNvSpPr>
          <p:nvPr/>
        </p:nvSpPr>
        <p:spPr bwMode="auto">
          <a:xfrm>
            <a:off x="450850" y="996950"/>
            <a:ext cx="365125" cy="365125"/>
          </a:xfrm>
          <a:custGeom>
            <a:avLst/>
            <a:gdLst>
              <a:gd name="T0" fmla="*/ 802 w 1526"/>
              <a:gd name="T1" fmla="*/ 1524 h 1526"/>
              <a:gd name="T2" fmla="*/ 916 w 1526"/>
              <a:gd name="T3" fmla="*/ 1510 h 1526"/>
              <a:gd name="T4" fmla="*/ 1026 w 1526"/>
              <a:gd name="T5" fmla="*/ 1478 h 1526"/>
              <a:gd name="T6" fmla="*/ 1126 w 1526"/>
              <a:gd name="T7" fmla="*/ 1434 h 1526"/>
              <a:gd name="T8" fmla="*/ 1220 w 1526"/>
              <a:gd name="T9" fmla="*/ 1374 h 1526"/>
              <a:gd name="T10" fmla="*/ 1302 w 1526"/>
              <a:gd name="T11" fmla="*/ 1302 h 1526"/>
              <a:gd name="T12" fmla="*/ 1374 w 1526"/>
              <a:gd name="T13" fmla="*/ 1218 h 1526"/>
              <a:gd name="T14" fmla="*/ 1434 w 1526"/>
              <a:gd name="T15" fmla="*/ 1126 h 1526"/>
              <a:gd name="T16" fmla="*/ 1480 w 1526"/>
              <a:gd name="T17" fmla="*/ 1024 h 1526"/>
              <a:gd name="T18" fmla="*/ 1510 w 1526"/>
              <a:gd name="T19" fmla="*/ 916 h 1526"/>
              <a:gd name="T20" fmla="*/ 1524 w 1526"/>
              <a:gd name="T21" fmla="*/ 802 h 1526"/>
              <a:gd name="T22" fmla="*/ 1524 w 1526"/>
              <a:gd name="T23" fmla="*/ 724 h 1526"/>
              <a:gd name="T24" fmla="*/ 1510 w 1526"/>
              <a:gd name="T25" fmla="*/ 608 h 1526"/>
              <a:gd name="T26" fmla="*/ 1480 w 1526"/>
              <a:gd name="T27" fmla="*/ 500 h 1526"/>
              <a:gd name="T28" fmla="*/ 1434 w 1526"/>
              <a:gd name="T29" fmla="*/ 400 h 1526"/>
              <a:gd name="T30" fmla="*/ 1374 w 1526"/>
              <a:gd name="T31" fmla="*/ 306 h 1526"/>
              <a:gd name="T32" fmla="*/ 1302 w 1526"/>
              <a:gd name="T33" fmla="*/ 224 h 1526"/>
              <a:gd name="T34" fmla="*/ 1220 w 1526"/>
              <a:gd name="T35" fmla="*/ 152 h 1526"/>
              <a:gd name="T36" fmla="*/ 1126 w 1526"/>
              <a:gd name="T37" fmla="*/ 92 h 1526"/>
              <a:gd name="T38" fmla="*/ 1026 w 1526"/>
              <a:gd name="T39" fmla="*/ 46 h 1526"/>
              <a:gd name="T40" fmla="*/ 916 w 1526"/>
              <a:gd name="T41" fmla="*/ 16 h 1526"/>
              <a:gd name="T42" fmla="*/ 802 w 1526"/>
              <a:gd name="T43" fmla="*/ 0 h 1526"/>
              <a:gd name="T44" fmla="*/ 724 w 1526"/>
              <a:gd name="T45" fmla="*/ 0 h 1526"/>
              <a:gd name="T46" fmla="*/ 610 w 1526"/>
              <a:gd name="T47" fmla="*/ 16 h 1526"/>
              <a:gd name="T48" fmla="*/ 500 w 1526"/>
              <a:gd name="T49" fmla="*/ 46 h 1526"/>
              <a:gd name="T50" fmla="*/ 400 w 1526"/>
              <a:gd name="T51" fmla="*/ 92 h 1526"/>
              <a:gd name="T52" fmla="*/ 306 w 1526"/>
              <a:gd name="T53" fmla="*/ 152 h 1526"/>
              <a:gd name="T54" fmla="*/ 224 w 1526"/>
              <a:gd name="T55" fmla="*/ 224 h 1526"/>
              <a:gd name="T56" fmla="*/ 152 w 1526"/>
              <a:gd name="T57" fmla="*/ 306 h 1526"/>
              <a:gd name="T58" fmla="*/ 92 w 1526"/>
              <a:gd name="T59" fmla="*/ 400 h 1526"/>
              <a:gd name="T60" fmla="*/ 46 w 1526"/>
              <a:gd name="T61" fmla="*/ 500 h 1526"/>
              <a:gd name="T62" fmla="*/ 16 w 1526"/>
              <a:gd name="T63" fmla="*/ 608 h 1526"/>
              <a:gd name="T64" fmla="*/ 2 w 1526"/>
              <a:gd name="T65" fmla="*/ 724 h 1526"/>
              <a:gd name="T66" fmla="*/ 2 w 1526"/>
              <a:gd name="T67" fmla="*/ 802 h 1526"/>
              <a:gd name="T68" fmla="*/ 16 w 1526"/>
              <a:gd name="T69" fmla="*/ 916 h 1526"/>
              <a:gd name="T70" fmla="*/ 46 w 1526"/>
              <a:gd name="T71" fmla="*/ 1024 h 1526"/>
              <a:gd name="T72" fmla="*/ 92 w 1526"/>
              <a:gd name="T73" fmla="*/ 1126 h 1526"/>
              <a:gd name="T74" fmla="*/ 152 w 1526"/>
              <a:gd name="T75" fmla="*/ 1218 h 1526"/>
              <a:gd name="T76" fmla="*/ 224 w 1526"/>
              <a:gd name="T77" fmla="*/ 1302 h 1526"/>
              <a:gd name="T78" fmla="*/ 306 w 1526"/>
              <a:gd name="T79" fmla="*/ 1374 h 1526"/>
              <a:gd name="T80" fmla="*/ 400 w 1526"/>
              <a:gd name="T81" fmla="*/ 1434 h 1526"/>
              <a:gd name="T82" fmla="*/ 500 w 1526"/>
              <a:gd name="T83" fmla="*/ 1478 h 1526"/>
              <a:gd name="T84" fmla="*/ 610 w 1526"/>
              <a:gd name="T85" fmla="*/ 1510 h 1526"/>
              <a:gd name="T86" fmla="*/ 724 w 1526"/>
              <a:gd name="T87" fmla="*/ 1524 h 1526"/>
              <a:gd name="T88" fmla="*/ 0 w 1526"/>
              <a:gd name="T89" fmla="*/ 0 h 1526"/>
              <a:gd name="T90" fmla="*/ 1526 w 1526"/>
              <a:gd name="T91"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6" h="1526">
                <a:moveTo>
                  <a:pt x="762" y="1526"/>
                </a:moveTo>
                <a:lnTo>
                  <a:pt x="762" y="1526"/>
                </a:lnTo>
                <a:lnTo>
                  <a:pt x="802" y="1524"/>
                </a:lnTo>
                <a:lnTo>
                  <a:pt x="840" y="1522"/>
                </a:lnTo>
                <a:lnTo>
                  <a:pt x="880" y="1516"/>
                </a:lnTo>
                <a:lnTo>
                  <a:pt x="916" y="1510"/>
                </a:lnTo>
                <a:lnTo>
                  <a:pt x="954" y="1502"/>
                </a:lnTo>
                <a:lnTo>
                  <a:pt x="990" y="1490"/>
                </a:lnTo>
                <a:lnTo>
                  <a:pt x="1026" y="1478"/>
                </a:lnTo>
                <a:lnTo>
                  <a:pt x="1060" y="1466"/>
                </a:lnTo>
                <a:lnTo>
                  <a:pt x="1094" y="1450"/>
                </a:lnTo>
                <a:lnTo>
                  <a:pt x="1126" y="1434"/>
                </a:lnTo>
                <a:lnTo>
                  <a:pt x="1158" y="1414"/>
                </a:lnTo>
                <a:lnTo>
                  <a:pt x="1190" y="1396"/>
                </a:lnTo>
                <a:lnTo>
                  <a:pt x="1220" y="1374"/>
                </a:lnTo>
                <a:lnTo>
                  <a:pt x="1248" y="1352"/>
                </a:lnTo>
                <a:lnTo>
                  <a:pt x="1276" y="1328"/>
                </a:lnTo>
                <a:lnTo>
                  <a:pt x="1302" y="1302"/>
                </a:lnTo>
                <a:lnTo>
                  <a:pt x="1328" y="1276"/>
                </a:lnTo>
                <a:lnTo>
                  <a:pt x="1352" y="1248"/>
                </a:lnTo>
                <a:lnTo>
                  <a:pt x="1374" y="1218"/>
                </a:lnTo>
                <a:lnTo>
                  <a:pt x="1396" y="1190"/>
                </a:lnTo>
                <a:lnTo>
                  <a:pt x="1416" y="1158"/>
                </a:lnTo>
                <a:lnTo>
                  <a:pt x="1434" y="1126"/>
                </a:lnTo>
                <a:lnTo>
                  <a:pt x="1450" y="1094"/>
                </a:lnTo>
                <a:lnTo>
                  <a:pt x="1466" y="1060"/>
                </a:lnTo>
                <a:lnTo>
                  <a:pt x="1480" y="1024"/>
                </a:lnTo>
                <a:lnTo>
                  <a:pt x="1492" y="990"/>
                </a:lnTo>
                <a:lnTo>
                  <a:pt x="1502" y="954"/>
                </a:lnTo>
                <a:lnTo>
                  <a:pt x="1510" y="916"/>
                </a:lnTo>
                <a:lnTo>
                  <a:pt x="1516" y="878"/>
                </a:lnTo>
                <a:lnTo>
                  <a:pt x="1522" y="840"/>
                </a:lnTo>
                <a:lnTo>
                  <a:pt x="1524" y="802"/>
                </a:lnTo>
                <a:lnTo>
                  <a:pt x="1526" y="762"/>
                </a:lnTo>
                <a:lnTo>
                  <a:pt x="1524" y="724"/>
                </a:lnTo>
                <a:lnTo>
                  <a:pt x="1522" y="684"/>
                </a:lnTo>
                <a:lnTo>
                  <a:pt x="1516" y="646"/>
                </a:lnTo>
                <a:lnTo>
                  <a:pt x="1510" y="608"/>
                </a:lnTo>
                <a:lnTo>
                  <a:pt x="1502" y="572"/>
                </a:lnTo>
                <a:lnTo>
                  <a:pt x="1492" y="536"/>
                </a:lnTo>
                <a:lnTo>
                  <a:pt x="1480" y="500"/>
                </a:lnTo>
                <a:lnTo>
                  <a:pt x="1466" y="466"/>
                </a:lnTo>
                <a:lnTo>
                  <a:pt x="1450" y="432"/>
                </a:lnTo>
                <a:lnTo>
                  <a:pt x="1434" y="400"/>
                </a:lnTo>
                <a:lnTo>
                  <a:pt x="1416" y="368"/>
                </a:lnTo>
                <a:lnTo>
                  <a:pt x="1396" y="336"/>
                </a:lnTo>
                <a:lnTo>
                  <a:pt x="1374" y="306"/>
                </a:lnTo>
                <a:lnTo>
                  <a:pt x="1352" y="278"/>
                </a:lnTo>
                <a:lnTo>
                  <a:pt x="1328" y="250"/>
                </a:lnTo>
                <a:lnTo>
                  <a:pt x="1302" y="224"/>
                </a:lnTo>
                <a:lnTo>
                  <a:pt x="1276" y="198"/>
                </a:lnTo>
                <a:lnTo>
                  <a:pt x="1248" y="174"/>
                </a:lnTo>
                <a:lnTo>
                  <a:pt x="1220" y="152"/>
                </a:lnTo>
                <a:lnTo>
                  <a:pt x="1190" y="130"/>
                </a:lnTo>
                <a:lnTo>
                  <a:pt x="1158" y="110"/>
                </a:lnTo>
                <a:lnTo>
                  <a:pt x="1126" y="92"/>
                </a:lnTo>
                <a:lnTo>
                  <a:pt x="1094" y="76"/>
                </a:lnTo>
                <a:lnTo>
                  <a:pt x="1060" y="60"/>
                </a:lnTo>
                <a:lnTo>
                  <a:pt x="1026" y="46"/>
                </a:lnTo>
                <a:lnTo>
                  <a:pt x="990" y="34"/>
                </a:lnTo>
                <a:lnTo>
                  <a:pt x="954" y="24"/>
                </a:lnTo>
                <a:lnTo>
                  <a:pt x="916" y="16"/>
                </a:lnTo>
                <a:lnTo>
                  <a:pt x="880" y="8"/>
                </a:lnTo>
                <a:lnTo>
                  <a:pt x="840" y="4"/>
                </a:lnTo>
                <a:lnTo>
                  <a:pt x="802" y="0"/>
                </a:lnTo>
                <a:lnTo>
                  <a:pt x="762" y="0"/>
                </a:lnTo>
                <a:lnTo>
                  <a:pt x="724" y="0"/>
                </a:lnTo>
                <a:lnTo>
                  <a:pt x="684" y="4"/>
                </a:lnTo>
                <a:lnTo>
                  <a:pt x="646" y="8"/>
                </a:lnTo>
                <a:lnTo>
                  <a:pt x="610" y="16"/>
                </a:lnTo>
                <a:lnTo>
                  <a:pt x="572" y="24"/>
                </a:lnTo>
                <a:lnTo>
                  <a:pt x="536" y="34"/>
                </a:lnTo>
                <a:lnTo>
                  <a:pt x="500" y="46"/>
                </a:lnTo>
                <a:lnTo>
                  <a:pt x="466" y="60"/>
                </a:lnTo>
                <a:lnTo>
                  <a:pt x="432" y="76"/>
                </a:lnTo>
                <a:lnTo>
                  <a:pt x="400" y="92"/>
                </a:lnTo>
                <a:lnTo>
                  <a:pt x="368" y="110"/>
                </a:lnTo>
                <a:lnTo>
                  <a:pt x="336" y="130"/>
                </a:lnTo>
                <a:lnTo>
                  <a:pt x="306" y="152"/>
                </a:lnTo>
                <a:lnTo>
                  <a:pt x="278" y="174"/>
                </a:lnTo>
                <a:lnTo>
                  <a:pt x="250" y="198"/>
                </a:lnTo>
                <a:lnTo>
                  <a:pt x="224" y="224"/>
                </a:lnTo>
                <a:lnTo>
                  <a:pt x="198" y="250"/>
                </a:lnTo>
                <a:lnTo>
                  <a:pt x="174" y="278"/>
                </a:lnTo>
                <a:lnTo>
                  <a:pt x="152" y="306"/>
                </a:lnTo>
                <a:lnTo>
                  <a:pt x="130" y="336"/>
                </a:lnTo>
                <a:lnTo>
                  <a:pt x="110" y="368"/>
                </a:lnTo>
                <a:lnTo>
                  <a:pt x="92" y="400"/>
                </a:lnTo>
                <a:lnTo>
                  <a:pt x="76" y="432"/>
                </a:lnTo>
                <a:lnTo>
                  <a:pt x="60" y="466"/>
                </a:lnTo>
                <a:lnTo>
                  <a:pt x="46" y="500"/>
                </a:lnTo>
                <a:lnTo>
                  <a:pt x="34" y="536"/>
                </a:lnTo>
                <a:lnTo>
                  <a:pt x="24" y="572"/>
                </a:lnTo>
                <a:lnTo>
                  <a:pt x="16" y="608"/>
                </a:lnTo>
                <a:lnTo>
                  <a:pt x="8" y="646"/>
                </a:lnTo>
                <a:lnTo>
                  <a:pt x="4" y="684"/>
                </a:lnTo>
                <a:lnTo>
                  <a:pt x="2" y="724"/>
                </a:lnTo>
                <a:lnTo>
                  <a:pt x="0" y="762"/>
                </a:lnTo>
                <a:lnTo>
                  <a:pt x="2" y="802"/>
                </a:lnTo>
                <a:lnTo>
                  <a:pt x="4" y="840"/>
                </a:lnTo>
                <a:lnTo>
                  <a:pt x="8" y="878"/>
                </a:lnTo>
                <a:lnTo>
                  <a:pt x="16" y="916"/>
                </a:lnTo>
                <a:lnTo>
                  <a:pt x="24" y="954"/>
                </a:lnTo>
                <a:lnTo>
                  <a:pt x="34" y="990"/>
                </a:lnTo>
                <a:lnTo>
                  <a:pt x="46" y="1024"/>
                </a:lnTo>
                <a:lnTo>
                  <a:pt x="60" y="1060"/>
                </a:lnTo>
                <a:lnTo>
                  <a:pt x="76" y="1094"/>
                </a:lnTo>
                <a:lnTo>
                  <a:pt x="92" y="1126"/>
                </a:lnTo>
                <a:lnTo>
                  <a:pt x="110" y="1158"/>
                </a:lnTo>
                <a:lnTo>
                  <a:pt x="130" y="1190"/>
                </a:lnTo>
                <a:lnTo>
                  <a:pt x="152" y="1218"/>
                </a:lnTo>
                <a:lnTo>
                  <a:pt x="174" y="1248"/>
                </a:lnTo>
                <a:lnTo>
                  <a:pt x="198" y="1276"/>
                </a:lnTo>
                <a:lnTo>
                  <a:pt x="224" y="1302"/>
                </a:lnTo>
                <a:lnTo>
                  <a:pt x="250" y="1328"/>
                </a:lnTo>
                <a:lnTo>
                  <a:pt x="278" y="1352"/>
                </a:lnTo>
                <a:lnTo>
                  <a:pt x="306" y="1374"/>
                </a:lnTo>
                <a:lnTo>
                  <a:pt x="336" y="1396"/>
                </a:lnTo>
                <a:lnTo>
                  <a:pt x="368" y="1414"/>
                </a:lnTo>
                <a:lnTo>
                  <a:pt x="400" y="1434"/>
                </a:lnTo>
                <a:lnTo>
                  <a:pt x="432" y="1450"/>
                </a:lnTo>
                <a:lnTo>
                  <a:pt x="466" y="1466"/>
                </a:lnTo>
                <a:lnTo>
                  <a:pt x="500" y="1478"/>
                </a:lnTo>
                <a:lnTo>
                  <a:pt x="536" y="1490"/>
                </a:lnTo>
                <a:lnTo>
                  <a:pt x="572" y="1502"/>
                </a:lnTo>
                <a:lnTo>
                  <a:pt x="610" y="1510"/>
                </a:lnTo>
                <a:lnTo>
                  <a:pt x="646" y="1516"/>
                </a:lnTo>
                <a:lnTo>
                  <a:pt x="684" y="1522"/>
                </a:lnTo>
                <a:lnTo>
                  <a:pt x="724" y="1524"/>
                </a:lnTo>
                <a:lnTo>
                  <a:pt x="762" y="1526"/>
                </a:lnTo>
              </a:path>
            </a:pathLst>
          </a:custGeom>
          <a:noFill/>
          <a:ln w="9525">
            <a:no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07" name="AutoShape 11"/>
          <p:cNvSpPr>
            <a:spLocks noChangeArrowheads="1"/>
          </p:cNvSpPr>
          <p:nvPr/>
        </p:nvSpPr>
        <p:spPr bwMode="auto">
          <a:xfrm>
            <a:off x="482600" y="1030288"/>
            <a:ext cx="300038" cy="298450"/>
          </a:xfrm>
          <a:custGeom>
            <a:avLst/>
            <a:gdLst>
              <a:gd name="T0" fmla="*/ 660 w 1254"/>
              <a:gd name="T1" fmla="*/ 1252 h 1252"/>
              <a:gd name="T2" fmla="*/ 754 w 1254"/>
              <a:gd name="T3" fmla="*/ 1240 h 1252"/>
              <a:gd name="T4" fmla="*/ 842 w 1254"/>
              <a:gd name="T5" fmla="*/ 1214 h 1252"/>
              <a:gd name="T6" fmla="*/ 926 w 1254"/>
              <a:gd name="T7" fmla="*/ 1176 h 1252"/>
              <a:gd name="T8" fmla="*/ 1002 w 1254"/>
              <a:gd name="T9" fmla="*/ 1128 h 1252"/>
              <a:gd name="T10" fmla="*/ 1070 w 1254"/>
              <a:gd name="T11" fmla="*/ 1068 h 1252"/>
              <a:gd name="T12" fmla="*/ 1130 w 1254"/>
              <a:gd name="T13" fmla="*/ 1000 h 1252"/>
              <a:gd name="T14" fmla="*/ 1178 w 1254"/>
              <a:gd name="T15" fmla="*/ 924 h 1252"/>
              <a:gd name="T16" fmla="*/ 1216 w 1254"/>
              <a:gd name="T17" fmla="*/ 842 h 1252"/>
              <a:gd name="T18" fmla="*/ 1240 w 1254"/>
              <a:gd name="T19" fmla="*/ 752 h 1252"/>
              <a:gd name="T20" fmla="*/ 1252 w 1254"/>
              <a:gd name="T21" fmla="*/ 658 h 1252"/>
              <a:gd name="T22" fmla="*/ 1252 w 1254"/>
              <a:gd name="T23" fmla="*/ 594 h 1252"/>
              <a:gd name="T24" fmla="*/ 1240 w 1254"/>
              <a:gd name="T25" fmla="*/ 500 h 1252"/>
              <a:gd name="T26" fmla="*/ 1216 w 1254"/>
              <a:gd name="T27" fmla="*/ 410 h 1252"/>
              <a:gd name="T28" fmla="*/ 1178 w 1254"/>
              <a:gd name="T29" fmla="*/ 328 h 1252"/>
              <a:gd name="T30" fmla="*/ 1130 w 1254"/>
              <a:gd name="T31" fmla="*/ 252 h 1252"/>
              <a:gd name="T32" fmla="*/ 1070 w 1254"/>
              <a:gd name="T33" fmla="*/ 182 h 1252"/>
              <a:gd name="T34" fmla="*/ 1002 w 1254"/>
              <a:gd name="T35" fmla="*/ 124 h 1252"/>
              <a:gd name="T36" fmla="*/ 926 w 1254"/>
              <a:gd name="T37" fmla="*/ 76 h 1252"/>
              <a:gd name="T38" fmla="*/ 842 w 1254"/>
              <a:gd name="T39" fmla="*/ 38 h 1252"/>
              <a:gd name="T40" fmla="*/ 754 w 1254"/>
              <a:gd name="T41" fmla="*/ 12 h 1252"/>
              <a:gd name="T42" fmla="*/ 660 w 1254"/>
              <a:gd name="T43" fmla="*/ 0 h 1252"/>
              <a:gd name="T44" fmla="*/ 594 w 1254"/>
              <a:gd name="T45" fmla="*/ 0 h 1252"/>
              <a:gd name="T46" fmla="*/ 500 w 1254"/>
              <a:gd name="T47" fmla="*/ 12 h 1252"/>
              <a:gd name="T48" fmla="*/ 412 w 1254"/>
              <a:gd name="T49" fmla="*/ 38 h 1252"/>
              <a:gd name="T50" fmla="*/ 328 w 1254"/>
              <a:gd name="T51" fmla="*/ 76 h 1252"/>
              <a:gd name="T52" fmla="*/ 252 w 1254"/>
              <a:gd name="T53" fmla="*/ 124 h 1252"/>
              <a:gd name="T54" fmla="*/ 184 w 1254"/>
              <a:gd name="T55" fmla="*/ 182 h 1252"/>
              <a:gd name="T56" fmla="*/ 124 w 1254"/>
              <a:gd name="T57" fmla="*/ 252 h 1252"/>
              <a:gd name="T58" fmla="*/ 76 w 1254"/>
              <a:gd name="T59" fmla="*/ 328 h 1252"/>
              <a:gd name="T60" fmla="*/ 38 w 1254"/>
              <a:gd name="T61" fmla="*/ 410 h 1252"/>
              <a:gd name="T62" fmla="*/ 14 w 1254"/>
              <a:gd name="T63" fmla="*/ 500 h 1252"/>
              <a:gd name="T64" fmla="*/ 2 w 1254"/>
              <a:gd name="T65" fmla="*/ 594 h 1252"/>
              <a:gd name="T66" fmla="*/ 2 w 1254"/>
              <a:gd name="T67" fmla="*/ 658 h 1252"/>
              <a:gd name="T68" fmla="*/ 14 w 1254"/>
              <a:gd name="T69" fmla="*/ 752 h 1252"/>
              <a:gd name="T70" fmla="*/ 38 w 1254"/>
              <a:gd name="T71" fmla="*/ 842 h 1252"/>
              <a:gd name="T72" fmla="*/ 76 w 1254"/>
              <a:gd name="T73" fmla="*/ 924 h 1252"/>
              <a:gd name="T74" fmla="*/ 124 w 1254"/>
              <a:gd name="T75" fmla="*/ 1000 h 1252"/>
              <a:gd name="T76" fmla="*/ 184 w 1254"/>
              <a:gd name="T77" fmla="*/ 1068 h 1252"/>
              <a:gd name="T78" fmla="*/ 252 w 1254"/>
              <a:gd name="T79" fmla="*/ 1128 h 1252"/>
              <a:gd name="T80" fmla="*/ 328 w 1254"/>
              <a:gd name="T81" fmla="*/ 1176 h 1252"/>
              <a:gd name="T82" fmla="*/ 412 w 1254"/>
              <a:gd name="T83" fmla="*/ 1214 h 1252"/>
              <a:gd name="T84" fmla="*/ 500 w 1254"/>
              <a:gd name="T85" fmla="*/ 1240 h 1252"/>
              <a:gd name="T86" fmla="*/ 594 w 1254"/>
              <a:gd name="T87" fmla="*/ 1252 h 1252"/>
              <a:gd name="T88" fmla="*/ 0 w 1254"/>
              <a:gd name="T89" fmla="*/ 0 h 1252"/>
              <a:gd name="T90" fmla="*/ 1254 w 1254"/>
              <a:gd name="T91"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close/>
              </a:path>
            </a:pathLst>
          </a:custGeom>
          <a:solidFill>
            <a:srgbClr val="007BC3"/>
          </a:solidFill>
          <a:ln w="9525">
            <a:no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08" name="AutoShape 12"/>
          <p:cNvSpPr>
            <a:spLocks noChangeArrowheads="1"/>
          </p:cNvSpPr>
          <p:nvPr/>
        </p:nvSpPr>
        <p:spPr bwMode="auto">
          <a:xfrm>
            <a:off x="482600" y="1030288"/>
            <a:ext cx="300038" cy="298450"/>
          </a:xfrm>
          <a:custGeom>
            <a:avLst/>
            <a:gdLst>
              <a:gd name="T0" fmla="*/ 660 w 1254"/>
              <a:gd name="T1" fmla="*/ 1252 h 1252"/>
              <a:gd name="T2" fmla="*/ 754 w 1254"/>
              <a:gd name="T3" fmla="*/ 1240 h 1252"/>
              <a:gd name="T4" fmla="*/ 842 w 1254"/>
              <a:gd name="T5" fmla="*/ 1214 h 1252"/>
              <a:gd name="T6" fmla="*/ 926 w 1254"/>
              <a:gd name="T7" fmla="*/ 1176 h 1252"/>
              <a:gd name="T8" fmla="*/ 1002 w 1254"/>
              <a:gd name="T9" fmla="*/ 1128 h 1252"/>
              <a:gd name="T10" fmla="*/ 1070 w 1254"/>
              <a:gd name="T11" fmla="*/ 1068 h 1252"/>
              <a:gd name="T12" fmla="*/ 1130 w 1254"/>
              <a:gd name="T13" fmla="*/ 1000 h 1252"/>
              <a:gd name="T14" fmla="*/ 1178 w 1254"/>
              <a:gd name="T15" fmla="*/ 924 h 1252"/>
              <a:gd name="T16" fmla="*/ 1216 w 1254"/>
              <a:gd name="T17" fmla="*/ 842 h 1252"/>
              <a:gd name="T18" fmla="*/ 1240 w 1254"/>
              <a:gd name="T19" fmla="*/ 752 h 1252"/>
              <a:gd name="T20" fmla="*/ 1252 w 1254"/>
              <a:gd name="T21" fmla="*/ 658 h 1252"/>
              <a:gd name="T22" fmla="*/ 1252 w 1254"/>
              <a:gd name="T23" fmla="*/ 594 h 1252"/>
              <a:gd name="T24" fmla="*/ 1240 w 1254"/>
              <a:gd name="T25" fmla="*/ 500 h 1252"/>
              <a:gd name="T26" fmla="*/ 1216 w 1254"/>
              <a:gd name="T27" fmla="*/ 410 h 1252"/>
              <a:gd name="T28" fmla="*/ 1178 w 1254"/>
              <a:gd name="T29" fmla="*/ 328 h 1252"/>
              <a:gd name="T30" fmla="*/ 1130 w 1254"/>
              <a:gd name="T31" fmla="*/ 252 h 1252"/>
              <a:gd name="T32" fmla="*/ 1070 w 1254"/>
              <a:gd name="T33" fmla="*/ 182 h 1252"/>
              <a:gd name="T34" fmla="*/ 1002 w 1254"/>
              <a:gd name="T35" fmla="*/ 124 h 1252"/>
              <a:gd name="T36" fmla="*/ 926 w 1254"/>
              <a:gd name="T37" fmla="*/ 76 h 1252"/>
              <a:gd name="T38" fmla="*/ 842 w 1254"/>
              <a:gd name="T39" fmla="*/ 38 h 1252"/>
              <a:gd name="T40" fmla="*/ 754 w 1254"/>
              <a:gd name="T41" fmla="*/ 12 h 1252"/>
              <a:gd name="T42" fmla="*/ 660 w 1254"/>
              <a:gd name="T43" fmla="*/ 0 h 1252"/>
              <a:gd name="T44" fmla="*/ 594 w 1254"/>
              <a:gd name="T45" fmla="*/ 0 h 1252"/>
              <a:gd name="T46" fmla="*/ 500 w 1254"/>
              <a:gd name="T47" fmla="*/ 12 h 1252"/>
              <a:gd name="T48" fmla="*/ 412 w 1254"/>
              <a:gd name="T49" fmla="*/ 38 h 1252"/>
              <a:gd name="T50" fmla="*/ 328 w 1254"/>
              <a:gd name="T51" fmla="*/ 76 h 1252"/>
              <a:gd name="T52" fmla="*/ 252 w 1254"/>
              <a:gd name="T53" fmla="*/ 124 h 1252"/>
              <a:gd name="T54" fmla="*/ 184 w 1254"/>
              <a:gd name="T55" fmla="*/ 182 h 1252"/>
              <a:gd name="T56" fmla="*/ 124 w 1254"/>
              <a:gd name="T57" fmla="*/ 252 h 1252"/>
              <a:gd name="T58" fmla="*/ 76 w 1254"/>
              <a:gd name="T59" fmla="*/ 328 h 1252"/>
              <a:gd name="T60" fmla="*/ 38 w 1254"/>
              <a:gd name="T61" fmla="*/ 410 h 1252"/>
              <a:gd name="T62" fmla="*/ 14 w 1254"/>
              <a:gd name="T63" fmla="*/ 500 h 1252"/>
              <a:gd name="T64" fmla="*/ 2 w 1254"/>
              <a:gd name="T65" fmla="*/ 594 h 1252"/>
              <a:gd name="T66" fmla="*/ 2 w 1254"/>
              <a:gd name="T67" fmla="*/ 658 h 1252"/>
              <a:gd name="T68" fmla="*/ 14 w 1254"/>
              <a:gd name="T69" fmla="*/ 752 h 1252"/>
              <a:gd name="T70" fmla="*/ 38 w 1254"/>
              <a:gd name="T71" fmla="*/ 842 h 1252"/>
              <a:gd name="T72" fmla="*/ 76 w 1254"/>
              <a:gd name="T73" fmla="*/ 924 h 1252"/>
              <a:gd name="T74" fmla="*/ 124 w 1254"/>
              <a:gd name="T75" fmla="*/ 1000 h 1252"/>
              <a:gd name="T76" fmla="*/ 184 w 1254"/>
              <a:gd name="T77" fmla="*/ 1068 h 1252"/>
              <a:gd name="T78" fmla="*/ 252 w 1254"/>
              <a:gd name="T79" fmla="*/ 1128 h 1252"/>
              <a:gd name="T80" fmla="*/ 328 w 1254"/>
              <a:gd name="T81" fmla="*/ 1176 h 1252"/>
              <a:gd name="T82" fmla="*/ 412 w 1254"/>
              <a:gd name="T83" fmla="*/ 1214 h 1252"/>
              <a:gd name="T84" fmla="*/ 500 w 1254"/>
              <a:gd name="T85" fmla="*/ 1240 h 1252"/>
              <a:gd name="T86" fmla="*/ 594 w 1254"/>
              <a:gd name="T87" fmla="*/ 1252 h 1252"/>
              <a:gd name="T88" fmla="*/ 0 w 1254"/>
              <a:gd name="T89" fmla="*/ 0 h 1252"/>
              <a:gd name="T90" fmla="*/ 1254 w 1254"/>
              <a:gd name="T91"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54" h="1252">
                <a:moveTo>
                  <a:pt x="628" y="1252"/>
                </a:moveTo>
                <a:lnTo>
                  <a:pt x="628" y="1252"/>
                </a:lnTo>
                <a:lnTo>
                  <a:pt x="660" y="1252"/>
                </a:lnTo>
                <a:lnTo>
                  <a:pt x="692" y="1250"/>
                </a:lnTo>
                <a:lnTo>
                  <a:pt x="722" y="1246"/>
                </a:lnTo>
                <a:lnTo>
                  <a:pt x="754" y="1240"/>
                </a:lnTo>
                <a:lnTo>
                  <a:pt x="784" y="1232"/>
                </a:lnTo>
                <a:lnTo>
                  <a:pt x="814" y="1224"/>
                </a:lnTo>
                <a:lnTo>
                  <a:pt x="842" y="1214"/>
                </a:lnTo>
                <a:lnTo>
                  <a:pt x="870" y="1204"/>
                </a:lnTo>
                <a:lnTo>
                  <a:pt x="898" y="1190"/>
                </a:lnTo>
                <a:lnTo>
                  <a:pt x="926" y="1176"/>
                </a:lnTo>
                <a:lnTo>
                  <a:pt x="952" y="1162"/>
                </a:lnTo>
                <a:lnTo>
                  <a:pt x="978" y="1146"/>
                </a:lnTo>
                <a:lnTo>
                  <a:pt x="1002" y="1128"/>
                </a:lnTo>
                <a:lnTo>
                  <a:pt x="1026" y="1110"/>
                </a:lnTo>
                <a:lnTo>
                  <a:pt x="1048" y="1090"/>
                </a:lnTo>
                <a:lnTo>
                  <a:pt x="1070" y="1068"/>
                </a:lnTo>
                <a:lnTo>
                  <a:pt x="1090" y="1048"/>
                </a:lnTo>
                <a:lnTo>
                  <a:pt x="1110" y="1024"/>
                </a:lnTo>
                <a:lnTo>
                  <a:pt x="1130" y="1000"/>
                </a:lnTo>
                <a:lnTo>
                  <a:pt x="1146" y="976"/>
                </a:lnTo>
                <a:lnTo>
                  <a:pt x="1162" y="950"/>
                </a:lnTo>
                <a:lnTo>
                  <a:pt x="1178" y="924"/>
                </a:lnTo>
                <a:lnTo>
                  <a:pt x="1192" y="898"/>
                </a:lnTo>
                <a:lnTo>
                  <a:pt x="1204" y="870"/>
                </a:lnTo>
                <a:lnTo>
                  <a:pt x="1216" y="842"/>
                </a:lnTo>
                <a:lnTo>
                  <a:pt x="1226" y="812"/>
                </a:lnTo>
                <a:lnTo>
                  <a:pt x="1234" y="782"/>
                </a:lnTo>
                <a:lnTo>
                  <a:pt x="1240" y="752"/>
                </a:lnTo>
                <a:lnTo>
                  <a:pt x="1246" y="722"/>
                </a:lnTo>
                <a:lnTo>
                  <a:pt x="1250" y="690"/>
                </a:lnTo>
                <a:lnTo>
                  <a:pt x="1252" y="658"/>
                </a:lnTo>
                <a:lnTo>
                  <a:pt x="1254" y="626"/>
                </a:lnTo>
                <a:lnTo>
                  <a:pt x="1252" y="594"/>
                </a:lnTo>
                <a:lnTo>
                  <a:pt x="1250" y="562"/>
                </a:lnTo>
                <a:lnTo>
                  <a:pt x="1246" y="530"/>
                </a:lnTo>
                <a:lnTo>
                  <a:pt x="1240" y="500"/>
                </a:lnTo>
                <a:lnTo>
                  <a:pt x="1234" y="470"/>
                </a:lnTo>
                <a:lnTo>
                  <a:pt x="1226" y="440"/>
                </a:lnTo>
                <a:lnTo>
                  <a:pt x="1216" y="410"/>
                </a:lnTo>
                <a:lnTo>
                  <a:pt x="1204" y="382"/>
                </a:lnTo>
                <a:lnTo>
                  <a:pt x="1192" y="354"/>
                </a:lnTo>
                <a:lnTo>
                  <a:pt x="1178" y="328"/>
                </a:lnTo>
                <a:lnTo>
                  <a:pt x="1162" y="302"/>
                </a:lnTo>
                <a:lnTo>
                  <a:pt x="1146" y="276"/>
                </a:lnTo>
                <a:lnTo>
                  <a:pt x="1130" y="252"/>
                </a:lnTo>
                <a:lnTo>
                  <a:pt x="1110" y="228"/>
                </a:lnTo>
                <a:lnTo>
                  <a:pt x="1090" y="204"/>
                </a:lnTo>
                <a:lnTo>
                  <a:pt x="1070" y="182"/>
                </a:lnTo>
                <a:lnTo>
                  <a:pt x="1048" y="162"/>
                </a:lnTo>
                <a:lnTo>
                  <a:pt x="1026" y="142"/>
                </a:lnTo>
                <a:lnTo>
                  <a:pt x="1002" y="124"/>
                </a:lnTo>
                <a:lnTo>
                  <a:pt x="978" y="106"/>
                </a:lnTo>
                <a:lnTo>
                  <a:pt x="952" y="90"/>
                </a:lnTo>
                <a:lnTo>
                  <a:pt x="926" y="76"/>
                </a:lnTo>
                <a:lnTo>
                  <a:pt x="898" y="62"/>
                </a:lnTo>
                <a:lnTo>
                  <a:pt x="870" y="48"/>
                </a:lnTo>
                <a:lnTo>
                  <a:pt x="842" y="38"/>
                </a:lnTo>
                <a:lnTo>
                  <a:pt x="814" y="28"/>
                </a:lnTo>
                <a:lnTo>
                  <a:pt x="784" y="20"/>
                </a:lnTo>
                <a:lnTo>
                  <a:pt x="754" y="12"/>
                </a:lnTo>
                <a:lnTo>
                  <a:pt x="722" y="6"/>
                </a:lnTo>
                <a:lnTo>
                  <a:pt x="692" y="2"/>
                </a:lnTo>
                <a:lnTo>
                  <a:pt x="660" y="0"/>
                </a:lnTo>
                <a:lnTo>
                  <a:pt x="628" y="0"/>
                </a:lnTo>
                <a:lnTo>
                  <a:pt x="594" y="0"/>
                </a:lnTo>
                <a:lnTo>
                  <a:pt x="562" y="2"/>
                </a:lnTo>
                <a:lnTo>
                  <a:pt x="532" y="6"/>
                </a:lnTo>
                <a:lnTo>
                  <a:pt x="500" y="12"/>
                </a:lnTo>
                <a:lnTo>
                  <a:pt x="470" y="20"/>
                </a:lnTo>
                <a:lnTo>
                  <a:pt x="440" y="28"/>
                </a:lnTo>
                <a:lnTo>
                  <a:pt x="412" y="38"/>
                </a:lnTo>
                <a:lnTo>
                  <a:pt x="384" y="48"/>
                </a:lnTo>
                <a:lnTo>
                  <a:pt x="356" y="62"/>
                </a:lnTo>
                <a:lnTo>
                  <a:pt x="328" y="76"/>
                </a:lnTo>
                <a:lnTo>
                  <a:pt x="302" y="90"/>
                </a:lnTo>
                <a:lnTo>
                  <a:pt x="276" y="106"/>
                </a:lnTo>
                <a:lnTo>
                  <a:pt x="252" y="124"/>
                </a:lnTo>
                <a:lnTo>
                  <a:pt x="228" y="142"/>
                </a:lnTo>
                <a:lnTo>
                  <a:pt x="206" y="162"/>
                </a:lnTo>
                <a:lnTo>
                  <a:pt x="184" y="182"/>
                </a:lnTo>
                <a:lnTo>
                  <a:pt x="164" y="204"/>
                </a:lnTo>
                <a:lnTo>
                  <a:pt x="144" y="228"/>
                </a:lnTo>
                <a:lnTo>
                  <a:pt x="124" y="252"/>
                </a:lnTo>
                <a:lnTo>
                  <a:pt x="108" y="276"/>
                </a:lnTo>
                <a:lnTo>
                  <a:pt x="92" y="302"/>
                </a:lnTo>
                <a:lnTo>
                  <a:pt x="76" y="328"/>
                </a:lnTo>
                <a:lnTo>
                  <a:pt x="62" y="354"/>
                </a:lnTo>
                <a:lnTo>
                  <a:pt x="50" y="382"/>
                </a:lnTo>
                <a:lnTo>
                  <a:pt x="38" y="410"/>
                </a:lnTo>
                <a:lnTo>
                  <a:pt x="28" y="440"/>
                </a:lnTo>
                <a:lnTo>
                  <a:pt x="20" y="470"/>
                </a:lnTo>
                <a:lnTo>
                  <a:pt x="14" y="500"/>
                </a:lnTo>
                <a:lnTo>
                  <a:pt x="8" y="530"/>
                </a:lnTo>
                <a:lnTo>
                  <a:pt x="4" y="562"/>
                </a:lnTo>
                <a:lnTo>
                  <a:pt x="2" y="594"/>
                </a:lnTo>
                <a:lnTo>
                  <a:pt x="0" y="626"/>
                </a:lnTo>
                <a:lnTo>
                  <a:pt x="2" y="658"/>
                </a:lnTo>
                <a:lnTo>
                  <a:pt x="4" y="690"/>
                </a:lnTo>
                <a:lnTo>
                  <a:pt x="8" y="722"/>
                </a:lnTo>
                <a:lnTo>
                  <a:pt x="14" y="752"/>
                </a:lnTo>
                <a:lnTo>
                  <a:pt x="20" y="782"/>
                </a:lnTo>
                <a:lnTo>
                  <a:pt x="28" y="812"/>
                </a:lnTo>
                <a:lnTo>
                  <a:pt x="38" y="842"/>
                </a:lnTo>
                <a:lnTo>
                  <a:pt x="50" y="870"/>
                </a:lnTo>
                <a:lnTo>
                  <a:pt x="62" y="898"/>
                </a:lnTo>
                <a:lnTo>
                  <a:pt x="76" y="924"/>
                </a:lnTo>
                <a:lnTo>
                  <a:pt x="92" y="950"/>
                </a:lnTo>
                <a:lnTo>
                  <a:pt x="108" y="976"/>
                </a:lnTo>
                <a:lnTo>
                  <a:pt x="124" y="1000"/>
                </a:lnTo>
                <a:lnTo>
                  <a:pt x="144" y="1024"/>
                </a:lnTo>
                <a:lnTo>
                  <a:pt x="164" y="1048"/>
                </a:lnTo>
                <a:lnTo>
                  <a:pt x="184" y="1068"/>
                </a:lnTo>
                <a:lnTo>
                  <a:pt x="206" y="1090"/>
                </a:lnTo>
                <a:lnTo>
                  <a:pt x="228" y="1110"/>
                </a:lnTo>
                <a:lnTo>
                  <a:pt x="252" y="1128"/>
                </a:lnTo>
                <a:lnTo>
                  <a:pt x="276" y="1146"/>
                </a:lnTo>
                <a:lnTo>
                  <a:pt x="302" y="1162"/>
                </a:lnTo>
                <a:lnTo>
                  <a:pt x="328" y="1176"/>
                </a:lnTo>
                <a:lnTo>
                  <a:pt x="356" y="1190"/>
                </a:lnTo>
                <a:lnTo>
                  <a:pt x="384" y="1204"/>
                </a:lnTo>
                <a:lnTo>
                  <a:pt x="412" y="1214"/>
                </a:lnTo>
                <a:lnTo>
                  <a:pt x="440" y="1224"/>
                </a:lnTo>
                <a:lnTo>
                  <a:pt x="470" y="1232"/>
                </a:lnTo>
                <a:lnTo>
                  <a:pt x="500" y="1240"/>
                </a:lnTo>
                <a:lnTo>
                  <a:pt x="532" y="1246"/>
                </a:lnTo>
                <a:lnTo>
                  <a:pt x="562" y="1250"/>
                </a:lnTo>
                <a:lnTo>
                  <a:pt x="594" y="1252"/>
                </a:lnTo>
                <a:lnTo>
                  <a:pt x="628" y="1252"/>
                </a:lnTo>
              </a:path>
            </a:pathLst>
          </a:custGeom>
          <a:noFill/>
          <a:ln w="9525">
            <a:noFill/>
            <a:round/>
            <a:headEnd/>
            <a:tailEnd/>
          </a:ln>
          <a:effectLst/>
        </p:spPr>
        <p:txBody>
          <a:bodyPr wrap="none" anchor="ctr"/>
          <a:lstStyle/>
          <a:p>
            <a:pPr>
              <a:defRPr/>
            </a:pPr>
            <a:endParaRPr lang="en-US">
              <a:latin typeface="Garamond" pitchFamily="-107" charset="0"/>
              <a:cs typeface="Arial" pitchFamily="-107" charset="0"/>
            </a:endParaRPr>
          </a:p>
        </p:txBody>
      </p:sp>
      <p:grpSp>
        <p:nvGrpSpPr>
          <p:cNvPr id="41993" name="Group 13"/>
          <p:cNvGrpSpPr>
            <a:grpSpLocks/>
          </p:cNvGrpSpPr>
          <p:nvPr/>
        </p:nvGrpSpPr>
        <p:grpSpPr bwMode="auto">
          <a:xfrm>
            <a:off x="8343900" y="6434138"/>
            <a:ext cx="355600" cy="355600"/>
            <a:chOff x="5256" y="4053"/>
            <a:chExt cx="224" cy="224"/>
          </a:xfrm>
        </p:grpSpPr>
        <p:sp>
          <p:nvSpPr>
            <p:cNvPr id="132110" name="AutoShape 14"/>
            <p:cNvSpPr>
              <a:spLocks noChangeArrowheads="1"/>
            </p:cNvSpPr>
            <p:nvPr/>
          </p:nvSpPr>
          <p:spPr bwMode="auto">
            <a:xfrm>
              <a:off x="5256" y="4053"/>
              <a:ext cx="225" cy="225"/>
            </a:xfrm>
            <a:custGeom>
              <a:avLst/>
              <a:gdLst>
                <a:gd name="T0" fmla="*/ 792 w 1510"/>
                <a:gd name="T1" fmla="*/ 1508 h 1510"/>
                <a:gd name="T2" fmla="*/ 906 w 1510"/>
                <a:gd name="T3" fmla="*/ 1494 h 1510"/>
                <a:gd name="T4" fmla="*/ 1014 w 1510"/>
                <a:gd name="T5" fmla="*/ 1464 h 1510"/>
                <a:gd name="T6" fmla="*/ 1114 w 1510"/>
                <a:gd name="T7" fmla="*/ 1418 h 1510"/>
                <a:gd name="T8" fmla="*/ 1206 w 1510"/>
                <a:gd name="T9" fmla="*/ 1360 h 1510"/>
                <a:gd name="T10" fmla="*/ 1288 w 1510"/>
                <a:gd name="T11" fmla="*/ 1288 h 1510"/>
                <a:gd name="T12" fmla="*/ 1360 w 1510"/>
                <a:gd name="T13" fmla="*/ 1206 h 1510"/>
                <a:gd name="T14" fmla="*/ 1418 w 1510"/>
                <a:gd name="T15" fmla="*/ 1114 h 1510"/>
                <a:gd name="T16" fmla="*/ 1464 w 1510"/>
                <a:gd name="T17" fmla="*/ 1014 h 1510"/>
                <a:gd name="T18" fmla="*/ 1494 w 1510"/>
                <a:gd name="T19" fmla="*/ 906 h 1510"/>
                <a:gd name="T20" fmla="*/ 1508 w 1510"/>
                <a:gd name="T21" fmla="*/ 792 h 1510"/>
                <a:gd name="T22" fmla="*/ 1508 w 1510"/>
                <a:gd name="T23" fmla="*/ 716 h 1510"/>
                <a:gd name="T24" fmla="*/ 1494 w 1510"/>
                <a:gd name="T25" fmla="*/ 602 h 1510"/>
                <a:gd name="T26" fmla="*/ 1464 w 1510"/>
                <a:gd name="T27" fmla="*/ 494 h 1510"/>
                <a:gd name="T28" fmla="*/ 1418 w 1510"/>
                <a:gd name="T29" fmla="*/ 394 h 1510"/>
                <a:gd name="T30" fmla="*/ 1360 w 1510"/>
                <a:gd name="T31" fmla="*/ 302 h 1510"/>
                <a:gd name="T32" fmla="*/ 1288 w 1510"/>
                <a:gd name="T33" fmla="*/ 220 h 1510"/>
                <a:gd name="T34" fmla="*/ 1206 w 1510"/>
                <a:gd name="T35" fmla="*/ 150 h 1510"/>
                <a:gd name="T36" fmla="*/ 1114 w 1510"/>
                <a:gd name="T37" fmla="*/ 90 h 1510"/>
                <a:gd name="T38" fmla="*/ 1014 w 1510"/>
                <a:gd name="T39" fmla="*/ 44 h 1510"/>
                <a:gd name="T40" fmla="*/ 906 w 1510"/>
                <a:gd name="T41" fmla="*/ 14 h 1510"/>
                <a:gd name="T42" fmla="*/ 792 w 1510"/>
                <a:gd name="T43" fmla="*/ 0 h 1510"/>
                <a:gd name="T44" fmla="*/ 716 w 1510"/>
                <a:gd name="T45" fmla="*/ 0 h 1510"/>
                <a:gd name="T46" fmla="*/ 602 w 1510"/>
                <a:gd name="T47" fmla="*/ 14 h 1510"/>
                <a:gd name="T48" fmla="*/ 494 w 1510"/>
                <a:gd name="T49" fmla="*/ 44 h 1510"/>
                <a:gd name="T50" fmla="*/ 394 w 1510"/>
                <a:gd name="T51" fmla="*/ 90 h 1510"/>
                <a:gd name="T52" fmla="*/ 302 w 1510"/>
                <a:gd name="T53" fmla="*/ 150 h 1510"/>
                <a:gd name="T54" fmla="*/ 220 w 1510"/>
                <a:gd name="T55" fmla="*/ 220 h 1510"/>
                <a:gd name="T56" fmla="*/ 148 w 1510"/>
                <a:gd name="T57" fmla="*/ 302 h 1510"/>
                <a:gd name="T58" fmla="*/ 90 w 1510"/>
                <a:gd name="T59" fmla="*/ 394 h 1510"/>
                <a:gd name="T60" fmla="*/ 44 w 1510"/>
                <a:gd name="T61" fmla="*/ 494 h 1510"/>
                <a:gd name="T62" fmla="*/ 14 w 1510"/>
                <a:gd name="T63" fmla="*/ 602 h 1510"/>
                <a:gd name="T64" fmla="*/ 0 w 1510"/>
                <a:gd name="T65" fmla="*/ 716 h 1510"/>
                <a:gd name="T66" fmla="*/ 0 w 1510"/>
                <a:gd name="T67" fmla="*/ 792 h 1510"/>
                <a:gd name="T68" fmla="*/ 14 w 1510"/>
                <a:gd name="T69" fmla="*/ 906 h 1510"/>
                <a:gd name="T70" fmla="*/ 44 w 1510"/>
                <a:gd name="T71" fmla="*/ 1014 h 1510"/>
                <a:gd name="T72" fmla="*/ 90 w 1510"/>
                <a:gd name="T73" fmla="*/ 1114 h 1510"/>
                <a:gd name="T74" fmla="*/ 148 w 1510"/>
                <a:gd name="T75" fmla="*/ 1206 h 1510"/>
                <a:gd name="T76" fmla="*/ 220 w 1510"/>
                <a:gd name="T77" fmla="*/ 1288 h 1510"/>
                <a:gd name="T78" fmla="*/ 302 w 1510"/>
                <a:gd name="T79" fmla="*/ 1360 h 1510"/>
                <a:gd name="T80" fmla="*/ 394 w 1510"/>
                <a:gd name="T81" fmla="*/ 1418 h 1510"/>
                <a:gd name="T82" fmla="*/ 494 w 1510"/>
                <a:gd name="T83" fmla="*/ 1464 h 1510"/>
                <a:gd name="T84" fmla="*/ 602 w 1510"/>
                <a:gd name="T85" fmla="*/ 1494 h 1510"/>
                <a:gd name="T86" fmla="*/ 716 w 1510"/>
                <a:gd name="T87" fmla="*/ 1508 h 1510"/>
                <a:gd name="T88" fmla="*/ 0 w 1510"/>
                <a:gd name="T89" fmla="*/ 0 h 1510"/>
                <a:gd name="T90" fmla="*/ 1510 w 1510"/>
                <a:gd name="T91" fmla="*/ 151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10" h="1510">
                  <a:moveTo>
                    <a:pt x="754" y="1510"/>
                  </a:moveTo>
                  <a:lnTo>
                    <a:pt x="754" y="1510"/>
                  </a:lnTo>
                  <a:lnTo>
                    <a:pt x="792" y="1508"/>
                  </a:lnTo>
                  <a:lnTo>
                    <a:pt x="832" y="1506"/>
                  </a:lnTo>
                  <a:lnTo>
                    <a:pt x="868" y="1500"/>
                  </a:lnTo>
                  <a:lnTo>
                    <a:pt x="906" y="1494"/>
                  </a:lnTo>
                  <a:lnTo>
                    <a:pt x="942" y="1486"/>
                  </a:lnTo>
                  <a:lnTo>
                    <a:pt x="978" y="1476"/>
                  </a:lnTo>
                  <a:lnTo>
                    <a:pt x="1014" y="1464"/>
                  </a:lnTo>
                  <a:lnTo>
                    <a:pt x="1048" y="1450"/>
                  </a:lnTo>
                  <a:lnTo>
                    <a:pt x="1082" y="1434"/>
                  </a:lnTo>
                  <a:lnTo>
                    <a:pt x="1114" y="1418"/>
                  </a:lnTo>
                  <a:lnTo>
                    <a:pt x="1146" y="1400"/>
                  </a:lnTo>
                  <a:lnTo>
                    <a:pt x="1176" y="1380"/>
                  </a:lnTo>
                  <a:lnTo>
                    <a:pt x="1206" y="1360"/>
                  </a:lnTo>
                  <a:lnTo>
                    <a:pt x="1234" y="1336"/>
                  </a:lnTo>
                  <a:lnTo>
                    <a:pt x="1262" y="1312"/>
                  </a:lnTo>
                  <a:lnTo>
                    <a:pt x="1288" y="1288"/>
                  </a:lnTo>
                  <a:lnTo>
                    <a:pt x="1312" y="1262"/>
                  </a:lnTo>
                  <a:lnTo>
                    <a:pt x="1336" y="1234"/>
                  </a:lnTo>
                  <a:lnTo>
                    <a:pt x="1360" y="1206"/>
                  </a:lnTo>
                  <a:lnTo>
                    <a:pt x="1380" y="1176"/>
                  </a:lnTo>
                  <a:lnTo>
                    <a:pt x="1400" y="1146"/>
                  </a:lnTo>
                  <a:lnTo>
                    <a:pt x="1418" y="1114"/>
                  </a:lnTo>
                  <a:lnTo>
                    <a:pt x="1434" y="1082"/>
                  </a:lnTo>
                  <a:lnTo>
                    <a:pt x="1450" y="1048"/>
                  </a:lnTo>
                  <a:lnTo>
                    <a:pt x="1464" y="1014"/>
                  </a:lnTo>
                  <a:lnTo>
                    <a:pt x="1476" y="978"/>
                  </a:lnTo>
                  <a:lnTo>
                    <a:pt x="1486" y="942"/>
                  </a:lnTo>
                  <a:lnTo>
                    <a:pt x="1494" y="906"/>
                  </a:lnTo>
                  <a:lnTo>
                    <a:pt x="1500" y="870"/>
                  </a:lnTo>
                  <a:lnTo>
                    <a:pt x="1506" y="832"/>
                  </a:lnTo>
                  <a:lnTo>
                    <a:pt x="1508" y="792"/>
                  </a:lnTo>
                  <a:lnTo>
                    <a:pt x="1510" y="754"/>
                  </a:lnTo>
                  <a:lnTo>
                    <a:pt x="1508" y="716"/>
                  </a:lnTo>
                  <a:lnTo>
                    <a:pt x="1506" y="676"/>
                  </a:lnTo>
                  <a:lnTo>
                    <a:pt x="1500" y="640"/>
                  </a:lnTo>
                  <a:lnTo>
                    <a:pt x="1494" y="602"/>
                  </a:lnTo>
                  <a:lnTo>
                    <a:pt x="1486" y="566"/>
                  </a:lnTo>
                  <a:lnTo>
                    <a:pt x="1476" y="530"/>
                  </a:lnTo>
                  <a:lnTo>
                    <a:pt x="1464" y="494"/>
                  </a:lnTo>
                  <a:lnTo>
                    <a:pt x="1450" y="460"/>
                  </a:lnTo>
                  <a:lnTo>
                    <a:pt x="1434" y="426"/>
                  </a:lnTo>
                  <a:lnTo>
                    <a:pt x="1418" y="394"/>
                  </a:lnTo>
                  <a:lnTo>
                    <a:pt x="1400" y="362"/>
                  </a:lnTo>
                  <a:lnTo>
                    <a:pt x="1380" y="332"/>
                  </a:lnTo>
                  <a:lnTo>
                    <a:pt x="1360" y="302"/>
                  </a:lnTo>
                  <a:lnTo>
                    <a:pt x="1336" y="274"/>
                  </a:lnTo>
                  <a:lnTo>
                    <a:pt x="1312" y="246"/>
                  </a:lnTo>
                  <a:lnTo>
                    <a:pt x="1288" y="220"/>
                  </a:lnTo>
                  <a:lnTo>
                    <a:pt x="1262" y="196"/>
                  </a:lnTo>
                  <a:lnTo>
                    <a:pt x="1234" y="172"/>
                  </a:lnTo>
                  <a:lnTo>
                    <a:pt x="1206" y="150"/>
                  </a:lnTo>
                  <a:lnTo>
                    <a:pt x="1176" y="128"/>
                  </a:lnTo>
                  <a:lnTo>
                    <a:pt x="1146" y="108"/>
                  </a:lnTo>
                  <a:lnTo>
                    <a:pt x="1114" y="90"/>
                  </a:lnTo>
                  <a:lnTo>
                    <a:pt x="1082" y="74"/>
                  </a:lnTo>
                  <a:lnTo>
                    <a:pt x="1048" y="58"/>
                  </a:lnTo>
                  <a:lnTo>
                    <a:pt x="1014" y="44"/>
                  </a:lnTo>
                  <a:lnTo>
                    <a:pt x="978" y="34"/>
                  </a:lnTo>
                  <a:lnTo>
                    <a:pt x="942" y="22"/>
                  </a:lnTo>
                  <a:lnTo>
                    <a:pt x="906" y="14"/>
                  </a:lnTo>
                  <a:lnTo>
                    <a:pt x="868" y="8"/>
                  </a:lnTo>
                  <a:lnTo>
                    <a:pt x="832" y="2"/>
                  </a:lnTo>
                  <a:lnTo>
                    <a:pt x="792" y="0"/>
                  </a:lnTo>
                  <a:lnTo>
                    <a:pt x="754" y="0"/>
                  </a:lnTo>
                  <a:lnTo>
                    <a:pt x="716" y="0"/>
                  </a:lnTo>
                  <a:lnTo>
                    <a:pt x="676" y="2"/>
                  </a:lnTo>
                  <a:lnTo>
                    <a:pt x="640" y="8"/>
                  </a:lnTo>
                  <a:lnTo>
                    <a:pt x="602" y="14"/>
                  </a:lnTo>
                  <a:lnTo>
                    <a:pt x="566" y="22"/>
                  </a:lnTo>
                  <a:lnTo>
                    <a:pt x="530" y="34"/>
                  </a:lnTo>
                  <a:lnTo>
                    <a:pt x="494" y="44"/>
                  </a:lnTo>
                  <a:lnTo>
                    <a:pt x="460" y="58"/>
                  </a:lnTo>
                  <a:lnTo>
                    <a:pt x="426" y="74"/>
                  </a:lnTo>
                  <a:lnTo>
                    <a:pt x="394" y="90"/>
                  </a:lnTo>
                  <a:lnTo>
                    <a:pt x="362" y="108"/>
                  </a:lnTo>
                  <a:lnTo>
                    <a:pt x="332" y="128"/>
                  </a:lnTo>
                  <a:lnTo>
                    <a:pt x="302" y="150"/>
                  </a:lnTo>
                  <a:lnTo>
                    <a:pt x="274" y="172"/>
                  </a:lnTo>
                  <a:lnTo>
                    <a:pt x="246" y="196"/>
                  </a:lnTo>
                  <a:lnTo>
                    <a:pt x="220" y="220"/>
                  </a:lnTo>
                  <a:lnTo>
                    <a:pt x="196" y="246"/>
                  </a:lnTo>
                  <a:lnTo>
                    <a:pt x="172" y="274"/>
                  </a:lnTo>
                  <a:lnTo>
                    <a:pt x="148" y="302"/>
                  </a:lnTo>
                  <a:lnTo>
                    <a:pt x="128" y="332"/>
                  </a:lnTo>
                  <a:lnTo>
                    <a:pt x="108" y="362"/>
                  </a:lnTo>
                  <a:lnTo>
                    <a:pt x="90" y="394"/>
                  </a:lnTo>
                  <a:lnTo>
                    <a:pt x="74" y="426"/>
                  </a:lnTo>
                  <a:lnTo>
                    <a:pt x="58" y="460"/>
                  </a:lnTo>
                  <a:lnTo>
                    <a:pt x="44" y="494"/>
                  </a:lnTo>
                  <a:lnTo>
                    <a:pt x="32" y="530"/>
                  </a:lnTo>
                  <a:lnTo>
                    <a:pt x="22" y="566"/>
                  </a:lnTo>
                  <a:lnTo>
                    <a:pt x="14" y="602"/>
                  </a:lnTo>
                  <a:lnTo>
                    <a:pt x="8" y="640"/>
                  </a:lnTo>
                  <a:lnTo>
                    <a:pt x="2" y="676"/>
                  </a:lnTo>
                  <a:lnTo>
                    <a:pt x="0" y="716"/>
                  </a:lnTo>
                  <a:lnTo>
                    <a:pt x="0" y="754"/>
                  </a:lnTo>
                  <a:lnTo>
                    <a:pt x="0" y="792"/>
                  </a:lnTo>
                  <a:lnTo>
                    <a:pt x="2" y="832"/>
                  </a:lnTo>
                  <a:lnTo>
                    <a:pt x="8" y="870"/>
                  </a:lnTo>
                  <a:lnTo>
                    <a:pt x="14" y="906"/>
                  </a:lnTo>
                  <a:lnTo>
                    <a:pt x="22" y="942"/>
                  </a:lnTo>
                  <a:lnTo>
                    <a:pt x="32" y="978"/>
                  </a:lnTo>
                  <a:lnTo>
                    <a:pt x="44" y="1014"/>
                  </a:lnTo>
                  <a:lnTo>
                    <a:pt x="58" y="1048"/>
                  </a:lnTo>
                  <a:lnTo>
                    <a:pt x="74" y="1082"/>
                  </a:lnTo>
                  <a:lnTo>
                    <a:pt x="90" y="1114"/>
                  </a:lnTo>
                  <a:lnTo>
                    <a:pt x="108" y="1146"/>
                  </a:lnTo>
                  <a:lnTo>
                    <a:pt x="128" y="1176"/>
                  </a:lnTo>
                  <a:lnTo>
                    <a:pt x="148" y="1206"/>
                  </a:lnTo>
                  <a:lnTo>
                    <a:pt x="172" y="1234"/>
                  </a:lnTo>
                  <a:lnTo>
                    <a:pt x="196" y="1262"/>
                  </a:lnTo>
                  <a:lnTo>
                    <a:pt x="220" y="1288"/>
                  </a:lnTo>
                  <a:lnTo>
                    <a:pt x="246" y="1312"/>
                  </a:lnTo>
                  <a:lnTo>
                    <a:pt x="274" y="1336"/>
                  </a:lnTo>
                  <a:lnTo>
                    <a:pt x="302" y="1360"/>
                  </a:lnTo>
                  <a:lnTo>
                    <a:pt x="332" y="1380"/>
                  </a:lnTo>
                  <a:lnTo>
                    <a:pt x="362" y="1400"/>
                  </a:lnTo>
                  <a:lnTo>
                    <a:pt x="394" y="1418"/>
                  </a:lnTo>
                  <a:lnTo>
                    <a:pt x="426" y="1434"/>
                  </a:lnTo>
                  <a:lnTo>
                    <a:pt x="460" y="1450"/>
                  </a:lnTo>
                  <a:lnTo>
                    <a:pt x="494" y="1464"/>
                  </a:lnTo>
                  <a:lnTo>
                    <a:pt x="530" y="1476"/>
                  </a:lnTo>
                  <a:lnTo>
                    <a:pt x="566" y="1486"/>
                  </a:lnTo>
                  <a:lnTo>
                    <a:pt x="602" y="1494"/>
                  </a:lnTo>
                  <a:lnTo>
                    <a:pt x="640" y="1500"/>
                  </a:lnTo>
                  <a:lnTo>
                    <a:pt x="676" y="1506"/>
                  </a:lnTo>
                  <a:lnTo>
                    <a:pt x="716" y="1508"/>
                  </a:lnTo>
                  <a:lnTo>
                    <a:pt x="754" y="1510"/>
                  </a:lnTo>
                  <a:close/>
                </a:path>
              </a:pathLst>
            </a:custGeom>
            <a:solidFill>
              <a:srgbClr val="F6D4C1"/>
            </a:solidFill>
            <a:ln w="9525">
              <a:no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11" name="AutoShape 15"/>
            <p:cNvSpPr>
              <a:spLocks noChangeArrowheads="1"/>
            </p:cNvSpPr>
            <p:nvPr/>
          </p:nvSpPr>
          <p:spPr bwMode="auto">
            <a:xfrm>
              <a:off x="5276" y="4073"/>
              <a:ext cx="185" cy="185"/>
            </a:xfrm>
            <a:custGeom>
              <a:avLst/>
              <a:gdLst>
                <a:gd name="T0" fmla="*/ 652 w 1240"/>
                <a:gd name="T1" fmla="*/ 1238 h 1240"/>
                <a:gd name="T2" fmla="*/ 746 w 1240"/>
                <a:gd name="T3" fmla="*/ 1226 h 1240"/>
                <a:gd name="T4" fmla="*/ 834 w 1240"/>
                <a:gd name="T5" fmla="*/ 1202 h 1240"/>
                <a:gd name="T6" fmla="*/ 916 w 1240"/>
                <a:gd name="T7" fmla="*/ 1164 h 1240"/>
                <a:gd name="T8" fmla="*/ 992 w 1240"/>
                <a:gd name="T9" fmla="*/ 1116 h 1240"/>
                <a:gd name="T10" fmla="*/ 1058 w 1240"/>
                <a:gd name="T11" fmla="*/ 1058 h 1240"/>
                <a:gd name="T12" fmla="*/ 1118 w 1240"/>
                <a:gd name="T13" fmla="*/ 990 h 1240"/>
                <a:gd name="T14" fmla="*/ 1166 w 1240"/>
                <a:gd name="T15" fmla="*/ 914 h 1240"/>
                <a:gd name="T16" fmla="*/ 1202 w 1240"/>
                <a:gd name="T17" fmla="*/ 832 h 1240"/>
                <a:gd name="T18" fmla="*/ 1228 w 1240"/>
                <a:gd name="T19" fmla="*/ 744 h 1240"/>
                <a:gd name="T20" fmla="*/ 1240 w 1240"/>
                <a:gd name="T21" fmla="*/ 652 h 1240"/>
                <a:gd name="T22" fmla="*/ 1240 w 1240"/>
                <a:gd name="T23" fmla="*/ 588 h 1240"/>
                <a:gd name="T24" fmla="*/ 1228 w 1240"/>
                <a:gd name="T25" fmla="*/ 494 h 1240"/>
                <a:gd name="T26" fmla="*/ 1202 w 1240"/>
                <a:gd name="T27" fmla="*/ 406 h 1240"/>
                <a:gd name="T28" fmla="*/ 1166 w 1240"/>
                <a:gd name="T29" fmla="*/ 324 h 1240"/>
                <a:gd name="T30" fmla="*/ 1118 w 1240"/>
                <a:gd name="T31" fmla="*/ 248 h 1240"/>
                <a:gd name="T32" fmla="*/ 1058 w 1240"/>
                <a:gd name="T33" fmla="*/ 180 h 1240"/>
                <a:gd name="T34" fmla="*/ 992 w 1240"/>
                <a:gd name="T35" fmla="*/ 122 h 1240"/>
                <a:gd name="T36" fmla="*/ 916 w 1240"/>
                <a:gd name="T37" fmla="*/ 74 h 1240"/>
                <a:gd name="T38" fmla="*/ 834 w 1240"/>
                <a:gd name="T39" fmla="*/ 36 h 1240"/>
                <a:gd name="T40" fmla="*/ 746 w 1240"/>
                <a:gd name="T41" fmla="*/ 12 h 1240"/>
                <a:gd name="T42" fmla="*/ 652 w 1240"/>
                <a:gd name="T43" fmla="*/ 0 h 1240"/>
                <a:gd name="T44" fmla="*/ 588 w 1240"/>
                <a:gd name="T45" fmla="*/ 0 h 1240"/>
                <a:gd name="T46" fmla="*/ 496 w 1240"/>
                <a:gd name="T47" fmla="*/ 12 h 1240"/>
                <a:gd name="T48" fmla="*/ 408 w 1240"/>
                <a:gd name="T49" fmla="*/ 36 h 1240"/>
                <a:gd name="T50" fmla="*/ 324 w 1240"/>
                <a:gd name="T51" fmla="*/ 74 h 1240"/>
                <a:gd name="T52" fmla="*/ 250 w 1240"/>
                <a:gd name="T53" fmla="*/ 122 h 1240"/>
                <a:gd name="T54" fmla="*/ 182 w 1240"/>
                <a:gd name="T55" fmla="*/ 180 h 1240"/>
                <a:gd name="T56" fmla="*/ 124 w 1240"/>
                <a:gd name="T57" fmla="*/ 248 h 1240"/>
                <a:gd name="T58" fmla="*/ 74 w 1240"/>
                <a:gd name="T59" fmla="*/ 324 h 1240"/>
                <a:gd name="T60" fmla="*/ 38 w 1240"/>
                <a:gd name="T61" fmla="*/ 406 h 1240"/>
                <a:gd name="T62" fmla="*/ 12 w 1240"/>
                <a:gd name="T63" fmla="*/ 494 h 1240"/>
                <a:gd name="T64" fmla="*/ 0 w 1240"/>
                <a:gd name="T65" fmla="*/ 588 h 1240"/>
                <a:gd name="T66" fmla="*/ 0 w 1240"/>
                <a:gd name="T67" fmla="*/ 652 h 1240"/>
                <a:gd name="T68" fmla="*/ 12 w 1240"/>
                <a:gd name="T69" fmla="*/ 744 h 1240"/>
                <a:gd name="T70" fmla="*/ 38 w 1240"/>
                <a:gd name="T71" fmla="*/ 832 h 1240"/>
                <a:gd name="T72" fmla="*/ 74 w 1240"/>
                <a:gd name="T73" fmla="*/ 914 h 1240"/>
                <a:gd name="T74" fmla="*/ 124 w 1240"/>
                <a:gd name="T75" fmla="*/ 990 h 1240"/>
                <a:gd name="T76" fmla="*/ 182 w 1240"/>
                <a:gd name="T77" fmla="*/ 1058 h 1240"/>
                <a:gd name="T78" fmla="*/ 250 w 1240"/>
                <a:gd name="T79" fmla="*/ 1116 h 1240"/>
                <a:gd name="T80" fmla="*/ 324 w 1240"/>
                <a:gd name="T81" fmla="*/ 1164 h 1240"/>
                <a:gd name="T82" fmla="*/ 408 w 1240"/>
                <a:gd name="T83" fmla="*/ 1202 h 1240"/>
                <a:gd name="T84" fmla="*/ 496 w 1240"/>
                <a:gd name="T85" fmla="*/ 1226 h 1240"/>
                <a:gd name="T86" fmla="*/ 588 w 1240"/>
                <a:gd name="T87" fmla="*/ 1238 h 1240"/>
                <a:gd name="T88" fmla="*/ 0 w 1240"/>
                <a:gd name="T89" fmla="*/ 0 h 1240"/>
                <a:gd name="T90" fmla="*/ 1240 w 1240"/>
                <a:gd name="T91" fmla="*/ 124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40" h="1240">
                  <a:moveTo>
                    <a:pt x="620" y="1240"/>
                  </a:moveTo>
                  <a:lnTo>
                    <a:pt x="620" y="1240"/>
                  </a:lnTo>
                  <a:lnTo>
                    <a:pt x="652" y="1238"/>
                  </a:lnTo>
                  <a:lnTo>
                    <a:pt x="684" y="1236"/>
                  </a:lnTo>
                  <a:lnTo>
                    <a:pt x="714" y="1232"/>
                  </a:lnTo>
                  <a:lnTo>
                    <a:pt x="746" y="1226"/>
                  </a:lnTo>
                  <a:lnTo>
                    <a:pt x="776" y="1220"/>
                  </a:lnTo>
                  <a:lnTo>
                    <a:pt x="804" y="1212"/>
                  </a:lnTo>
                  <a:lnTo>
                    <a:pt x="834" y="1202"/>
                  </a:lnTo>
                  <a:lnTo>
                    <a:pt x="862" y="1190"/>
                  </a:lnTo>
                  <a:lnTo>
                    <a:pt x="890" y="1178"/>
                  </a:lnTo>
                  <a:lnTo>
                    <a:pt x="916" y="1164"/>
                  </a:lnTo>
                  <a:lnTo>
                    <a:pt x="942" y="1150"/>
                  </a:lnTo>
                  <a:lnTo>
                    <a:pt x="968" y="1134"/>
                  </a:lnTo>
                  <a:lnTo>
                    <a:pt x="992" y="1116"/>
                  </a:lnTo>
                  <a:lnTo>
                    <a:pt x="1014" y="1098"/>
                  </a:lnTo>
                  <a:lnTo>
                    <a:pt x="1038" y="1078"/>
                  </a:lnTo>
                  <a:lnTo>
                    <a:pt x="1058" y="1058"/>
                  </a:lnTo>
                  <a:lnTo>
                    <a:pt x="1080" y="1036"/>
                  </a:lnTo>
                  <a:lnTo>
                    <a:pt x="1098" y="1014"/>
                  </a:lnTo>
                  <a:lnTo>
                    <a:pt x="1118" y="990"/>
                  </a:lnTo>
                  <a:lnTo>
                    <a:pt x="1134" y="966"/>
                  </a:lnTo>
                  <a:lnTo>
                    <a:pt x="1150" y="940"/>
                  </a:lnTo>
                  <a:lnTo>
                    <a:pt x="1166" y="914"/>
                  </a:lnTo>
                  <a:lnTo>
                    <a:pt x="1180" y="888"/>
                  </a:lnTo>
                  <a:lnTo>
                    <a:pt x="1192" y="860"/>
                  </a:lnTo>
                  <a:lnTo>
                    <a:pt x="1202" y="832"/>
                  </a:lnTo>
                  <a:lnTo>
                    <a:pt x="1212" y="804"/>
                  </a:lnTo>
                  <a:lnTo>
                    <a:pt x="1222" y="774"/>
                  </a:lnTo>
                  <a:lnTo>
                    <a:pt x="1228" y="744"/>
                  </a:lnTo>
                  <a:lnTo>
                    <a:pt x="1234" y="714"/>
                  </a:lnTo>
                  <a:lnTo>
                    <a:pt x="1238" y="682"/>
                  </a:lnTo>
                  <a:lnTo>
                    <a:pt x="1240" y="652"/>
                  </a:lnTo>
                  <a:lnTo>
                    <a:pt x="1240" y="620"/>
                  </a:lnTo>
                  <a:lnTo>
                    <a:pt x="1240" y="588"/>
                  </a:lnTo>
                  <a:lnTo>
                    <a:pt x="1238" y="556"/>
                  </a:lnTo>
                  <a:lnTo>
                    <a:pt x="1234" y="524"/>
                  </a:lnTo>
                  <a:lnTo>
                    <a:pt x="1228" y="494"/>
                  </a:lnTo>
                  <a:lnTo>
                    <a:pt x="1222" y="464"/>
                  </a:lnTo>
                  <a:lnTo>
                    <a:pt x="1212" y="434"/>
                  </a:lnTo>
                  <a:lnTo>
                    <a:pt x="1202" y="406"/>
                  </a:lnTo>
                  <a:lnTo>
                    <a:pt x="1192" y="378"/>
                  </a:lnTo>
                  <a:lnTo>
                    <a:pt x="1180" y="350"/>
                  </a:lnTo>
                  <a:lnTo>
                    <a:pt x="1166" y="324"/>
                  </a:lnTo>
                  <a:lnTo>
                    <a:pt x="1150" y="298"/>
                  </a:lnTo>
                  <a:lnTo>
                    <a:pt x="1134" y="272"/>
                  </a:lnTo>
                  <a:lnTo>
                    <a:pt x="1118" y="248"/>
                  </a:lnTo>
                  <a:lnTo>
                    <a:pt x="1098" y="224"/>
                  </a:lnTo>
                  <a:lnTo>
                    <a:pt x="1080" y="202"/>
                  </a:lnTo>
                  <a:lnTo>
                    <a:pt x="1058" y="180"/>
                  </a:lnTo>
                  <a:lnTo>
                    <a:pt x="1038" y="160"/>
                  </a:lnTo>
                  <a:lnTo>
                    <a:pt x="1014" y="140"/>
                  </a:lnTo>
                  <a:lnTo>
                    <a:pt x="992" y="122"/>
                  </a:lnTo>
                  <a:lnTo>
                    <a:pt x="968" y="104"/>
                  </a:lnTo>
                  <a:lnTo>
                    <a:pt x="942" y="88"/>
                  </a:lnTo>
                  <a:lnTo>
                    <a:pt x="916" y="74"/>
                  </a:lnTo>
                  <a:lnTo>
                    <a:pt x="890" y="60"/>
                  </a:lnTo>
                  <a:lnTo>
                    <a:pt x="862" y="48"/>
                  </a:lnTo>
                  <a:lnTo>
                    <a:pt x="834" y="36"/>
                  </a:lnTo>
                  <a:lnTo>
                    <a:pt x="804" y="26"/>
                  </a:lnTo>
                  <a:lnTo>
                    <a:pt x="776" y="18"/>
                  </a:lnTo>
                  <a:lnTo>
                    <a:pt x="746" y="12"/>
                  </a:lnTo>
                  <a:lnTo>
                    <a:pt x="714" y="6"/>
                  </a:lnTo>
                  <a:lnTo>
                    <a:pt x="684" y="2"/>
                  </a:lnTo>
                  <a:lnTo>
                    <a:pt x="652" y="0"/>
                  </a:lnTo>
                  <a:lnTo>
                    <a:pt x="620" y="0"/>
                  </a:lnTo>
                  <a:lnTo>
                    <a:pt x="588" y="0"/>
                  </a:lnTo>
                  <a:lnTo>
                    <a:pt x="556" y="2"/>
                  </a:lnTo>
                  <a:lnTo>
                    <a:pt x="526" y="6"/>
                  </a:lnTo>
                  <a:lnTo>
                    <a:pt x="496" y="12"/>
                  </a:lnTo>
                  <a:lnTo>
                    <a:pt x="466" y="18"/>
                  </a:lnTo>
                  <a:lnTo>
                    <a:pt x="436" y="26"/>
                  </a:lnTo>
                  <a:lnTo>
                    <a:pt x="408" y="36"/>
                  </a:lnTo>
                  <a:lnTo>
                    <a:pt x="378" y="48"/>
                  </a:lnTo>
                  <a:lnTo>
                    <a:pt x="352" y="60"/>
                  </a:lnTo>
                  <a:lnTo>
                    <a:pt x="324" y="74"/>
                  </a:lnTo>
                  <a:lnTo>
                    <a:pt x="298" y="88"/>
                  </a:lnTo>
                  <a:lnTo>
                    <a:pt x="274" y="104"/>
                  </a:lnTo>
                  <a:lnTo>
                    <a:pt x="250" y="122"/>
                  </a:lnTo>
                  <a:lnTo>
                    <a:pt x="226" y="140"/>
                  </a:lnTo>
                  <a:lnTo>
                    <a:pt x="204" y="160"/>
                  </a:lnTo>
                  <a:lnTo>
                    <a:pt x="182" y="180"/>
                  </a:lnTo>
                  <a:lnTo>
                    <a:pt x="162" y="202"/>
                  </a:lnTo>
                  <a:lnTo>
                    <a:pt x="142" y="224"/>
                  </a:lnTo>
                  <a:lnTo>
                    <a:pt x="124" y="248"/>
                  </a:lnTo>
                  <a:lnTo>
                    <a:pt x="106" y="272"/>
                  </a:lnTo>
                  <a:lnTo>
                    <a:pt x="90" y="298"/>
                  </a:lnTo>
                  <a:lnTo>
                    <a:pt x="74" y="324"/>
                  </a:lnTo>
                  <a:lnTo>
                    <a:pt x="62" y="350"/>
                  </a:lnTo>
                  <a:lnTo>
                    <a:pt x="48" y="378"/>
                  </a:lnTo>
                  <a:lnTo>
                    <a:pt x="38" y="406"/>
                  </a:lnTo>
                  <a:lnTo>
                    <a:pt x="28" y="434"/>
                  </a:lnTo>
                  <a:lnTo>
                    <a:pt x="20" y="464"/>
                  </a:lnTo>
                  <a:lnTo>
                    <a:pt x="12" y="494"/>
                  </a:lnTo>
                  <a:lnTo>
                    <a:pt x="8" y="524"/>
                  </a:lnTo>
                  <a:lnTo>
                    <a:pt x="4" y="556"/>
                  </a:lnTo>
                  <a:lnTo>
                    <a:pt x="0" y="588"/>
                  </a:lnTo>
                  <a:lnTo>
                    <a:pt x="0" y="620"/>
                  </a:lnTo>
                  <a:lnTo>
                    <a:pt x="0" y="652"/>
                  </a:lnTo>
                  <a:lnTo>
                    <a:pt x="4" y="682"/>
                  </a:lnTo>
                  <a:lnTo>
                    <a:pt x="8" y="714"/>
                  </a:lnTo>
                  <a:lnTo>
                    <a:pt x="12" y="744"/>
                  </a:lnTo>
                  <a:lnTo>
                    <a:pt x="20" y="774"/>
                  </a:lnTo>
                  <a:lnTo>
                    <a:pt x="28" y="804"/>
                  </a:lnTo>
                  <a:lnTo>
                    <a:pt x="38" y="832"/>
                  </a:lnTo>
                  <a:lnTo>
                    <a:pt x="48" y="860"/>
                  </a:lnTo>
                  <a:lnTo>
                    <a:pt x="62" y="888"/>
                  </a:lnTo>
                  <a:lnTo>
                    <a:pt x="74" y="914"/>
                  </a:lnTo>
                  <a:lnTo>
                    <a:pt x="90" y="940"/>
                  </a:lnTo>
                  <a:lnTo>
                    <a:pt x="106" y="966"/>
                  </a:lnTo>
                  <a:lnTo>
                    <a:pt x="124" y="990"/>
                  </a:lnTo>
                  <a:lnTo>
                    <a:pt x="142" y="1014"/>
                  </a:lnTo>
                  <a:lnTo>
                    <a:pt x="162" y="1036"/>
                  </a:lnTo>
                  <a:lnTo>
                    <a:pt x="182" y="1058"/>
                  </a:lnTo>
                  <a:lnTo>
                    <a:pt x="204" y="1078"/>
                  </a:lnTo>
                  <a:lnTo>
                    <a:pt x="226" y="1098"/>
                  </a:lnTo>
                  <a:lnTo>
                    <a:pt x="250" y="1116"/>
                  </a:lnTo>
                  <a:lnTo>
                    <a:pt x="274" y="1134"/>
                  </a:lnTo>
                  <a:lnTo>
                    <a:pt x="298" y="1150"/>
                  </a:lnTo>
                  <a:lnTo>
                    <a:pt x="324" y="1164"/>
                  </a:lnTo>
                  <a:lnTo>
                    <a:pt x="352" y="1178"/>
                  </a:lnTo>
                  <a:lnTo>
                    <a:pt x="378" y="1190"/>
                  </a:lnTo>
                  <a:lnTo>
                    <a:pt x="408" y="1202"/>
                  </a:lnTo>
                  <a:lnTo>
                    <a:pt x="436" y="1212"/>
                  </a:lnTo>
                  <a:lnTo>
                    <a:pt x="466" y="1220"/>
                  </a:lnTo>
                  <a:lnTo>
                    <a:pt x="496" y="1226"/>
                  </a:lnTo>
                  <a:lnTo>
                    <a:pt x="526" y="1232"/>
                  </a:lnTo>
                  <a:lnTo>
                    <a:pt x="556" y="1236"/>
                  </a:lnTo>
                  <a:lnTo>
                    <a:pt x="588" y="1238"/>
                  </a:lnTo>
                  <a:lnTo>
                    <a:pt x="620" y="1240"/>
                  </a:lnTo>
                  <a:close/>
                </a:path>
              </a:pathLst>
            </a:custGeom>
            <a:solidFill>
              <a:srgbClr val="D85124"/>
            </a:solidFill>
            <a:ln w="9525">
              <a:noFill/>
              <a:round/>
              <a:headEnd/>
              <a:tailEnd/>
            </a:ln>
            <a:effectLst/>
          </p:spPr>
          <p:txBody>
            <a:bodyPr wrap="none" anchor="ctr"/>
            <a:lstStyle/>
            <a:p>
              <a:pPr>
                <a:defRPr/>
              </a:pPr>
              <a:endParaRPr lang="en-US">
                <a:latin typeface="Garamond" pitchFamily="-107" charset="0"/>
                <a:cs typeface="Arial" pitchFamily="-107" charset="0"/>
              </a:endParaRPr>
            </a:p>
          </p:txBody>
        </p:sp>
      </p:grpSp>
      <p:sp>
        <p:nvSpPr>
          <p:cNvPr id="132112" name="AutoShape 16"/>
          <p:cNvSpPr>
            <a:spLocks noChangeArrowheads="1"/>
          </p:cNvSpPr>
          <p:nvPr/>
        </p:nvSpPr>
        <p:spPr bwMode="auto">
          <a:xfrm>
            <a:off x="450850" y="169863"/>
            <a:ext cx="365125" cy="365125"/>
          </a:xfrm>
          <a:custGeom>
            <a:avLst/>
            <a:gdLst>
              <a:gd name="T0" fmla="*/ 800 w 1524"/>
              <a:gd name="T1" fmla="*/ 1524 h 1526"/>
              <a:gd name="T2" fmla="*/ 916 w 1524"/>
              <a:gd name="T3" fmla="*/ 1510 h 1526"/>
              <a:gd name="T4" fmla="*/ 1024 w 1524"/>
              <a:gd name="T5" fmla="*/ 1478 h 1526"/>
              <a:gd name="T6" fmla="*/ 1124 w 1524"/>
              <a:gd name="T7" fmla="*/ 1434 h 1526"/>
              <a:gd name="T8" fmla="*/ 1218 w 1524"/>
              <a:gd name="T9" fmla="*/ 1374 h 1526"/>
              <a:gd name="T10" fmla="*/ 1300 w 1524"/>
              <a:gd name="T11" fmla="*/ 1302 h 1526"/>
              <a:gd name="T12" fmla="*/ 1372 w 1524"/>
              <a:gd name="T13" fmla="*/ 1220 h 1526"/>
              <a:gd name="T14" fmla="*/ 1432 w 1524"/>
              <a:gd name="T15" fmla="*/ 1126 h 1526"/>
              <a:gd name="T16" fmla="*/ 1478 w 1524"/>
              <a:gd name="T17" fmla="*/ 1024 h 1526"/>
              <a:gd name="T18" fmla="*/ 1508 w 1524"/>
              <a:gd name="T19" fmla="*/ 916 h 1526"/>
              <a:gd name="T20" fmla="*/ 1522 w 1524"/>
              <a:gd name="T21" fmla="*/ 802 h 1526"/>
              <a:gd name="T22" fmla="*/ 1522 w 1524"/>
              <a:gd name="T23" fmla="*/ 724 h 1526"/>
              <a:gd name="T24" fmla="*/ 1508 w 1524"/>
              <a:gd name="T25" fmla="*/ 610 h 1526"/>
              <a:gd name="T26" fmla="*/ 1478 w 1524"/>
              <a:gd name="T27" fmla="*/ 500 h 1526"/>
              <a:gd name="T28" fmla="*/ 1432 w 1524"/>
              <a:gd name="T29" fmla="*/ 400 h 1526"/>
              <a:gd name="T30" fmla="*/ 1372 w 1524"/>
              <a:gd name="T31" fmla="*/ 306 h 1526"/>
              <a:gd name="T32" fmla="*/ 1300 w 1524"/>
              <a:gd name="T33" fmla="*/ 224 h 1526"/>
              <a:gd name="T34" fmla="*/ 1218 w 1524"/>
              <a:gd name="T35" fmla="*/ 152 h 1526"/>
              <a:gd name="T36" fmla="*/ 1124 w 1524"/>
              <a:gd name="T37" fmla="*/ 92 h 1526"/>
              <a:gd name="T38" fmla="*/ 1024 w 1524"/>
              <a:gd name="T39" fmla="*/ 46 h 1526"/>
              <a:gd name="T40" fmla="*/ 916 w 1524"/>
              <a:gd name="T41" fmla="*/ 16 h 1526"/>
              <a:gd name="T42" fmla="*/ 800 w 1524"/>
              <a:gd name="T43" fmla="*/ 2 h 1526"/>
              <a:gd name="T44" fmla="*/ 722 w 1524"/>
              <a:gd name="T45" fmla="*/ 2 h 1526"/>
              <a:gd name="T46" fmla="*/ 608 w 1524"/>
              <a:gd name="T47" fmla="*/ 16 h 1526"/>
              <a:gd name="T48" fmla="*/ 500 w 1524"/>
              <a:gd name="T49" fmla="*/ 46 h 1526"/>
              <a:gd name="T50" fmla="*/ 398 w 1524"/>
              <a:gd name="T51" fmla="*/ 92 h 1526"/>
              <a:gd name="T52" fmla="*/ 306 w 1524"/>
              <a:gd name="T53" fmla="*/ 152 h 1526"/>
              <a:gd name="T54" fmla="*/ 222 w 1524"/>
              <a:gd name="T55" fmla="*/ 224 h 1526"/>
              <a:gd name="T56" fmla="*/ 150 w 1524"/>
              <a:gd name="T57" fmla="*/ 306 h 1526"/>
              <a:gd name="T58" fmla="*/ 92 w 1524"/>
              <a:gd name="T59" fmla="*/ 400 h 1526"/>
              <a:gd name="T60" fmla="*/ 46 w 1524"/>
              <a:gd name="T61" fmla="*/ 500 h 1526"/>
              <a:gd name="T62" fmla="*/ 14 w 1524"/>
              <a:gd name="T63" fmla="*/ 610 h 1526"/>
              <a:gd name="T64" fmla="*/ 0 w 1524"/>
              <a:gd name="T65" fmla="*/ 724 h 1526"/>
              <a:gd name="T66" fmla="*/ 0 w 1524"/>
              <a:gd name="T67" fmla="*/ 802 h 1526"/>
              <a:gd name="T68" fmla="*/ 14 w 1524"/>
              <a:gd name="T69" fmla="*/ 916 h 1526"/>
              <a:gd name="T70" fmla="*/ 46 w 1524"/>
              <a:gd name="T71" fmla="*/ 1024 h 1526"/>
              <a:gd name="T72" fmla="*/ 92 w 1524"/>
              <a:gd name="T73" fmla="*/ 1126 h 1526"/>
              <a:gd name="T74" fmla="*/ 150 w 1524"/>
              <a:gd name="T75" fmla="*/ 1220 h 1526"/>
              <a:gd name="T76" fmla="*/ 222 w 1524"/>
              <a:gd name="T77" fmla="*/ 1302 h 1526"/>
              <a:gd name="T78" fmla="*/ 306 w 1524"/>
              <a:gd name="T79" fmla="*/ 1374 h 1526"/>
              <a:gd name="T80" fmla="*/ 398 w 1524"/>
              <a:gd name="T81" fmla="*/ 1434 h 1526"/>
              <a:gd name="T82" fmla="*/ 500 w 1524"/>
              <a:gd name="T83" fmla="*/ 1478 h 1526"/>
              <a:gd name="T84" fmla="*/ 608 w 1524"/>
              <a:gd name="T85" fmla="*/ 1510 h 1526"/>
              <a:gd name="T86" fmla="*/ 722 w 1524"/>
              <a:gd name="T87" fmla="*/ 1524 h 1526"/>
              <a:gd name="T88" fmla="*/ 0 w 1524"/>
              <a:gd name="T89" fmla="*/ 0 h 1526"/>
              <a:gd name="T90" fmla="*/ 1524 w 1524"/>
              <a:gd name="T91"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close/>
              </a:path>
            </a:pathLst>
          </a:custGeom>
          <a:solidFill>
            <a:srgbClr val="D3C8E3"/>
          </a:solidFill>
          <a:ln w="9525">
            <a:no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13" name="AutoShape 17"/>
          <p:cNvSpPr>
            <a:spLocks noChangeArrowheads="1"/>
          </p:cNvSpPr>
          <p:nvPr/>
        </p:nvSpPr>
        <p:spPr bwMode="auto">
          <a:xfrm>
            <a:off x="450850" y="169863"/>
            <a:ext cx="365125" cy="365125"/>
          </a:xfrm>
          <a:custGeom>
            <a:avLst/>
            <a:gdLst>
              <a:gd name="T0" fmla="*/ 800 w 1524"/>
              <a:gd name="T1" fmla="*/ 1524 h 1526"/>
              <a:gd name="T2" fmla="*/ 916 w 1524"/>
              <a:gd name="T3" fmla="*/ 1510 h 1526"/>
              <a:gd name="T4" fmla="*/ 1024 w 1524"/>
              <a:gd name="T5" fmla="*/ 1478 h 1526"/>
              <a:gd name="T6" fmla="*/ 1124 w 1524"/>
              <a:gd name="T7" fmla="*/ 1434 h 1526"/>
              <a:gd name="T8" fmla="*/ 1218 w 1524"/>
              <a:gd name="T9" fmla="*/ 1374 h 1526"/>
              <a:gd name="T10" fmla="*/ 1300 w 1524"/>
              <a:gd name="T11" fmla="*/ 1302 h 1526"/>
              <a:gd name="T12" fmla="*/ 1372 w 1524"/>
              <a:gd name="T13" fmla="*/ 1220 h 1526"/>
              <a:gd name="T14" fmla="*/ 1432 w 1524"/>
              <a:gd name="T15" fmla="*/ 1126 h 1526"/>
              <a:gd name="T16" fmla="*/ 1478 w 1524"/>
              <a:gd name="T17" fmla="*/ 1024 h 1526"/>
              <a:gd name="T18" fmla="*/ 1508 w 1524"/>
              <a:gd name="T19" fmla="*/ 916 h 1526"/>
              <a:gd name="T20" fmla="*/ 1522 w 1524"/>
              <a:gd name="T21" fmla="*/ 802 h 1526"/>
              <a:gd name="T22" fmla="*/ 1522 w 1524"/>
              <a:gd name="T23" fmla="*/ 724 h 1526"/>
              <a:gd name="T24" fmla="*/ 1508 w 1524"/>
              <a:gd name="T25" fmla="*/ 610 h 1526"/>
              <a:gd name="T26" fmla="*/ 1478 w 1524"/>
              <a:gd name="T27" fmla="*/ 500 h 1526"/>
              <a:gd name="T28" fmla="*/ 1432 w 1524"/>
              <a:gd name="T29" fmla="*/ 400 h 1526"/>
              <a:gd name="T30" fmla="*/ 1372 w 1524"/>
              <a:gd name="T31" fmla="*/ 306 h 1526"/>
              <a:gd name="T32" fmla="*/ 1300 w 1524"/>
              <a:gd name="T33" fmla="*/ 224 h 1526"/>
              <a:gd name="T34" fmla="*/ 1218 w 1524"/>
              <a:gd name="T35" fmla="*/ 152 h 1526"/>
              <a:gd name="T36" fmla="*/ 1124 w 1524"/>
              <a:gd name="T37" fmla="*/ 92 h 1526"/>
              <a:gd name="T38" fmla="*/ 1024 w 1524"/>
              <a:gd name="T39" fmla="*/ 46 h 1526"/>
              <a:gd name="T40" fmla="*/ 916 w 1524"/>
              <a:gd name="T41" fmla="*/ 16 h 1526"/>
              <a:gd name="T42" fmla="*/ 800 w 1524"/>
              <a:gd name="T43" fmla="*/ 2 h 1526"/>
              <a:gd name="T44" fmla="*/ 722 w 1524"/>
              <a:gd name="T45" fmla="*/ 2 h 1526"/>
              <a:gd name="T46" fmla="*/ 608 w 1524"/>
              <a:gd name="T47" fmla="*/ 16 h 1526"/>
              <a:gd name="T48" fmla="*/ 500 w 1524"/>
              <a:gd name="T49" fmla="*/ 46 h 1526"/>
              <a:gd name="T50" fmla="*/ 398 w 1524"/>
              <a:gd name="T51" fmla="*/ 92 h 1526"/>
              <a:gd name="T52" fmla="*/ 306 w 1524"/>
              <a:gd name="T53" fmla="*/ 152 h 1526"/>
              <a:gd name="T54" fmla="*/ 222 w 1524"/>
              <a:gd name="T55" fmla="*/ 224 h 1526"/>
              <a:gd name="T56" fmla="*/ 150 w 1524"/>
              <a:gd name="T57" fmla="*/ 306 h 1526"/>
              <a:gd name="T58" fmla="*/ 92 w 1524"/>
              <a:gd name="T59" fmla="*/ 400 h 1526"/>
              <a:gd name="T60" fmla="*/ 46 w 1524"/>
              <a:gd name="T61" fmla="*/ 500 h 1526"/>
              <a:gd name="T62" fmla="*/ 14 w 1524"/>
              <a:gd name="T63" fmla="*/ 610 h 1526"/>
              <a:gd name="T64" fmla="*/ 0 w 1524"/>
              <a:gd name="T65" fmla="*/ 724 h 1526"/>
              <a:gd name="T66" fmla="*/ 0 w 1524"/>
              <a:gd name="T67" fmla="*/ 802 h 1526"/>
              <a:gd name="T68" fmla="*/ 14 w 1524"/>
              <a:gd name="T69" fmla="*/ 916 h 1526"/>
              <a:gd name="T70" fmla="*/ 46 w 1524"/>
              <a:gd name="T71" fmla="*/ 1024 h 1526"/>
              <a:gd name="T72" fmla="*/ 92 w 1524"/>
              <a:gd name="T73" fmla="*/ 1126 h 1526"/>
              <a:gd name="T74" fmla="*/ 150 w 1524"/>
              <a:gd name="T75" fmla="*/ 1220 h 1526"/>
              <a:gd name="T76" fmla="*/ 222 w 1524"/>
              <a:gd name="T77" fmla="*/ 1302 h 1526"/>
              <a:gd name="T78" fmla="*/ 306 w 1524"/>
              <a:gd name="T79" fmla="*/ 1374 h 1526"/>
              <a:gd name="T80" fmla="*/ 398 w 1524"/>
              <a:gd name="T81" fmla="*/ 1434 h 1526"/>
              <a:gd name="T82" fmla="*/ 500 w 1524"/>
              <a:gd name="T83" fmla="*/ 1478 h 1526"/>
              <a:gd name="T84" fmla="*/ 608 w 1524"/>
              <a:gd name="T85" fmla="*/ 1510 h 1526"/>
              <a:gd name="T86" fmla="*/ 722 w 1524"/>
              <a:gd name="T87" fmla="*/ 1524 h 1526"/>
              <a:gd name="T88" fmla="*/ 0 w 1524"/>
              <a:gd name="T89" fmla="*/ 0 h 1526"/>
              <a:gd name="T90" fmla="*/ 1524 w 1524"/>
              <a:gd name="T91" fmla="*/ 1526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524" h="1526">
                <a:moveTo>
                  <a:pt x="762" y="1526"/>
                </a:moveTo>
                <a:lnTo>
                  <a:pt x="762" y="1526"/>
                </a:lnTo>
                <a:lnTo>
                  <a:pt x="800" y="1524"/>
                </a:lnTo>
                <a:lnTo>
                  <a:pt x="840" y="1522"/>
                </a:lnTo>
                <a:lnTo>
                  <a:pt x="878" y="1516"/>
                </a:lnTo>
                <a:lnTo>
                  <a:pt x="916" y="1510"/>
                </a:lnTo>
                <a:lnTo>
                  <a:pt x="952" y="1502"/>
                </a:lnTo>
                <a:lnTo>
                  <a:pt x="988" y="1490"/>
                </a:lnTo>
                <a:lnTo>
                  <a:pt x="1024" y="1478"/>
                </a:lnTo>
                <a:lnTo>
                  <a:pt x="1058" y="1466"/>
                </a:lnTo>
                <a:lnTo>
                  <a:pt x="1092" y="1450"/>
                </a:lnTo>
                <a:lnTo>
                  <a:pt x="1124" y="1434"/>
                </a:lnTo>
                <a:lnTo>
                  <a:pt x="1156" y="1414"/>
                </a:lnTo>
                <a:lnTo>
                  <a:pt x="1188" y="1396"/>
                </a:lnTo>
                <a:lnTo>
                  <a:pt x="1218" y="1374"/>
                </a:lnTo>
                <a:lnTo>
                  <a:pt x="1246" y="1352"/>
                </a:lnTo>
                <a:lnTo>
                  <a:pt x="1274" y="1328"/>
                </a:lnTo>
                <a:lnTo>
                  <a:pt x="1300" y="1302"/>
                </a:lnTo>
                <a:lnTo>
                  <a:pt x="1326" y="1276"/>
                </a:lnTo>
                <a:lnTo>
                  <a:pt x="1350" y="1248"/>
                </a:lnTo>
                <a:lnTo>
                  <a:pt x="1372" y="1220"/>
                </a:lnTo>
                <a:lnTo>
                  <a:pt x="1394" y="1190"/>
                </a:lnTo>
                <a:lnTo>
                  <a:pt x="1414" y="1158"/>
                </a:lnTo>
                <a:lnTo>
                  <a:pt x="1432" y="1126"/>
                </a:lnTo>
                <a:lnTo>
                  <a:pt x="1448" y="1094"/>
                </a:lnTo>
                <a:lnTo>
                  <a:pt x="1464" y="1060"/>
                </a:lnTo>
                <a:lnTo>
                  <a:pt x="1478" y="1024"/>
                </a:lnTo>
                <a:lnTo>
                  <a:pt x="1490" y="990"/>
                </a:lnTo>
                <a:lnTo>
                  <a:pt x="1500" y="954"/>
                </a:lnTo>
                <a:lnTo>
                  <a:pt x="1508" y="916"/>
                </a:lnTo>
                <a:lnTo>
                  <a:pt x="1516" y="878"/>
                </a:lnTo>
                <a:lnTo>
                  <a:pt x="1520" y="840"/>
                </a:lnTo>
                <a:lnTo>
                  <a:pt x="1522" y="802"/>
                </a:lnTo>
                <a:lnTo>
                  <a:pt x="1524" y="762"/>
                </a:lnTo>
                <a:lnTo>
                  <a:pt x="1522" y="724"/>
                </a:lnTo>
                <a:lnTo>
                  <a:pt x="1520" y="684"/>
                </a:lnTo>
                <a:lnTo>
                  <a:pt x="1516" y="646"/>
                </a:lnTo>
                <a:lnTo>
                  <a:pt x="1508" y="610"/>
                </a:lnTo>
                <a:lnTo>
                  <a:pt x="1500" y="572"/>
                </a:lnTo>
                <a:lnTo>
                  <a:pt x="1490" y="536"/>
                </a:lnTo>
                <a:lnTo>
                  <a:pt x="1478" y="500"/>
                </a:lnTo>
                <a:lnTo>
                  <a:pt x="1464" y="466"/>
                </a:lnTo>
                <a:lnTo>
                  <a:pt x="1448" y="432"/>
                </a:lnTo>
                <a:lnTo>
                  <a:pt x="1432" y="400"/>
                </a:lnTo>
                <a:lnTo>
                  <a:pt x="1414" y="368"/>
                </a:lnTo>
                <a:lnTo>
                  <a:pt x="1394" y="336"/>
                </a:lnTo>
                <a:lnTo>
                  <a:pt x="1372" y="306"/>
                </a:lnTo>
                <a:lnTo>
                  <a:pt x="1350" y="278"/>
                </a:lnTo>
                <a:lnTo>
                  <a:pt x="1326" y="250"/>
                </a:lnTo>
                <a:lnTo>
                  <a:pt x="1300" y="224"/>
                </a:lnTo>
                <a:lnTo>
                  <a:pt x="1274" y="198"/>
                </a:lnTo>
                <a:lnTo>
                  <a:pt x="1246" y="174"/>
                </a:lnTo>
                <a:lnTo>
                  <a:pt x="1218" y="152"/>
                </a:lnTo>
                <a:lnTo>
                  <a:pt x="1188" y="130"/>
                </a:lnTo>
                <a:lnTo>
                  <a:pt x="1156" y="110"/>
                </a:lnTo>
                <a:lnTo>
                  <a:pt x="1124" y="92"/>
                </a:lnTo>
                <a:lnTo>
                  <a:pt x="1092" y="76"/>
                </a:lnTo>
                <a:lnTo>
                  <a:pt x="1058" y="60"/>
                </a:lnTo>
                <a:lnTo>
                  <a:pt x="1024" y="46"/>
                </a:lnTo>
                <a:lnTo>
                  <a:pt x="988" y="34"/>
                </a:lnTo>
                <a:lnTo>
                  <a:pt x="952" y="24"/>
                </a:lnTo>
                <a:lnTo>
                  <a:pt x="916" y="16"/>
                </a:lnTo>
                <a:lnTo>
                  <a:pt x="878" y="10"/>
                </a:lnTo>
                <a:lnTo>
                  <a:pt x="840" y="4"/>
                </a:lnTo>
                <a:lnTo>
                  <a:pt x="800" y="2"/>
                </a:lnTo>
                <a:lnTo>
                  <a:pt x="762" y="0"/>
                </a:lnTo>
                <a:lnTo>
                  <a:pt x="722" y="2"/>
                </a:lnTo>
                <a:lnTo>
                  <a:pt x="684" y="4"/>
                </a:lnTo>
                <a:lnTo>
                  <a:pt x="646" y="10"/>
                </a:lnTo>
                <a:lnTo>
                  <a:pt x="608" y="16"/>
                </a:lnTo>
                <a:lnTo>
                  <a:pt x="570" y="24"/>
                </a:lnTo>
                <a:lnTo>
                  <a:pt x="534" y="34"/>
                </a:lnTo>
                <a:lnTo>
                  <a:pt x="500" y="46"/>
                </a:lnTo>
                <a:lnTo>
                  <a:pt x="464" y="60"/>
                </a:lnTo>
                <a:lnTo>
                  <a:pt x="430" y="76"/>
                </a:lnTo>
                <a:lnTo>
                  <a:pt x="398" y="92"/>
                </a:lnTo>
                <a:lnTo>
                  <a:pt x="366" y="110"/>
                </a:lnTo>
                <a:lnTo>
                  <a:pt x="336" y="130"/>
                </a:lnTo>
                <a:lnTo>
                  <a:pt x="306" y="152"/>
                </a:lnTo>
                <a:lnTo>
                  <a:pt x="276" y="174"/>
                </a:lnTo>
                <a:lnTo>
                  <a:pt x="248" y="198"/>
                </a:lnTo>
                <a:lnTo>
                  <a:pt x="222" y="224"/>
                </a:lnTo>
                <a:lnTo>
                  <a:pt x="198" y="250"/>
                </a:lnTo>
                <a:lnTo>
                  <a:pt x="174" y="278"/>
                </a:lnTo>
                <a:lnTo>
                  <a:pt x="150" y="306"/>
                </a:lnTo>
                <a:lnTo>
                  <a:pt x="130" y="336"/>
                </a:lnTo>
                <a:lnTo>
                  <a:pt x="110" y="368"/>
                </a:lnTo>
                <a:lnTo>
                  <a:pt x="92" y="400"/>
                </a:lnTo>
                <a:lnTo>
                  <a:pt x="74" y="432"/>
                </a:lnTo>
                <a:lnTo>
                  <a:pt x="58" y="466"/>
                </a:lnTo>
                <a:lnTo>
                  <a:pt x="46" y="500"/>
                </a:lnTo>
                <a:lnTo>
                  <a:pt x="34" y="536"/>
                </a:lnTo>
                <a:lnTo>
                  <a:pt x="24" y="572"/>
                </a:lnTo>
                <a:lnTo>
                  <a:pt x="14" y="610"/>
                </a:lnTo>
                <a:lnTo>
                  <a:pt x="8" y="646"/>
                </a:lnTo>
                <a:lnTo>
                  <a:pt x="2" y="684"/>
                </a:lnTo>
                <a:lnTo>
                  <a:pt x="0" y="724"/>
                </a:lnTo>
                <a:lnTo>
                  <a:pt x="0" y="762"/>
                </a:lnTo>
                <a:lnTo>
                  <a:pt x="0" y="802"/>
                </a:lnTo>
                <a:lnTo>
                  <a:pt x="2" y="840"/>
                </a:lnTo>
                <a:lnTo>
                  <a:pt x="8" y="878"/>
                </a:lnTo>
                <a:lnTo>
                  <a:pt x="14" y="916"/>
                </a:lnTo>
                <a:lnTo>
                  <a:pt x="24" y="954"/>
                </a:lnTo>
                <a:lnTo>
                  <a:pt x="34" y="990"/>
                </a:lnTo>
                <a:lnTo>
                  <a:pt x="46" y="1024"/>
                </a:lnTo>
                <a:lnTo>
                  <a:pt x="58" y="1060"/>
                </a:lnTo>
                <a:lnTo>
                  <a:pt x="74" y="1094"/>
                </a:lnTo>
                <a:lnTo>
                  <a:pt x="92" y="1126"/>
                </a:lnTo>
                <a:lnTo>
                  <a:pt x="110" y="1158"/>
                </a:lnTo>
                <a:lnTo>
                  <a:pt x="130" y="1190"/>
                </a:lnTo>
                <a:lnTo>
                  <a:pt x="150" y="1220"/>
                </a:lnTo>
                <a:lnTo>
                  <a:pt x="174" y="1248"/>
                </a:lnTo>
                <a:lnTo>
                  <a:pt x="198" y="1276"/>
                </a:lnTo>
                <a:lnTo>
                  <a:pt x="222" y="1302"/>
                </a:lnTo>
                <a:lnTo>
                  <a:pt x="248" y="1328"/>
                </a:lnTo>
                <a:lnTo>
                  <a:pt x="276" y="1352"/>
                </a:lnTo>
                <a:lnTo>
                  <a:pt x="306" y="1374"/>
                </a:lnTo>
                <a:lnTo>
                  <a:pt x="336" y="1396"/>
                </a:lnTo>
                <a:lnTo>
                  <a:pt x="366" y="1414"/>
                </a:lnTo>
                <a:lnTo>
                  <a:pt x="398" y="1434"/>
                </a:lnTo>
                <a:lnTo>
                  <a:pt x="430" y="1450"/>
                </a:lnTo>
                <a:lnTo>
                  <a:pt x="464" y="1466"/>
                </a:lnTo>
                <a:lnTo>
                  <a:pt x="500" y="1478"/>
                </a:lnTo>
                <a:lnTo>
                  <a:pt x="534" y="1490"/>
                </a:lnTo>
                <a:lnTo>
                  <a:pt x="570" y="1502"/>
                </a:lnTo>
                <a:lnTo>
                  <a:pt x="608" y="1510"/>
                </a:lnTo>
                <a:lnTo>
                  <a:pt x="646" y="1516"/>
                </a:lnTo>
                <a:lnTo>
                  <a:pt x="684" y="1522"/>
                </a:lnTo>
                <a:lnTo>
                  <a:pt x="722" y="1524"/>
                </a:lnTo>
                <a:lnTo>
                  <a:pt x="762" y="1526"/>
                </a:lnTo>
              </a:path>
            </a:pathLst>
          </a:custGeom>
          <a:noFill/>
          <a:ln w="9525">
            <a:no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14" name="AutoShape 18"/>
          <p:cNvSpPr>
            <a:spLocks noChangeArrowheads="1"/>
          </p:cNvSpPr>
          <p:nvPr/>
        </p:nvSpPr>
        <p:spPr bwMode="auto">
          <a:xfrm>
            <a:off x="482600" y="203200"/>
            <a:ext cx="300038" cy="298450"/>
          </a:xfrm>
          <a:custGeom>
            <a:avLst/>
            <a:gdLst>
              <a:gd name="T0" fmla="*/ 658 w 1252"/>
              <a:gd name="T1" fmla="*/ 1252 h 1252"/>
              <a:gd name="T2" fmla="*/ 752 w 1252"/>
              <a:gd name="T3" fmla="*/ 1240 h 1252"/>
              <a:gd name="T4" fmla="*/ 842 w 1252"/>
              <a:gd name="T5" fmla="*/ 1214 h 1252"/>
              <a:gd name="T6" fmla="*/ 924 w 1252"/>
              <a:gd name="T7" fmla="*/ 1176 h 1252"/>
              <a:gd name="T8" fmla="*/ 1000 w 1252"/>
              <a:gd name="T9" fmla="*/ 1128 h 1252"/>
              <a:gd name="T10" fmla="*/ 1068 w 1252"/>
              <a:gd name="T11" fmla="*/ 1070 h 1252"/>
              <a:gd name="T12" fmla="*/ 1128 w 1252"/>
              <a:gd name="T13" fmla="*/ 1000 h 1252"/>
              <a:gd name="T14" fmla="*/ 1176 w 1252"/>
              <a:gd name="T15" fmla="*/ 924 h 1252"/>
              <a:gd name="T16" fmla="*/ 1214 w 1252"/>
              <a:gd name="T17" fmla="*/ 842 h 1252"/>
              <a:gd name="T18" fmla="*/ 1240 w 1252"/>
              <a:gd name="T19" fmla="*/ 752 h 1252"/>
              <a:gd name="T20" fmla="*/ 1252 w 1252"/>
              <a:gd name="T21" fmla="*/ 658 h 1252"/>
              <a:gd name="T22" fmla="*/ 1252 w 1252"/>
              <a:gd name="T23" fmla="*/ 594 h 1252"/>
              <a:gd name="T24" fmla="*/ 1240 w 1252"/>
              <a:gd name="T25" fmla="*/ 500 h 1252"/>
              <a:gd name="T26" fmla="*/ 1214 w 1252"/>
              <a:gd name="T27" fmla="*/ 410 h 1252"/>
              <a:gd name="T28" fmla="*/ 1176 w 1252"/>
              <a:gd name="T29" fmla="*/ 328 h 1252"/>
              <a:gd name="T30" fmla="*/ 1128 w 1252"/>
              <a:gd name="T31" fmla="*/ 252 h 1252"/>
              <a:gd name="T32" fmla="*/ 1068 w 1252"/>
              <a:gd name="T33" fmla="*/ 184 h 1252"/>
              <a:gd name="T34" fmla="*/ 1000 w 1252"/>
              <a:gd name="T35" fmla="*/ 124 h 1252"/>
              <a:gd name="T36" fmla="*/ 924 w 1252"/>
              <a:gd name="T37" fmla="*/ 76 h 1252"/>
              <a:gd name="T38" fmla="*/ 842 w 1252"/>
              <a:gd name="T39" fmla="*/ 38 h 1252"/>
              <a:gd name="T40" fmla="*/ 752 w 1252"/>
              <a:gd name="T41" fmla="*/ 12 h 1252"/>
              <a:gd name="T42" fmla="*/ 658 w 1252"/>
              <a:gd name="T43" fmla="*/ 0 h 1252"/>
              <a:gd name="T44" fmla="*/ 594 w 1252"/>
              <a:gd name="T45" fmla="*/ 0 h 1252"/>
              <a:gd name="T46" fmla="*/ 500 w 1252"/>
              <a:gd name="T47" fmla="*/ 12 h 1252"/>
              <a:gd name="T48" fmla="*/ 410 w 1252"/>
              <a:gd name="T49" fmla="*/ 38 h 1252"/>
              <a:gd name="T50" fmla="*/ 328 w 1252"/>
              <a:gd name="T51" fmla="*/ 76 h 1252"/>
              <a:gd name="T52" fmla="*/ 250 w 1252"/>
              <a:gd name="T53" fmla="*/ 124 h 1252"/>
              <a:gd name="T54" fmla="*/ 182 w 1252"/>
              <a:gd name="T55" fmla="*/ 184 h 1252"/>
              <a:gd name="T56" fmla="*/ 124 w 1252"/>
              <a:gd name="T57" fmla="*/ 252 h 1252"/>
              <a:gd name="T58" fmla="*/ 74 w 1252"/>
              <a:gd name="T59" fmla="*/ 328 h 1252"/>
              <a:gd name="T60" fmla="*/ 38 w 1252"/>
              <a:gd name="T61" fmla="*/ 410 h 1252"/>
              <a:gd name="T62" fmla="*/ 12 w 1252"/>
              <a:gd name="T63" fmla="*/ 500 h 1252"/>
              <a:gd name="T64" fmla="*/ 0 w 1252"/>
              <a:gd name="T65" fmla="*/ 594 h 1252"/>
              <a:gd name="T66" fmla="*/ 0 w 1252"/>
              <a:gd name="T67" fmla="*/ 658 h 1252"/>
              <a:gd name="T68" fmla="*/ 12 w 1252"/>
              <a:gd name="T69" fmla="*/ 752 h 1252"/>
              <a:gd name="T70" fmla="*/ 38 w 1252"/>
              <a:gd name="T71" fmla="*/ 842 h 1252"/>
              <a:gd name="T72" fmla="*/ 74 w 1252"/>
              <a:gd name="T73" fmla="*/ 924 h 1252"/>
              <a:gd name="T74" fmla="*/ 124 w 1252"/>
              <a:gd name="T75" fmla="*/ 1000 h 1252"/>
              <a:gd name="T76" fmla="*/ 182 w 1252"/>
              <a:gd name="T77" fmla="*/ 1070 h 1252"/>
              <a:gd name="T78" fmla="*/ 250 w 1252"/>
              <a:gd name="T79" fmla="*/ 1128 h 1252"/>
              <a:gd name="T80" fmla="*/ 328 w 1252"/>
              <a:gd name="T81" fmla="*/ 1176 h 1252"/>
              <a:gd name="T82" fmla="*/ 410 w 1252"/>
              <a:gd name="T83" fmla="*/ 1214 h 1252"/>
              <a:gd name="T84" fmla="*/ 500 w 1252"/>
              <a:gd name="T85" fmla="*/ 1240 h 1252"/>
              <a:gd name="T86" fmla="*/ 594 w 1252"/>
              <a:gd name="T87" fmla="*/ 1252 h 1252"/>
              <a:gd name="T88" fmla="*/ 0 w 1252"/>
              <a:gd name="T89" fmla="*/ 0 h 1252"/>
              <a:gd name="T90" fmla="*/ 1252 w 1252"/>
              <a:gd name="T91"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close/>
              </a:path>
            </a:pathLst>
          </a:custGeom>
          <a:solidFill>
            <a:srgbClr val="662D91"/>
          </a:solidFill>
          <a:ln w="9525">
            <a:no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15" name="AutoShape 19"/>
          <p:cNvSpPr>
            <a:spLocks noChangeArrowheads="1"/>
          </p:cNvSpPr>
          <p:nvPr/>
        </p:nvSpPr>
        <p:spPr bwMode="auto">
          <a:xfrm>
            <a:off x="482600" y="203200"/>
            <a:ext cx="300038" cy="298450"/>
          </a:xfrm>
          <a:custGeom>
            <a:avLst/>
            <a:gdLst>
              <a:gd name="T0" fmla="*/ 658 w 1252"/>
              <a:gd name="T1" fmla="*/ 1252 h 1252"/>
              <a:gd name="T2" fmla="*/ 752 w 1252"/>
              <a:gd name="T3" fmla="*/ 1240 h 1252"/>
              <a:gd name="T4" fmla="*/ 842 w 1252"/>
              <a:gd name="T5" fmla="*/ 1214 h 1252"/>
              <a:gd name="T6" fmla="*/ 924 w 1252"/>
              <a:gd name="T7" fmla="*/ 1176 h 1252"/>
              <a:gd name="T8" fmla="*/ 1000 w 1252"/>
              <a:gd name="T9" fmla="*/ 1128 h 1252"/>
              <a:gd name="T10" fmla="*/ 1068 w 1252"/>
              <a:gd name="T11" fmla="*/ 1070 h 1252"/>
              <a:gd name="T12" fmla="*/ 1128 w 1252"/>
              <a:gd name="T13" fmla="*/ 1000 h 1252"/>
              <a:gd name="T14" fmla="*/ 1176 w 1252"/>
              <a:gd name="T15" fmla="*/ 924 h 1252"/>
              <a:gd name="T16" fmla="*/ 1214 w 1252"/>
              <a:gd name="T17" fmla="*/ 842 h 1252"/>
              <a:gd name="T18" fmla="*/ 1240 w 1252"/>
              <a:gd name="T19" fmla="*/ 752 h 1252"/>
              <a:gd name="T20" fmla="*/ 1252 w 1252"/>
              <a:gd name="T21" fmla="*/ 658 h 1252"/>
              <a:gd name="T22" fmla="*/ 1252 w 1252"/>
              <a:gd name="T23" fmla="*/ 594 h 1252"/>
              <a:gd name="T24" fmla="*/ 1240 w 1252"/>
              <a:gd name="T25" fmla="*/ 500 h 1252"/>
              <a:gd name="T26" fmla="*/ 1214 w 1252"/>
              <a:gd name="T27" fmla="*/ 410 h 1252"/>
              <a:gd name="T28" fmla="*/ 1176 w 1252"/>
              <a:gd name="T29" fmla="*/ 328 h 1252"/>
              <a:gd name="T30" fmla="*/ 1128 w 1252"/>
              <a:gd name="T31" fmla="*/ 252 h 1252"/>
              <a:gd name="T32" fmla="*/ 1068 w 1252"/>
              <a:gd name="T33" fmla="*/ 184 h 1252"/>
              <a:gd name="T34" fmla="*/ 1000 w 1252"/>
              <a:gd name="T35" fmla="*/ 124 h 1252"/>
              <a:gd name="T36" fmla="*/ 924 w 1252"/>
              <a:gd name="T37" fmla="*/ 76 h 1252"/>
              <a:gd name="T38" fmla="*/ 842 w 1252"/>
              <a:gd name="T39" fmla="*/ 38 h 1252"/>
              <a:gd name="T40" fmla="*/ 752 w 1252"/>
              <a:gd name="T41" fmla="*/ 12 h 1252"/>
              <a:gd name="T42" fmla="*/ 658 w 1252"/>
              <a:gd name="T43" fmla="*/ 0 h 1252"/>
              <a:gd name="T44" fmla="*/ 594 w 1252"/>
              <a:gd name="T45" fmla="*/ 0 h 1252"/>
              <a:gd name="T46" fmla="*/ 500 w 1252"/>
              <a:gd name="T47" fmla="*/ 12 h 1252"/>
              <a:gd name="T48" fmla="*/ 410 w 1252"/>
              <a:gd name="T49" fmla="*/ 38 h 1252"/>
              <a:gd name="T50" fmla="*/ 328 w 1252"/>
              <a:gd name="T51" fmla="*/ 76 h 1252"/>
              <a:gd name="T52" fmla="*/ 250 w 1252"/>
              <a:gd name="T53" fmla="*/ 124 h 1252"/>
              <a:gd name="T54" fmla="*/ 182 w 1252"/>
              <a:gd name="T55" fmla="*/ 184 h 1252"/>
              <a:gd name="T56" fmla="*/ 124 w 1252"/>
              <a:gd name="T57" fmla="*/ 252 h 1252"/>
              <a:gd name="T58" fmla="*/ 74 w 1252"/>
              <a:gd name="T59" fmla="*/ 328 h 1252"/>
              <a:gd name="T60" fmla="*/ 38 w 1252"/>
              <a:gd name="T61" fmla="*/ 410 h 1252"/>
              <a:gd name="T62" fmla="*/ 12 w 1252"/>
              <a:gd name="T63" fmla="*/ 500 h 1252"/>
              <a:gd name="T64" fmla="*/ 0 w 1252"/>
              <a:gd name="T65" fmla="*/ 594 h 1252"/>
              <a:gd name="T66" fmla="*/ 0 w 1252"/>
              <a:gd name="T67" fmla="*/ 658 h 1252"/>
              <a:gd name="T68" fmla="*/ 12 w 1252"/>
              <a:gd name="T69" fmla="*/ 752 h 1252"/>
              <a:gd name="T70" fmla="*/ 38 w 1252"/>
              <a:gd name="T71" fmla="*/ 842 h 1252"/>
              <a:gd name="T72" fmla="*/ 74 w 1252"/>
              <a:gd name="T73" fmla="*/ 924 h 1252"/>
              <a:gd name="T74" fmla="*/ 124 w 1252"/>
              <a:gd name="T75" fmla="*/ 1000 h 1252"/>
              <a:gd name="T76" fmla="*/ 182 w 1252"/>
              <a:gd name="T77" fmla="*/ 1070 h 1252"/>
              <a:gd name="T78" fmla="*/ 250 w 1252"/>
              <a:gd name="T79" fmla="*/ 1128 h 1252"/>
              <a:gd name="T80" fmla="*/ 328 w 1252"/>
              <a:gd name="T81" fmla="*/ 1176 h 1252"/>
              <a:gd name="T82" fmla="*/ 410 w 1252"/>
              <a:gd name="T83" fmla="*/ 1214 h 1252"/>
              <a:gd name="T84" fmla="*/ 500 w 1252"/>
              <a:gd name="T85" fmla="*/ 1240 h 1252"/>
              <a:gd name="T86" fmla="*/ 594 w 1252"/>
              <a:gd name="T87" fmla="*/ 1252 h 1252"/>
              <a:gd name="T88" fmla="*/ 0 w 1252"/>
              <a:gd name="T89" fmla="*/ 0 h 1252"/>
              <a:gd name="T90" fmla="*/ 1252 w 1252"/>
              <a:gd name="T91" fmla="*/ 1252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252" h="1252">
                <a:moveTo>
                  <a:pt x="626" y="1252"/>
                </a:moveTo>
                <a:lnTo>
                  <a:pt x="626" y="1252"/>
                </a:lnTo>
                <a:lnTo>
                  <a:pt x="658" y="1252"/>
                </a:lnTo>
                <a:lnTo>
                  <a:pt x="690" y="1250"/>
                </a:lnTo>
                <a:lnTo>
                  <a:pt x="722" y="1246"/>
                </a:lnTo>
                <a:lnTo>
                  <a:pt x="752" y="1240"/>
                </a:lnTo>
                <a:lnTo>
                  <a:pt x="782" y="1232"/>
                </a:lnTo>
                <a:lnTo>
                  <a:pt x="812" y="1224"/>
                </a:lnTo>
                <a:lnTo>
                  <a:pt x="842" y="1214"/>
                </a:lnTo>
                <a:lnTo>
                  <a:pt x="870" y="1204"/>
                </a:lnTo>
                <a:lnTo>
                  <a:pt x="898" y="1190"/>
                </a:lnTo>
                <a:lnTo>
                  <a:pt x="924" y="1176"/>
                </a:lnTo>
                <a:lnTo>
                  <a:pt x="950" y="1162"/>
                </a:lnTo>
                <a:lnTo>
                  <a:pt x="976" y="1146"/>
                </a:lnTo>
                <a:lnTo>
                  <a:pt x="1000" y="1128"/>
                </a:lnTo>
                <a:lnTo>
                  <a:pt x="1024" y="1110"/>
                </a:lnTo>
                <a:lnTo>
                  <a:pt x="1046" y="1090"/>
                </a:lnTo>
                <a:lnTo>
                  <a:pt x="1068" y="1070"/>
                </a:lnTo>
                <a:lnTo>
                  <a:pt x="1090" y="1048"/>
                </a:lnTo>
                <a:lnTo>
                  <a:pt x="1110" y="1024"/>
                </a:lnTo>
                <a:lnTo>
                  <a:pt x="1128" y="1000"/>
                </a:lnTo>
                <a:lnTo>
                  <a:pt x="1146" y="976"/>
                </a:lnTo>
                <a:lnTo>
                  <a:pt x="1162" y="950"/>
                </a:lnTo>
                <a:lnTo>
                  <a:pt x="1176" y="924"/>
                </a:lnTo>
                <a:lnTo>
                  <a:pt x="1190" y="898"/>
                </a:lnTo>
                <a:lnTo>
                  <a:pt x="1202" y="870"/>
                </a:lnTo>
                <a:lnTo>
                  <a:pt x="1214" y="842"/>
                </a:lnTo>
                <a:lnTo>
                  <a:pt x="1224" y="812"/>
                </a:lnTo>
                <a:lnTo>
                  <a:pt x="1232" y="782"/>
                </a:lnTo>
                <a:lnTo>
                  <a:pt x="1240" y="752"/>
                </a:lnTo>
                <a:lnTo>
                  <a:pt x="1244" y="722"/>
                </a:lnTo>
                <a:lnTo>
                  <a:pt x="1248" y="690"/>
                </a:lnTo>
                <a:lnTo>
                  <a:pt x="1252" y="658"/>
                </a:lnTo>
                <a:lnTo>
                  <a:pt x="1252" y="626"/>
                </a:lnTo>
                <a:lnTo>
                  <a:pt x="1252" y="594"/>
                </a:lnTo>
                <a:lnTo>
                  <a:pt x="1248" y="562"/>
                </a:lnTo>
                <a:lnTo>
                  <a:pt x="1244" y="530"/>
                </a:lnTo>
                <a:lnTo>
                  <a:pt x="1240" y="500"/>
                </a:lnTo>
                <a:lnTo>
                  <a:pt x="1232" y="470"/>
                </a:lnTo>
                <a:lnTo>
                  <a:pt x="1224" y="440"/>
                </a:lnTo>
                <a:lnTo>
                  <a:pt x="1214" y="410"/>
                </a:lnTo>
                <a:lnTo>
                  <a:pt x="1202" y="382"/>
                </a:lnTo>
                <a:lnTo>
                  <a:pt x="1190" y="354"/>
                </a:lnTo>
                <a:lnTo>
                  <a:pt x="1176" y="328"/>
                </a:lnTo>
                <a:lnTo>
                  <a:pt x="1162" y="302"/>
                </a:lnTo>
                <a:lnTo>
                  <a:pt x="1146" y="276"/>
                </a:lnTo>
                <a:lnTo>
                  <a:pt x="1128" y="252"/>
                </a:lnTo>
                <a:lnTo>
                  <a:pt x="1110" y="228"/>
                </a:lnTo>
                <a:lnTo>
                  <a:pt x="1090" y="206"/>
                </a:lnTo>
                <a:lnTo>
                  <a:pt x="1068" y="184"/>
                </a:lnTo>
                <a:lnTo>
                  <a:pt x="1046" y="162"/>
                </a:lnTo>
                <a:lnTo>
                  <a:pt x="1024" y="142"/>
                </a:lnTo>
                <a:lnTo>
                  <a:pt x="1000" y="124"/>
                </a:lnTo>
                <a:lnTo>
                  <a:pt x="976" y="106"/>
                </a:lnTo>
                <a:lnTo>
                  <a:pt x="950" y="90"/>
                </a:lnTo>
                <a:lnTo>
                  <a:pt x="924" y="76"/>
                </a:lnTo>
                <a:lnTo>
                  <a:pt x="898" y="62"/>
                </a:lnTo>
                <a:lnTo>
                  <a:pt x="870" y="50"/>
                </a:lnTo>
                <a:lnTo>
                  <a:pt x="842" y="38"/>
                </a:lnTo>
                <a:lnTo>
                  <a:pt x="812" y="28"/>
                </a:lnTo>
                <a:lnTo>
                  <a:pt x="782" y="20"/>
                </a:lnTo>
                <a:lnTo>
                  <a:pt x="752" y="12"/>
                </a:lnTo>
                <a:lnTo>
                  <a:pt x="722" y="8"/>
                </a:lnTo>
                <a:lnTo>
                  <a:pt x="690" y="4"/>
                </a:lnTo>
                <a:lnTo>
                  <a:pt x="658" y="0"/>
                </a:lnTo>
                <a:lnTo>
                  <a:pt x="626" y="0"/>
                </a:lnTo>
                <a:lnTo>
                  <a:pt x="594" y="0"/>
                </a:lnTo>
                <a:lnTo>
                  <a:pt x="562" y="4"/>
                </a:lnTo>
                <a:lnTo>
                  <a:pt x="530" y="8"/>
                </a:lnTo>
                <a:lnTo>
                  <a:pt x="500" y="12"/>
                </a:lnTo>
                <a:lnTo>
                  <a:pt x="470" y="20"/>
                </a:lnTo>
                <a:lnTo>
                  <a:pt x="440" y="28"/>
                </a:lnTo>
                <a:lnTo>
                  <a:pt x="410" y="38"/>
                </a:lnTo>
                <a:lnTo>
                  <a:pt x="382" y="50"/>
                </a:lnTo>
                <a:lnTo>
                  <a:pt x="354" y="62"/>
                </a:lnTo>
                <a:lnTo>
                  <a:pt x="328" y="76"/>
                </a:lnTo>
                <a:lnTo>
                  <a:pt x="300" y="90"/>
                </a:lnTo>
                <a:lnTo>
                  <a:pt x="276" y="106"/>
                </a:lnTo>
                <a:lnTo>
                  <a:pt x="250" y="124"/>
                </a:lnTo>
                <a:lnTo>
                  <a:pt x="228" y="142"/>
                </a:lnTo>
                <a:lnTo>
                  <a:pt x="204" y="162"/>
                </a:lnTo>
                <a:lnTo>
                  <a:pt x="182" y="184"/>
                </a:lnTo>
                <a:lnTo>
                  <a:pt x="162" y="206"/>
                </a:lnTo>
                <a:lnTo>
                  <a:pt x="142" y="228"/>
                </a:lnTo>
                <a:lnTo>
                  <a:pt x="124" y="252"/>
                </a:lnTo>
                <a:lnTo>
                  <a:pt x="106" y="276"/>
                </a:lnTo>
                <a:lnTo>
                  <a:pt x="90" y="302"/>
                </a:lnTo>
                <a:lnTo>
                  <a:pt x="74" y="328"/>
                </a:lnTo>
                <a:lnTo>
                  <a:pt x="62" y="354"/>
                </a:lnTo>
                <a:lnTo>
                  <a:pt x="48" y="382"/>
                </a:lnTo>
                <a:lnTo>
                  <a:pt x="38" y="410"/>
                </a:lnTo>
                <a:lnTo>
                  <a:pt x="28" y="440"/>
                </a:lnTo>
                <a:lnTo>
                  <a:pt x="18" y="470"/>
                </a:lnTo>
                <a:lnTo>
                  <a:pt x="12" y="500"/>
                </a:lnTo>
                <a:lnTo>
                  <a:pt x="6" y="530"/>
                </a:lnTo>
                <a:lnTo>
                  <a:pt x="2" y="562"/>
                </a:lnTo>
                <a:lnTo>
                  <a:pt x="0" y="594"/>
                </a:lnTo>
                <a:lnTo>
                  <a:pt x="0" y="626"/>
                </a:lnTo>
                <a:lnTo>
                  <a:pt x="0" y="658"/>
                </a:lnTo>
                <a:lnTo>
                  <a:pt x="2" y="690"/>
                </a:lnTo>
                <a:lnTo>
                  <a:pt x="6" y="722"/>
                </a:lnTo>
                <a:lnTo>
                  <a:pt x="12" y="752"/>
                </a:lnTo>
                <a:lnTo>
                  <a:pt x="18" y="782"/>
                </a:lnTo>
                <a:lnTo>
                  <a:pt x="28" y="812"/>
                </a:lnTo>
                <a:lnTo>
                  <a:pt x="38" y="842"/>
                </a:lnTo>
                <a:lnTo>
                  <a:pt x="48" y="870"/>
                </a:lnTo>
                <a:lnTo>
                  <a:pt x="62" y="898"/>
                </a:lnTo>
                <a:lnTo>
                  <a:pt x="74" y="924"/>
                </a:lnTo>
                <a:lnTo>
                  <a:pt x="90" y="950"/>
                </a:lnTo>
                <a:lnTo>
                  <a:pt x="106" y="976"/>
                </a:lnTo>
                <a:lnTo>
                  <a:pt x="124" y="1000"/>
                </a:lnTo>
                <a:lnTo>
                  <a:pt x="142" y="1024"/>
                </a:lnTo>
                <a:lnTo>
                  <a:pt x="162" y="1048"/>
                </a:lnTo>
                <a:lnTo>
                  <a:pt x="182" y="1070"/>
                </a:lnTo>
                <a:lnTo>
                  <a:pt x="204" y="1090"/>
                </a:lnTo>
                <a:lnTo>
                  <a:pt x="228" y="1110"/>
                </a:lnTo>
                <a:lnTo>
                  <a:pt x="250" y="1128"/>
                </a:lnTo>
                <a:lnTo>
                  <a:pt x="276" y="1146"/>
                </a:lnTo>
                <a:lnTo>
                  <a:pt x="300" y="1162"/>
                </a:lnTo>
                <a:lnTo>
                  <a:pt x="328" y="1176"/>
                </a:lnTo>
                <a:lnTo>
                  <a:pt x="354" y="1190"/>
                </a:lnTo>
                <a:lnTo>
                  <a:pt x="382" y="1204"/>
                </a:lnTo>
                <a:lnTo>
                  <a:pt x="410" y="1214"/>
                </a:lnTo>
                <a:lnTo>
                  <a:pt x="440" y="1224"/>
                </a:lnTo>
                <a:lnTo>
                  <a:pt x="470" y="1232"/>
                </a:lnTo>
                <a:lnTo>
                  <a:pt x="500" y="1240"/>
                </a:lnTo>
                <a:lnTo>
                  <a:pt x="530" y="1246"/>
                </a:lnTo>
                <a:lnTo>
                  <a:pt x="562" y="1250"/>
                </a:lnTo>
                <a:lnTo>
                  <a:pt x="594" y="1252"/>
                </a:lnTo>
                <a:lnTo>
                  <a:pt x="626" y="1252"/>
                </a:lnTo>
              </a:path>
            </a:pathLst>
          </a:custGeom>
          <a:noFill/>
          <a:ln w="9525">
            <a:no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16" name="AutoShape 20"/>
          <p:cNvSpPr>
            <a:spLocks noChangeArrowheads="1"/>
          </p:cNvSpPr>
          <p:nvPr/>
        </p:nvSpPr>
        <p:spPr bwMode="auto">
          <a:xfrm>
            <a:off x="7523163" y="6453188"/>
            <a:ext cx="320675" cy="320675"/>
          </a:xfrm>
          <a:custGeom>
            <a:avLst/>
            <a:gdLst>
              <a:gd name="T0" fmla="*/ 704 w 1342"/>
              <a:gd name="T1" fmla="*/ 1340 h 1342"/>
              <a:gd name="T2" fmla="*/ 806 w 1342"/>
              <a:gd name="T3" fmla="*/ 1328 h 1342"/>
              <a:gd name="T4" fmla="*/ 902 w 1342"/>
              <a:gd name="T5" fmla="*/ 1300 h 1342"/>
              <a:gd name="T6" fmla="*/ 990 w 1342"/>
              <a:gd name="T7" fmla="*/ 1260 h 1342"/>
              <a:gd name="T8" fmla="*/ 1072 w 1342"/>
              <a:gd name="T9" fmla="*/ 1208 h 1342"/>
              <a:gd name="T10" fmla="*/ 1144 w 1342"/>
              <a:gd name="T11" fmla="*/ 1146 h 1342"/>
              <a:gd name="T12" fmla="*/ 1208 w 1342"/>
              <a:gd name="T13" fmla="*/ 1072 h 1342"/>
              <a:gd name="T14" fmla="*/ 1260 w 1342"/>
              <a:gd name="T15" fmla="*/ 990 h 1342"/>
              <a:gd name="T16" fmla="*/ 1300 w 1342"/>
              <a:gd name="T17" fmla="*/ 902 h 1342"/>
              <a:gd name="T18" fmla="*/ 1328 w 1342"/>
              <a:gd name="T19" fmla="*/ 806 h 1342"/>
              <a:gd name="T20" fmla="*/ 1340 w 1342"/>
              <a:gd name="T21" fmla="*/ 704 h 1342"/>
              <a:gd name="T22" fmla="*/ 1340 w 1342"/>
              <a:gd name="T23" fmla="*/ 636 h 1342"/>
              <a:gd name="T24" fmla="*/ 1328 w 1342"/>
              <a:gd name="T25" fmla="*/ 536 h 1342"/>
              <a:gd name="T26" fmla="*/ 1300 w 1342"/>
              <a:gd name="T27" fmla="*/ 440 h 1342"/>
              <a:gd name="T28" fmla="*/ 1260 w 1342"/>
              <a:gd name="T29" fmla="*/ 350 h 1342"/>
              <a:gd name="T30" fmla="*/ 1208 w 1342"/>
              <a:gd name="T31" fmla="*/ 268 h 1342"/>
              <a:gd name="T32" fmla="*/ 1144 w 1342"/>
              <a:gd name="T33" fmla="*/ 196 h 1342"/>
              <a:gd name="T34" fmla="*/ 1072 w 1342"/>
              <a:gd name="T35" fmla="*/ 132 h 1342"/>
              <a:gd name="T36" fmla="*/ 990 w 1342"/>
              <a:gd name="T37" fmla="*/ 80 h 1342"/>
              <a:gd name="T38" fmla="*/ 902 w 1342"/>
              <a:gd name="T39" fmla="*/ 40 h 1342"/>
              <a:gd name="T40" fmla="*/ 806 w 1342"/>
              <a:gd name="T41" fmla="*/ 12 h 1342"/>
              <a:gd name="T42" fmla="*/ 704 w 1342"/>
              <a:gd name="T43" fmla="*/ 0 h 1342"/>
              <a:gd name="T44" fmla="*/ 636 w 1342"/>
              <a:gd name="T45" fmla="*/ 0 h 1342"/>
              <a:gd name="T46" fmla="*/ 534 w 1342"/>
              <a:gd name="T47" fmla="*/ 12 h 1342"/>
              <a:gd name="T48" fmla="*/ 440 w 1342"/>
              <a:gd name="T49" fmla="*/ 40 h 1342"/>
              <a:gd name="T50" fmla="*/ 350 w 1342"/>
              <a:gd name="T51" fmla="*/ 80 h 1342"/>
              <a:gd name="T52" fmla="*/ 268 w 1342"/>
              <a:gd name="T53" fmla="*/ 132 h 1342"/>
              <a:gd name="T54" fmla="*/ 196 w 1342"/>
              <a:gd name="T55" fmla="*/ 196 h 1342"/>
              <a:gd name="T56" fmla="*/ 132 w 1342"/>
              <a:gd name="T57" fmla="*/ 268 h 1342"/>
              <a:gd name="T58" fmla="*/ 80 w 1342"/>
              <a:gd name="T59" fmla="*/ 350 h 1342"/>
              <a:gd name="T60" fmla="*/ 40 w 1342"/>
              <a:gd name="T61" fmla="*/ 440 h 1342"/>
              <a:gd name="T62" fmla="*/ 12 w 1342"/>
              <a:gd name="T63" fmla="*/ 536 h 1342"/>
              <a:gd name="T64" fmla="*/ 0 w 1342"/>
              <a:gd name="T65" fmla="*/ 636 h 1342"/>
              <a:gd name="T66" fmla="*/ 0 w 1342"/>
              <a:gd name="T67" fmla="*/ 704 h 1342"/>
              <a:gd name="T68" fmla="*/ 12 w 1342"/>
              <a:gd name="T69" fmla="*/ 806 h 1342"/>
              <a:gd name="T70" fmla="*/ 40 w 1342"/>
              <a:gd name="T71" fmla="*/ 902 h 1342"/>
              <a:gd name="T72" fmla="*/ 80 w 1342"/>
              <a:gd name="T73" fmla="*/ 990 h 1342"/>
              <a:gd name="T74" fmla="*/ 132 w 1342"/>
              <a:gd name="T75" fmla="*/ 1072 h 1342"/>
              <a:gd name="T76" fmla="*/ 196 w 1342"/>
              <a:gd name="T77" fmla="*/ 1146 h 1342"/>
              <a:gd name="T78" fmla="*/ 268 w 1342"/>
              <a:gd name="T79" fmla="*/ 1208 h 1342"/>
              <a:gd name="T80" fmla="*/ 350 w 1342"/>
              <a:gd name="T81" fmla="*/ 1260 h 1342"/>
              <a:gd name="T82" fmla="*/ 440 w 1342"/>
              <a:gd name="T83" fmla="*/ 1300 h 1342"/>
              <a:gd name="T84" fmla="*/ 534 w 1342"/>
              <a:gd name="T85" fmla="*/ 1328 h 1342"/>
              <a:gd name="T86" fmla="*/ 636 w 1342"/>
              <a:gd name="T87" fmla="*/ 1340 h 1342"/>
              <a:gd name="T88" fmla="*/ 0 w 1342"/>
              <a:gd name="T89" fmla="*/ 0 h 1342"/>
              <a:gd name="T90" fmla="*/ 1342 w 1342"/>
              <a:gd name="T91" fmla="*/ 1342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342" h="1342">
                <a:moveTo>
                  <a:pt x="670" y="1342"/>
                </a:moveTo>
                <a:lnTo>
                  <a:pt x="670" y="1342"/>
                </a:lnTo>
                <a:lnTo>
                  <a:pt x="704" y="1340"/>
                </a:lnTo>
                <a:lnTo>
                  <a:pt x="738" y="1338"/>
                </a:lnTo>
                <a:lnTo>
                  <a:pt x="772" y="1334"/>
                </a:lnTo>
                <a:lnTo>
                  <a:pt x="806" y="1328"/>
                </a:lnTo>
                <a:lnTo>
                  <a:pt x="838" y="1320"/>
                </a:lnTo>
                <a:lnTo>
                  <a:pt x="870" y="1312"/>
                </a:lnTo>
                <a:lnTo>
                  <a:pt x="902" y="1300"/>
                </a:lnTo>
                <a:lnTo>
                  <a:pt x="932" y="1288"/>
                </a:lnTo>
                <a:lnTo>
                  <a:pt x="962" y="1276"/>
                </a:lnTo>
                <a:lnTo>
                  <a:pt x="990" y="1260"/>
                </a:lnTo>
                <a:lnTo>
                  <a:pt x="1018" y="1244"/>
                </a:lnTo>
                <a:lnTo>
                  <a:pt x="1046" y="1226"/>
                </a:lnTo>
                <a:lnTo>
                  <a:pt x="1072" y="1208"/>
                </a:lnTo>
                <a:lnTo>
                  <a:pt x="1098" y="1188"/>
                </a:lnTo>
                <a:lnTo>
                  <a:pt x="1122" y="1168"/>
                </a:lnTo>
                <a:lnTo>
                  <a:pt x="1144" y="1146"/>
                </a:lnTo>
                <a:lnTo>
                  <a:pt x="1168" y="1122"/>
                </a:lnTo>
                <a:lnTo>
                  <a:pt x="1188" y="1098"/>
                </a:lnTo>
                <a:lnTo>
                  <a:pt x="1208" y="1072"/>
                </a:lnTo>
                <a:lnTo>
                  <a:pt x="1226" y="1046"/>
                </a:lnTo>
                <a:lnTo>
                  <a:pt x="1244" y="1018"/>
                </a:lnTo>
                <a:lnTo>
                  <a:pt x="1260" y="990"/>
                </a:lnTo>
                <a:lnTo>
                  <a:pt x="1276" y="962"/>
                </a:lnTo>
                <a:lnTo>
                  <a:pt x="1288" y="932"/>
                </a:lnTo>
                <a:lnTo>
                  <a:pt x="1300" y="902"/>
                </a:lnTo>
                <a:lnTo>
                  <a:pt x="1312" y="870"/>
                </a:lnTo>
                <a:lnTo>
                  <a:pt x="1320" y="838"/>
                </a:lnTo>
                <a:lnTo>
                  <a:pt x="1328" y="806"/>
                </a:lnTo>
                <a:lnTo>
                  <a:pt x="1334" y="772"/>
                </a:lnTo>
                <a:lnTo>
                  <a:pt x="1338" y="740"/>
                </a:lnTo>
                <a:lnTo>
                  <a:pt x="1340" y="704"/>
                </a:lnTo>
                <a:lnTo>
                  <a:pt x="1342" y="670"/>
                </a:lnTo>
                <a:lnTo>
                  <a:pt x="1340" y="636"/>
                </a:lnTo>
                <a:lnTo>
                  <a:pt x="1338" y="602"/>
                </a:lnTo>
                <a:lnTo>
                  <a:pt x="1334" y="568"/>
                </a:lnTo>
                <a:lnTo>
                  <a:pt x="1328" y="536"/>
                </a:lnTo>
                <a:lnTo>
                  <a:pt x="1320" y="502"/>
                </a:lnTo>
                <a:lnTo>
                  <a:pt x="1312" y="470"/>
                </a:lnTo>
                <a:lnTo>
                  <a:pt x="1300" y="440"/>
                </a:lnTo>
                <a:lnTo>
                  <a:pt x="1288" y="410"/>
                </a:lnTo>
                <a:lnTo>
                  <a:pt x="1276" y="380"/>
                </a:lnTo>
                <a:lnTo>
                  <a:pt x="1260" y="350"/>
                </a:lnTo>
                <a:lnTo>
                  <a:pt x="1244" y="322"/>
                </a:lnTo>
                <a:lnTo>
                  <a:pt x="1226" y="296"/>
                </a:lnTo>
                <a:lnTo>
                  <a:pt x="1208" y="268"/>
                </a:lnTo>
                <a:lnTo>
                  <a:pt x="1188" y="244"/>
                </a:lnTo>
                <a:lnTo>
                  <a:pt x="1168" y="220"/>
                </a:lnTo>
                <a:lnTo>
                  <a:pt x="1144" y="196"/>
                </a:lnTo>
                <a:lnTo>
                  <a:pt x="1122" y="174"/>
                </a:lnTo>
                <a:lnTo>
                  <a:pt x="1098" y="152"/>
                </a:lnTo>
                <a:lnTo>
                  <a:pt x="1072" y="132"/>
                </a:lnTo>
                <a:lnTo>
                  <a:pt x="1046" y="114"/>
                </a:lnTo>
                <a:lnTo>
                  <a:pt x="1018" y="96"/>
                </a:lnTo>
                <a:lnTo>
                  <a:pt x="990" y="80"/>
                </a:lnTo>
                <a:lnTo>
                  <a:pt x="962" y="66"/>
                </a:lnTo>
                <a:lnTo>
                  <a:pt x="932" y="52"/>
                </a:lnTo>
                <a:lnTo>
                  <a:pt x="902" y="40"/>
                </a:lnTo>
                <a:lnTo>
                  <a:pt x="870" y="30"/>
                </a:lnTo>
                <a:lnTo>
                  <a:pt x="838" y="20"/>
                </a:lnTo>
                <a:lnTo>
                  <a:pt x="806" y="12"/>
                </a:lnTo>
                <a:lnTo>
                  <a:pt x="772" y="6"/>
                </a:lnTo>
                <a:lnTo>
                  <a:pt x="738" y="2"/>
                </a:lnTo>
                <a:lnTo>
                  <a:pt x="704" y="0"/>
                </a:lnTo>
                <a:lnTo>
                  <a:pt x="670" y="0"/>
                </a:lnTo>
                <a:lnTo>
                  <a:pt x="636" y="0"/>
                </a:lnTo>
                <a:lnTo>
                  <a:pt x="602" y="2"/>
                </a:lnTo>
                <a:lnTo>
                  <a:pt x="568" y="6"/>
                </a:lnTo>
                <a:lnTo>
                  <a:pt x="534" y="12"/>
                </a:lnTo>
                <a:lnTo>
                  <a:pt x="502" y="20"/>
                </a:lnTo>
                <a:lnTo>
                  <a:pt x="470" y="30"/>
                </a:lnTo>
                <a:lnTo>
                  <a:pt x="440" y="40"/>
                </a:lnTo>
                <a:lnTo>
                  <a:pt x="408" y="52"/>
                </a:lnTo>
                <a:lnTo>
                  <a:pt x="380" y="66"/>
                </a:lnTo>
                <a:lnTo>
                  <a:pt x="350" y="80"/>
                </a:lnTo>
                <a:lnTo>
                  <a:pt x="322" y="96"/>
                </a:lnTo>
                <a:lnTo>
                  <a:pt x="294" y="114"/>
                </a:lnTo>
                <a:lnTo>
                  <a:pt x="268" y="132"/>
                </a:lnTo>
                <a:lnTo>
                  <a:pt x="244" y="152"/>
                </a:lnTo>
                <a:lnTo>
                  <a:pt x="218" y="174"/>
                </a:lnTo>
                <a:lnTo>
                  <a:pt x="196" y="196"/>
                </a:lnTo>
                <a:lnTo>
                  <a:pt x="174" y="220"/>
                </a:lnTo>
                <a:lnTo>
                  <a:pt x="152" y="244"/>
                </a:lnTo>
                <a:lnTo>
                  <a:pt x="132" y="268"/>
                </a:lnTo>
                <a:lnTo>
                  <a:pt x="114" y="296"/>
                </a:lnTo>
                <a:lnTo>
                  <a:pt x="96" y="322"/>
                </a:lnTo>
                <a:lnTo>
                  <a:pt x="80" y="350"/>
                </a:lnTo>
                <a:lnTo>
                  <a:pt x="66" y="380"/>
                </a:lnTo>
                <a:lnTo>
                  <a:pt x="52" y="410"/>
                </a:lnTo>
                <a:lnTo>
                  <a:pt x="40" y="440"/>
                </a:lnTo>
                <a:lnTo>
                  <a:pt x="30" y="470"/>
                </a:lnTo>
                <a:lnTo>
                  <a:pt x="20" y="502"/>
                </a:lnTo>
                <a:lnTo>
                  <a:pt x="12" y="536"/>
                </a:lnTo>
                <a:lnTo>
                  <a:pt x="6" y="568"/>
                </a:lnTo>
                <a:lnTo>
                  <a:pt x="2" y="602"/>
                </a:lnTo>
                <a:lnTo>
                  <a:pt x="0" y="636"/>
                </a:lnTo>
                <a:lnTo>
                  <a:pt x="0" y="670"/>
                </a:lnTo>
                <a:lnTo>
                  <a:pt x="0" y="704"/>
                </a:lnTo>
                <a:lnTo>
                  <a:pt x="2" y="740"/>
                </a:lnTo>
                <a:lnTo>
                  <a:pt x="6" y="772"/>
                </a:lnTo>
                <a:lnTo>
                  <a:pt x="12" y="806"/>
                </a:lnTo>
                <a:lnTo>
                  <a:pt x="20" y="838"/>
                </a:lnTo>
                <a:lnTo>
                  <a:pt x="30" y="870"/>
                </a:lnTo>
                <a:lnTo>
                  <a:pt x="40" y="902"/>
                </a:lnTo>
                <a:lnTo>
                  <a:pt x="52" y="932"/>
                </a:lnTo>
                <a:lnTo>
                  <a:pt x="66" y="962"/>
                </a:lnTo>
                <a:lnTo>
                  <a:pt x="80" y="990"/>
                </a:lnTo>
                <a:lnTo>
                  <a:pt x="96" y="1018"/>
                </a:lnTo>
                <a:lnTo>
                  <a:pt x="114" y="1046"/>
                </a:lnTo>
                <a:lnTo>
                  <a:pt x="132" y="1072"/>
                </a:lnTo>
                <a:lnTo>
                  <a:pt x="152" y="1098"/>
                </a:lnTo>
                <a:lnTo>
                  <a:pt x="174" y="1122"/>
                </a:lnTo>
                <a:lnTo>
                  <a:pt x="196" y="1146"/>
                </a:lnTo>
                <a:lnTo>
                  <a:pt x="218" y="1168"/>
                </a:lnTo>
                <a:lnTo>
                  <a:pt x="244" y="1188"/>
                </a:lnTo>
                <a:lnTo>
                  <a:pt x="268" y="1208"/>
                </a:lnTo>
                <a:lnTo>
                  <a:pt x="294" y="1226"/>
                </a:lnTo>
                <a:lnTo>
                  <a:pt x="322" y="1244"/>
                </a:lnTo>
                <a:lnTo>
                  <a:pt x="350" y="1260"/>
                </a:lnTo>
                <a:lnTo>
                  <a:pt x="380" y="1276"/>
                </a:lnTo>
                <a:lnTo>
                  <a:pt x="408" y="1288"/>
                </a:lnTo>
                <a:lnTo>
                  <a:pt x="440" y="1300"/>
                </a:lnTo>
                <a:lnTo>
                  <a:pt x="470" y="1312"/>
                </a:lnTo>
                <a:lnTo>
                  <a:pt x="502" y="1320"/>
                </a:lnTo>
                <a:lnTo>
                  <a:pt x="534" y="1328"/>
                </a:lnTo>
                <a:lnTo>
                  <a:pt x="568" y="1334"/>
                </a:lnTo>
                <a:lnTo>
                  <a:pt x="602" y="1338"/>
                </a:lnTo>
                <a:lnTo>
                  <a:pt x="636" y="1340"/>
                </a:lnTo>
                <a:lnTo>
                  <a:pt x="670" y="1342"/>
                </a:lnTo>
                <a:close/>
              </a:path>
            </a:pathLst>
          </a:custGeom>
          <a:solidFill>
            <a:srgbClr val="D1D3D4"/>
          </a:solidFill>
          <a:ln w="9525">
            <a:no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17" name="AutoShape 21"/>
          <p:cNvSpPr>
            <a:spLocks noChangeArrowheads="1"/>
          </p:cNvSpPr>
          <p:nvPr/>
        </p:nvSpPr>
        <p:spPr bwMode="auto">
          <a:xfrm>
            <a:off x="7551738" y="6481763"/>
            <a:ext cx="263525" cy="263525"/>
          </a:xfrm>
          <a:custGeom>
            <a:avLst/>
            <a:gdLst>
              <a:gd name="T0" fmla="*/ 580 w 1102"/>
              <a:gd name="T1" fmla="*/ 1102 h 1102"/>
              <a:gd name="T2" fmla="*/ 662 w 1102"/>
              <a:gd name="T3" fmla="*/ 1092 h 1102"/>
              <a:gd name="T4" fmla="*/ 740 w 1102"/>
              <a:gd name="T5" fmla="*/ 1068 h 1102"/>
              <a:gd name="T6" fmla="*/ 814 w 1102"/>
              <a:gd name="T7" fmla="*/ 1036 h 1102"/>
              <a:gd name="T8" fmla="*/ 882 w 1102"/>
              <a:gd name="T9" fmla="*/ 992 h 1102"/>
              <a:gd name="T10" fmla="*/ 942 w 1102"/>
              <a:gd name="T11" fmla="*/ 940 h 1102"/>
              <a:gd name="T12" fmla="*/ 994 w 1102"/>
              <a:gd name="T13" fmla="*/ 880 h 1102"/>
              <a:gd name="T14" fmla="*/ 1036 w 1102"/>
              <a:gd name="T15" fmla="*/ 814 h 1102"/>
              <a:gd name="T16" fmla="*/ 1070 w 1102"/>
              <a:gd name="T17" fmla="*/ 740 h 1102"/>
              <a:gd name="T18" fmla="*/ 1092 w 1102"/>
              <a:gd name="T19" fmla="*/ 662 h 1102"/>
              <a:gd name="T20" fmla="*/ 1102 w 1102"/>
              <a:gd name="T21" fmla="*/ 580 h 1102"/>
              <a:gd name="T22" fmla="*/ 1102 w 1102"/>
              <a:gd name="T23" fmla="*/ 522 h 1102"/>
              <a:gd name="T24" fmla="*/ 1092 w 1102"/>
              <a:gd name="T25" fmla="*/ 440 h 1102"/>
              <a:gd name="T26" fmla="*/ 1070 w 1102"/>
              <a:gd name="T27" fmla="*/ 362 h 1102"/>
              <a:gd name="T28" fmla="*/ 1036 w 1102"/>
              <a:gd name="T29" fmla="*/ 288 h 1102"/>
              <a:gd name="T30" fmla="*/ 994 w 1102"/>
              <a:gd name="T31" fmla="*/ 220 h 1102"/>
              <a:gd name="T32" fmla="*/ 942 w 1102"/>
              <a:gd name="T33" fmla="*/ 160 h 1102"/>
              <a:gd name="T34" fmla="*/ 882 w 1102"/>
              <a:gd name="T35" fmla="*/ 108 h 1102"/>
              <a:gd name="T36" fmla="*/ 814 w 1102"/>
              <a:gd name="T37" fmla="*/ 66 h 1102"/>
              <a:gd name="T38" fmla="*/ 740 w 1102"/>
              <a:gd name="T39" fmla="*/ 32 h 1102"/>
              <a:gd name="T40" fmla="*/ 662 w 1102"/>
              <a:gd name="T41" fmla="*/ 10 h 1102"/>
              <a:gd name="T42" fmla="*/ 580 w 1102"/>
              <a:gd name="T43" fmla="*/ 0 h 1102"/>
              <a:gd name="T44" fmla="*/ 522 w 1102"/>
              <a:gd name="T45" fmla="*/ 0 h 1102"/>
              <a:gd name="T46" fmla="*/ 440 w 1102"/>
              <a:gd name="T47" fmla="*/ 10 h 1102"/>
              <a:gd name="T48" fmla="*/ 362 w 1102"/>
              <a:gd name="T49" fmla="*/ 32 h 1102"/>
              <a:gd name="T50" fmla="*/ 288 w 1102"/>
              <a:gd name="T51" fmla="*/ 66 h 1102"/>
              <a:gd name="T52" fmla="*/ 222 w 1102"/>
              <a:gd name="T53" fmla="*/ 108 h 1102"/>
              <a:gd name="T54" fmla="*/ 162 w 1102"/>
              <a:gd name="T55" fmla="*/ 160 h 1102"/>
              <a:gd name="T56" fmla="*/ 110 w 1102"/>
              <a:gd name="T57" fmla="*/ 220 h 1102"/>
              <a:gd name="T58" fmla="*/ 66 w 1102"/>
              <a:gd name="T59" fmla="*/ 288 h 1102"/>
              <a:gd name="T60" fmla="*/ 34 w 1102"/>
              <a:gd name="T61" fmla="*/ 362 h 1102"/>
              <a:gd name="T62" fmla="*/ 10 w 1102"/>
              <a:gd name="T63" fmla="*/ 440 h 1102"/>
              <a:gd name="T64" fmla="*/ 0 w 1102"/>
              <a:gd name="T65" fmla="*/ 522 h 1102"/>
              <a:gd name="T66" fmla="*/ 0 w 1102"/>
              <a:gd name="T67" fmla="*/ 580 h 1102"/>
              <a:gd name="T68" fmla="*/ 10 w 1102"/>
              <a:gd name="T69" fmla="*/ 662 h 1102"/>
              <a:gd name="T70" fmla="*/ 34 w 1102"/>
              <a:gd name="T71" fmla="*/ 740 h 1102"/>
              <a:gd name="T72" fmla="*/ 66 w 1102"/>
              <a:gd name="T73" fmla="*/ 814 h 1102"/>
              <a:gd name="T74" fmla="*/ 110 w 1102"/>
              <a:gd name="T75" fmla="*/ 880 h 1102"/>
              <a:gd name="T76" fmla="*/ 162 w 1102"/>
              <a:gd name="T77" fmla="*/ 940 h 1102"/>
              <a:gd name="T78" fmla="*/ 222 w 1102"/>
              <a:gd name="T79" fmla="*/ 992 h 1102"/>
              <a:gd name="T80" fmla="*/ 288 w 1102"/>
              <a:gd name="T81" fmla="*/ 1036 h 1102"/>
              <a:gd name="T82" fmla="*/ 362 w 1102"/>
              <a:gd name="T83" fmla="*/ 1068 h 1102"/>
              <a:gd name="T84" fmla="*/ 440 w 1102"/>
              <a:gd name="T85" fmla="*/ 1092 h 1102"/>
              <a:gd name="T86" fmla="*/ 522 w 1102"/>
              <a:gd name="T87" fmla="*/ 1102 h 1102"/>
              <a:gd name="T88" fmla="*/ 0 w 1102"/>
              <a:gd name="T89" fmla="*/ 0 h 1102"/>
              <a:gd name="T90" fmla="*/ 1102 w 1102"/>
              <a:gd name="T91" fmla="*/ 1102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T88" t="T89" r="T90" b="T91"/>
            <a:pathLst>
              <a:path w="1102" h="1102">
                <a:moveTo>
                  <a:pt x="552" y="1102"/>
                </a:moveTo>
                <a:lnTo>
                  <a:pt x="552" y="1102"/>
                </a:lnTo>
                <a:lnTo>
                  <a:pt x="580" y="1102"/>
                </a:lnTo>
                <a:lnTo>
                  <a:pt x="608" y="1100"/>
                </a:lnTo>
                <a:lnTo>
                  <a:pt x="636" y="1096"/>
                </a:lnTo>
                <a:lnTo>
                  <a:pt x="662" y="1092"/>
                </a:lnTo>
                <a:lnTo>
                  <a:pt x="688" y="1084"/>
                </a:lnTo>
                <a:lnTo>
                  <a:pt x="716" y="1078"/>
                </a:lnTo>
                <a:lnTo>
                  <a:pt x="740" y="1068"/>
                </a:lnTo>
                <a:lnTo>
                  <a:pt x="766" y="1058"/>
                </a:lnTo>
                <a:lnTo>
                  <a:pt x="790" y="1048"/>
                </a:lnTo>
                <a:lnTo>
                  <a:pt x="814" y="1036"/>
                </a:lnTo>
                <a:lnTo>
                  <a:pt x="838" y="1022"/>
                </a:lnTo>
                <a:lnTo>
                  <a:pt x="860" y="1008"/>
                </a:lnTo>
                <a:lnTo>
                  <a:pt x="882" y="992"/>
                </a:lnTo>
                <a:lnTo>
                  <a:pt x="902" y="976"/>
                </a:lnTo>
                <a:lnTo>
                  <a:pt x="922" y="960"/>
                </a:lnTo>
                <a:lnTo>
                  <a:pt x="942" y="940"/>
                </a:lnTo>
                <a:lnTo>
                  <a:pt x="960" y="922"/>
                </a:lnTo>
                <a:lnTo>
                  <a:pt x="976" y="902"/>
                </a:lnTo>
                <a:lnTo>
                  <a:pt x="994" y="880"/>
                </a:lnTo>
                <a:lnTo>
                  <a:pt x="1008" y="860"/>
                </a:lnTo>
                <a:lnTo>
                  <a:pt x="1022" y="836"/>
                </a:lnTo>
                <a:lnTo>
                  <a:pt x="1036" y="814"/>
                </a:lnTo>
                <a:lnTo>
                  <a:pt x="1048" y="790"/>
                </a:lnTo>
                <a:lnTo>
                  <a:pt x="1060" y="766"/>
                </a:lnTo>
                <a:lnTo>
                  <a:pt x="1070" y="740"/>
                </a:lnTo>
                <a:lnTo>
                  <a:pt x="1078" y="714"/>
                </a:lnTo>
                <a:lnTo>
                  <a:pt x="1086" y="688"/>
                </a:lnTo>
                <a:lnTo>
                  <a:pt x="1092" y="662"/>
                </a:lnTo>
                <a:lnTo>
                  <a:pt x="1096" y="634"/>
                </a:lnTo>
                <a:lnTo>
                  <a:pt x="1100" y="608"/>
                </a:lnTo>
                <a:lnTo>
                  <a:pt x="1102" y="580"/>
                </a:lnTo>
                <a:lnTo>
                  <a:pt x="1102" y="550"/>
                </a:lnTo>
                <a:lnTo>
                  <a:pt x="1102" y="522"/>
                </a:lnTo>
                <a:lnTo>
                  <a:pt x="1100" y="494"/>
                </a:lnTo>
                <a:lnTo>
                  <a:pt x="1096" y="466"/>
                </a:lnTo>
                <a:lnTo>
                  <a:pt x="1092" y="440"/>
                </a:lnTo>
                <a:lnTo>
                  <a:pt x="1086" y="414"/>
                </a:lnTo>
                <a:lnTo>
                  <a:pt x="1078" y="386"/>
                </a:lnTo>
                <a:lnTo>
                  <a:pt x="1070" y="362"/>
                </a:lnTo>
                <a:lnTo>
                  <a:pt x="1060" y="336"/>
                </a:lnTo>
                <a:lnTo>
                  <a:pt x="1048" y="312"/>
                </a:lnTo>
                <a:lnTo>
                  <a:pt x="1036" y="288"/>
                </a:lnTo>
                <a:lnTo>
                  <a:pt x="1022" y="264"/>
                </a:lnTo>
                <a:lnTo>
                  <a:pt x="1008" y="242"/>
                </a:lnTo>
                <a:lnTo>
                  <a:pt x="994" y="220"/>
                </a:lnTo>
                <a:lnTo>
                  <a:pt x="976" y="200"/>
                </a:lnTo>
                <a:lnTo>
                  <a:pt x="960" y="180"/>
                </a:lnTo>
                <a:lnTo>
                  <a:pt x="942" y="160"/>
                </a:lnTo>
                <a:lnTo>
                  <a:pt x="922" y="142"/>
                </a:lnTo>
                <a:lnTo>
                  <a:pt x="902" y="126"/>
                </a:lnTo>
                <a:lnTo>
                  <a:pt x="882" y="108"/>
                </a:lnTo>
                <a:lnTo>
                  <a:pt x="860" y="94"/>
                </a:lnTo>
                <a:lnTo>
                  <a:pt x="838" y="80"/>
                </a:lnTo>
                <a:lnTo>
                  <a:pt x="814" y="66"/>
                </a:lnTo>
                <a:lnTo>
                  <a:pt x="790" y="54"/>
                </a:lnTo>
                <a:lnTo>
                  <a:pt x="766" y="42"/>
                </a:lnTo>
                <a:lnTo>
                  <a:pt x="740" y="32"/>
                </a:lnTo>
                <a:lnTo>
                  <a:pt x="716" y="24"/>
                </a:lnTo>
                <a:lnTo>
                  <a:pt x="688" y="16"/>
                </a:lnTo>
                <a:lnTo>
                  <a:pt x="662" y="10"/>
                </a:lnTo>
                <a:lnTo>
                  <a:pt x="636" y="6"/>
                </a:lnTo>
                <a:lnTo>
                  <a:pt x="608" y="2"/>
                </a:lnTo>
                <a:lnTo>
                  <a:pt x="580" y="0"/>
                </a:lnTo>
                <a:lnTo>
                  <a:pt x="552" y="0"/>
                </a:lnTo>
                <a:lnTo>
                  <a:pt x="522" y="0"/>
                </a:lnTo>
                <a:lnTo>
                  <a:pt x="494" y="2"/>
                </a:lnTo>
                <a:lnTo>
                  <a:pt x="468" y="6"/>
                </a:lnTo>
                <a:lnTo>
                  <a:pt x="440" y="10"/>
                </a:lnTo>
                <a:lnTo>
                  <a:pt x="414" y="16"/>
                </a:lnTo>
                <a:lnTo>
                  <a:pt x="388" y="24"/>
                </a:lnTo>
                <a:lnTo>
                  <a:pt x="362" y="32"/>
                </a:lnTo>
                <a:lnTo>
                  <a:pt x="336" y="42"/>
                </a:lnTo>
                <a:lnTo>
                  <a:pt x="312" y="54"/>
                </a:lnTo>
                <a:lnTo>
                  <a:pt x="288" y="66"/>
                </a:lnTo>
                <a:lnTo>
                  <a:pt x="266" y="80"/>
                </a:lnTo>
                <a:lnTo>
                  <a:pt x="242" y="94"/>
                </a:lnTo>
                <a:lnTo>
                  <a:pt x="222" y="108"/>
                </a:lnTo>
                <a:lnTo>
                  <a:pt x="200" y="126"/>
                </a:lnTo>
                <a:lnTo>
                  <a:pt x="180" y="142"/>
                </a:lnTo>
                <a:lnTo>
                  <a:pt x="162" y="160"/>
                </a:lnTo>
                <a:lnTo>
                  <a:pt x="142" y="180"/>
                </a:lnTo>
                <a:lnTo>
                  <a:pt x="126" y="200"/>
                </a:lnTo>
                <a:lnTo>
                  <a:pt x="110" y="220"/>
                </a:lnTo>
                <a:lnTo>
                  <a:pt x="94" y="242"/>
                </a:lnTo>
                <a:lnTo>
                  <a:pt x="80" y="264"/>
                </a:lnTo>
                <a:lnTo>
                  <a:pt x="66" y="288"/>
                </a:lnTo>
                <a:lnTo>
                  <a:pt x="54" y="312"/>
                </a:lnTo>
                <a:lnTo>
                  <a:pt x="44" y="336"/>
                </a:lnTo>
                <a:lnTo>
                  <a:pt x="34" y="362"/>
                </a:lnTo>
                <a:lnTo>
                  <a:pt x="24" y="386"/>
                </a:lnTo>
                <a:lnTo>
                  <a:pt x="18" y="414"/>
                </a:lnTo>
                <a:lnTo>
                  <a:pt x="10" y="440"/>
                </a:lnTo>
                <a:lnTo>
                  <a:pt x="6" y="466"/>
                </a:lnTo>
                <a:lnTo>
                  <a:pt x="2" y="494"/>
                </a:lnTo>
                <a:lnTo>
                  <a:pt x="0" y="522"/>
                </a:lnTo>
                <a:lnTo>
                  <a:pt x="0" y="550"/>
                </a:lnTo>
                <a:lnTo>
                  <a:pt x="0" y="580"/>
                </a:lnTo>
                <a:lnTo>
                  <a:pt x="2" y="608"/>
                </a:lnTo>
                <a:lnTo>
                  <a:pt x="6" y="634"/>
                </a:lnTo>
                <a:lnTo>
                  <a:pt x="10" y="662"/>
                </a:lnTo>
                <a:lnTo>
                  <a:pt x="18" y="688"/>
                </a:lnTo>
                <a:lnTo>
                  <a:pt x="24" y="714"/>
                </a:lnTo>
                <a:lnTo>
                  <a:pt x="34" y="740"/>
                </a:lnTo>
                <a:lnTo>
                  <a:pt x="44" y="766"/>
                </a:lnTo>
                <a:lnTo>
                  <a:pt x="54" y="790"/>
                </a:lnTo>
                <a:lnTo>
                  <a:pt x="66" y="814"/>
                </a:lnTo>
                <a:lnTo>
                  <a:pt x="80" y="836"/>
                </a:lnTo>
                <a:lnTo>
                  <a:pt x="94" y="860"/>
                </a:lnTo>
                <a:lnTo>
                  <a:pt x="110" y="880"/>
                </a:lnTo>
                <a:lnTo>
                  <a:pt x="126" y="902"/>
                </a:lnTo>
                <a:lnTo>
                  <a:pt x="142" y="922"/>
                </a:lnTo>
                <a:lnTo>
                  <a:pt x="162" y="940"/>
                </a:lnTo>
                <a:lnTo>
                  <a:pt x="180" y="960"/>
                </a:lnTo>
                <a:lnTo>
                  <a:pt x="200" y="976"/>
                </a:lnTo>
                <a:lnTo>
                  <a:pt x="222" y="992"/>
                </a:lnTo>
                <a:lnTo>
                  <a:pt x="242" y="1008"/>
                </a:lnTo>
                <a:lnTo>
                  <a:pt x="266" y="1022"/>
                </a:lnTo>
                <a:lnTo>
                  <a:pt x="288" y="1036"/>
                </a:lnTo>
                <a:lnTo>
                  <a:pt x="312" y="1048"/>
                </a:lnTo>
                <a:lnTo>
                  <a:pt x="336" y="1058"/>
                </a:lnTo>
                <a:lnTo>
                  <a:pt x="362" y="1068"/>
                </a:lnTo>
                <a:lnTo>
                  <a:pt x="388" y="1078"/>
                </a:lnTo>
                <a:lnTo>
                  <a:pt x="414" y="1084"/>
                </a:lnTo>
                <a:lnTo>
                  <a:pt x="440" y="1092"/>
                </a:lnTo>
                <a:lnTo>
                  <a:pt x="468" y="1096"/>
                </a:lnTo>
                <a:lnTo>
                  <a:pt x="494" y="1100"/>
                </a:lnTo>
                <a:lnTo>
                  <a:pt x="522" y="1102"/>
                </a:lnTo>
                <a:lnTo>
                  <a:pt x="552" y="1102"/>
                </a:lnTo>
                <a:close/>
              </a:path>
            </a:pathLst>
          </a:custGeom>
          <a:solidFill>
            <a:srgbClr val="000000"/>
          </a:solidFill>
          <a:ln w="9525">
            <a:noFill/>
            <a:round/>
            <a:headEnd/>
            <a:tailEnd/>
          </a:ln>
          <a:effectLst/>
        </p:spPr>
        <p:txBody>
          <a:bodyPr wrap="none" anchor="ctr"/>
          <a:lstStyle/>
          <a:p>
            <a:pPr>
              <a:defRPr/>
            </a:pPr>
            <a:endParaRPr lang="en-US">
              <a:latin typeface="Garamond" pitchFamily="-107" charset="0"/>
              <a:cs typeface="Arial" pitchFamily="-107" charset="0"/>
            </a:endParaRPr>
          </a:p>
        </p:txBody>
      </p:sp>
      <p:sp>
        <p:nvSpPr>
          <p:cNvPr id="132118" name="Rectangle 22"/>
          <p:cNvSpPr>
            <a:spLocks noGrp="1" noChangeArrowheads="1"/>
          </p:cNvSpPr>
          <p:nvPr>
            <p:ph type="sldNum"/>
          </p:nvPr>
        </p:nvSpPr>
        <p:spPr bwMode="auto">
          <a:xfrm>
            <a:off x="8223250" y="6505575"/>
            <a:ext cx="600075" cy="2444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buSzPct val="100000"/>
              <a:buFont typeface="Times New Roman" pitchFamily="-106" charset="0"/>
              <a:buNone/>
              <a:defRPr sz="1000">
                <a:solidFill>
                  <a:srgbClr val="FFFFFF"/>
                </a:solidFill>
                <a:latin typeface="Arial" charset="0"/>
                <a:ea typeface="ＭＳ Ｐゴシック" pitchFamily="-106" charset="-128"/>
              </a:defRPr>
            </a:lvl1pPr>
          </a:lstStyle>
          <a:p>
            <a:fld id="{BB448DFE-5A0B-469C-A338-84AE0106E12E}" type="slidenum">
              <a:rPr lang="en-US"/>
              <a:pPr/>
              <a:t>‹#›</a:t>
            </a:fld>
            <a:endParaRPr lang="en-US"/>
          </a:p>
        </p:txBody>
      </p:sp>
      <p:sp>
        <p:nvSpPr>
          <p:cNvPr id="132119" name="Text Box 23"/>
          <p:cNvSpPr txBox="1">
            <a:spLocks noChangeArrowheads="1"/>
          </p:cNvSpPr>
          <p:nvPr/>
        </p:nvSpPr>
        <p:spPr bwMode="auto">
          <a:xfrm>
            <a:off x="276225" y="6643688"/>
            <a:ext cx="1806575" cy="214312"/>
          </a:xfrm>
          <a:prstGeom prst="rect">
            <a:avLst/>
          </a:prstGeom>
          <a:noFill/>
          <a:ln w="9525">
            <a:noFill/>
            <a:round/>
            <a:headEnd/>
            <a:tailEnd/>
          </a:ln>
          <a:effectLst/>
        </p:spPr>
        <p:txBody>
          <a:bodyPr wrap="none" lIns="90000" tIns="46800" rIns="90000" bIns="46800">
            <a:spAutoFit/>
          </a:bodyPr>
          <a:lstStyle/>
          <a:p>
            <a:pP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a:solidFill>
                  <a:srgbClr val="000000"/>
                </a:solidFill>
                <a:latin typeface="Arial Black" pitchFamily="-106" charset="0"/>
                <a:ea typeface="ＭＳ Ｐゴシック" pitchFamily="-106" charset="-128"/>
              </a:rPr>
              <a:t>© 2011 W. W. Norton Co., Inc.</a:t>
            </a:r>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Lst>
  <p:txStyles>
    <p:titleStyle>
      <a:lvl1pPr marL="2057400" indent="-228600" algn="r" defTabSz="457200" rtl="0" eaLnBrk="0" fontAlgn="base" hangingPunct="0">
        <a:spcBef>
          <a:spcPct val="0"/>
        </a:spcBef>
        <a:spcAft>
          <a:spcPct val="0"/>
        </a:spcAft>
        <a:buClr>
          <a:srgbClr val="000000"/>
        </a:buClr>
        <a:buSzPct val="100000"/>
        <a:buFont typeface="Times New Roman" pitchFamily="-106" charset="0"/>
        <a:defRPr sz="4400">
          <a:solidFill>
            <a:srgbClr val="007BC3"/>
          </a:solidFill>
          <a:latin typeface="+mj-lt"/>
          <a:ea typeface="+mj-ea"/>
          <a:cs typeface="+mj-cs"/>
        </a:defRPr>
      </a:lvl1pPr>
      <a:lvl2pPr marL="2057400" indent="-228600" algn="r" defTabSz="457200" rtl="0" eaLnBrk="0" fontAlgn="base" hangingPunct="0">
        <a:spcBef>
          <a:spcPct val="0"/>
        </a:spcBef>
        <a:spcAft>
          <a:spcPct val="0"/>
        </a:spcAft>
        <a:buClr>
          <a:srgbClr val="000000"/>
        </a:buClr>
        <a:buSzPct val="100000"/>
        <a:buFont typeface="Times New Roman" pitchFamily="-106" charset="0"/>
        <a:defRPr sz="4400">
          <a:solidFill>
            <a:srgbClr val="007BC3"/>
          </a:solidFill>
          <a:latin typeface="Arial" pitchFamily="-107" charset="0"/>
          <a:ea typeface="Arial" pitchFamily="-107" charset="0"/>
          <a:cs typeface="Arial" pitchFamily="-107" charset="0"/>
        </a:defRPr>
      </a:lvl2pPr>
      <a:lvl3pPr marL="2057400" indent="-228600" algn="r" defTabSz="457200" rtl="0" eaLnBrk="0" fontAlgn="base" hangingPunct="0">
        <a:spcBef>
          <a:spcPct val="0"/>
        </a:spcBef>
        <a:spcAft>
          <a:spcPct val="0"/>
        </a:spcAft>
        <a:buClr>
          <a:srgbClr val="000000"/>
        </a:buClr>
        <a:buSzPct val="100000"/>
        <a:buFont typeface="Times New Roman" pitchFamily="-106" charset="0"/>
        <a:defRPr sz="4400">
          <a:solidFill>
            <a:srgbClr val="007BC3"/>
          </a:solidFill>
          <a:latin typeface="Arial" pitchFamily="-107" charset="0"/>
          <a:ea typeface="Arial" pitchFamily="-107" charset="0"/>
          <a:cs typeface="Arial" pitchFamily="-107" charset="0"/>
        </a:defRPr>
      </a:lvl3pPr>
      <a:lvl4pPr marL="2057400" indent="-228600" algn="r" defTabSz="457200" rtl="0" eaLnBrk="0" fontAlgn="base" hangingPunct="0">
        <a:spcBef>
          <a:spcPct val="0"/>
        </a:spcBef>
        <a:spcAft>
          <a:spcPct val="0"/>
        </a:spcAft>
        <a:buClr>
          <a:srgbClr val="000000"/>
        </a:buClr>
        <a:buSzPct val="100000"/>
        <a:buFont typeface="Times New Roman" pitchFamily="-106" charset="0"/>
        <a:defRPr sz="4400">
          <a:solidFill>
            <a:srgbClr val="007BC3"/>
          </a:solidFill>
          <a:latin typeface="Arial" pitchFamily="-107" charset="0"/>
          <a:ea typeface="Arial" pitchFamily="-107" charset="0"/>
          <a:cs typeface="Arial" pitchFamily="-107" charset="0"/>
        </a:defRPr>
      </a:lvl4pPr>
      <a:lvl5pPr marL="2057400" indent="-228600" algn="r" defTabSz="457200" rtl="0" eaLnBrk="0" fontAlgn="base" hangingPunct="0">
        <a:spcBef>
          <a:spcPct val="0"/>
        </a:spcBef>
        <a:spcAft>
          <a:spcPct val="0"/>
        </a:spcAft>
        <a:buClr>
          <a:srgbClr val="000000"/>
        </a:buClr>
        <a:buSzPct val="100000"/>
        <a:buFont typeface="Times New Roman" pitchFamily="-106" charset="0"/>
        <a:defRPr sz="4400">
          <a:solidFill>
            <a:srgbClr val="007BC3"/>
          </a:solidFill>
          <a:latin typeface="Arial" pitchFamily="-107" charset="0"/>
          <a:ea typeface="Arial" pitchFamily="-107" charset="0"/>
          <a:cs typeface="Arial" pitchFamily="-107" charset="0"/>
        </a:defRPr>
      </a:lvl5pPr>
      <a:lvl6pPr marL="2514600" indent="-228600" algn="r" defTabSz="457200" rtl="0" fontAlgn="base">
        <a:spcBef>
          <a:spcPct val="0"/>
        </a:spcBef>
        <a:spcAft>
          <a:spcPct val="0"/>
        </a:spcAft>
        <a:buClr>
          <a:srgbClr val="000000"/>
        </a:buClr>
        <a:buSzPct val="100000"/>
        <a:buFont typeface="Times New Roman" pitchFamily="-107" charset="0"/>
        <a:defRPr sz="4400">
          <a:solidFill>
            <a:srgbClr val="007BC3"/>
          </a:solidFill>
          <a:latin typeface="Arial" pitchFamily="-107" charset="0"/>
          <a:ea typeface="Arial" pitchFamily="-107" charset="0"/>
          <a:cs typeface="Arial" pitchFamily="-107" charset="0"/>
        </a:defRPr>
      </a:lvl6pPr>
      <a:lvl7pPr marL="2971800" indent="-228600" algn="r" defTabSz="457200" rtl="0" fontAlgn="base">
        <a:spcBef>
          <a:spcPct val="0"/>
        </a:spcBef>
        <a:spcAft>
          <a:spcPct val="0"/>
        </a:spcAft>
        <a:buClr>
          <a:srgbClr val="000000"/>
        </a:buClr>
        <a:buSzPct val="100000"/>
        <a:buFont typeface="Times New Roman" pitchFamily="-107" charset="0"/>
        <a:defRPr sz="4400">
          <a:solidFill>
            <a:srgbClr val="007BC3"/>
          </a:solidFill>
          <a:latin typeface="Arial" pitchFamily="-107" charset="0"/>
          <a:ea typeface="Arial" pitchFamily="-107" charset="0"/>
          <a:cs typeface="Arial" pitchFamily="-107" charset="0"/>
        </a:defRPr>
      </a:lvl7pPr>
      <a:lvl8pPr marL="3429000" indent="-228600" algn="r" defTabSz="457200" rtl="0" fontAlgn="base">
        <a:spcBef>
          <a:spcPct val="0"/>
        </a:spcBef>
        <a:spcAft>
          <a:spcPct val="0"/>
        </a:spcAft>
        <a:buClr>
          <a:srgbClr val="000000"/>
        </a:buClr>
        <a:buSzPct val="100000"/>
        <a:buFont typeface="Times New Roman" pitchFamily="-107" charset="0"/>
        <a:defRPr sz="4400">
          <a:solidFill>
            <a:srgbClr val="007BC3"/>
          </a:solidFill>
          <a:latin typeface="Arial" pitchFamily="-107" charset="0"/>
          <a:ea typeface="Arial" pitchFamily="-107" charset="0"/>
          <a:cs typeface="Arial" pitchFamily="-107" charset="0"/>
        </a:defRPr>
      </a:lvl8pPr>
      <a:lvl9pPr marL="3886200" indent="-228600" algn="r" defTabSz="457200" rtl="0" fontAlgn="base">
        <a:spcBef>
          <a:spcPct val="0"/>
        </a:spcBef>
        <a:spcAft>
          <a:spcPct val="0"/>
        </a:spcAft>
        <a:buClr>
          <a:srgbClr val="000000"/>
        </a:buClr>
        <a:buSzPct val="100000"/>
        <a:buFont typeface="Times New Roman" pitchFamily="-107" charset="0"/>
        <a:defRPr sz="4400">
          <a:solidFill>
            <a:srgbClr val="007BC3"/>
          </a:solidFill>
          <a:latin typeface="Arial" pitchFamily="-107" charset="0"/>
          <a:ea typeface="Arial" pitchFamily="-107" charset="0"/>
          <a:cs typeface="Arial" pitchFamily="-107"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0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06" charset="0"/>
        <a:defRPr sz="28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06" charset="0"/>
        <a:defRPr sz="24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06" charset="0"/>
        <a:defRPr sz="20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06" charset="0"/>
        <a:defRPr sz="2000">
          <a:solidFill>
            <a:srgbClr val="000000"/>
          </a:solidFill>
          <a:latin typeface="+mn-lt"/>
          <a:ea typeface="+mn-ea"/>
          <a:cs typeface="+mn-cs"/>
        </a:defRPr>
      </a:lvl5pPr>
      <a:lvl6pPr marL="2514600" indent="-228600" algn="l" defTabSz="457200" rtl="0" fontAlgn="base">
        <a:spcBef>
          <a:spcPts val="500"/>
        </a:spcBef>
        <a:spcAft>
          <a:spcPct val="0"/>
        </a:spcAft>
        <a:buClr>
          <a:srgbClr val="000000"/>
        </a:buClr>
        <a:buSzPct val="100000"/>
        <a:buFont typeface="Times New Roman" pitchFamily="-107" charset="0"/>
        <a:defRPr sz="2000">
          <a:solidFill>
            <a:srgbClr val="000000"/>
          </a:solidFill>
          <a:latin typeface="+mn-lt"/>
          <a:ea typeface="+mn-ea"/>
          <a:cs typeface="+mn-cs"/>
        </a:defRPr>
      </a:lvl6pPr>
      <a:lvl7pPr marL="2971800" indent="-228600" algn="l" defTabSz="457200" rtl="0" fontAlgn="base">
        <a:spcBef>
          <a:spcPts val="500"/>
        </a:spcBef>
        <a:spcAft>
          <a:spcPct val="0"/>
        </a:spcAft>
        <a:buClr>
          <a:srgbClr val="000000"/>
        </a:buClr>
        <a:buSzPct val="100000"/>
        <a:buFont typeface="Times New Roman" pitchFamily="-107" charset="0"/>
        <a:defRPr sz="2000">
          <a:solidFill>
            <a:srgbClr val="000000"/>
          </a:solidFill>
          <a:latin typeface="+mn-lt"/>
          <a:ea typeface="+mn-ea"/>
          <a:cs typeface="+mn-cs"/>
        </a:defRPr>
      </a:lvl7pPr>
      <a:lvl8pPr marL="3429000" indent="-228600" algn="l" defTabSz="457200" rtl="0" fontAlgn="base">
        <a:spcBef>
          <a:spcPts val="500"/>
        </a:spcBef>
        <a:spcAft>
          <a:spcPct val="0"/>
        </a:spcAft>
        <a:buClr>
          <a:srgbClr val="000000"/>
        </a:buClr>
        <a:buSzPct val="100000"/>
        <a:buFont typeface="Times New Roman" pitchFamily="-107" charset="0"/>
        <a:defRPr sz="2000">
          <a:solidFill>
            <a:srgbClr val="000000"/>
          </a:solidFill>
          <a:latin typeface="+mn-lt"/>
          <a:ea typeface="+mn-ea"/>
          <a:cs typeface="+mn-cs"/>
        </a:defRPr>
      </a:lvl8pPr>
      <a:lvl9pPr marL="3886200" indent="-228600" algn="l" defTabSz="457200" rtl="0" fontAlgn="base">
        <a:spcBef>
          <a:spcPts val="500"/>
        </a:spcBef>
        <a:spcAft>
          <a:spcPct val="0"/>
        </a:spcAft>
        <a:buClr>
          <a:srgbClr val="000000"/>
        </a:buClr>
        <a:buSzPct val="100000"/>
        <a:buFont typeface="Times New Roman" pitchFamily="-107"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5"/>
          <p:cNvSpPr>
            <a:spLocks noGrp="1" noChangeArrowheads="1"/>
          </p:cNvSpPr>
          <p:nvPr>
            <p:ph type="ctrTitle"/>
          </p:nvPr>
        </p:nvSpPr>
        <p:spPr/>
        <p:txBody>
          <a:bodyPr/>
          <a:lstStyle/>
          <a:p>
            <a:pPr eaLnBrk="1" hangingPunct="1"/>
            <a:r>
              <a:rPr lang="en-US" sz="3000" smtClean="0"/>
              <a:t>Chapter 9: Gender Inequality</a:t>
            </a:r>
          </a:p>
        </p:txBody>
      </p:sp>
      <p:sp>
        <p:nvSpPr>
          <p:cNvPr id="56323" name="Rectangle 20"/>
          <p:cNvSpPr>
            <a:spLocks noGrp="1" noChangeArrowheads="1"/>
          </p:cNvSpPr>
          <p:nvPr>
            <p:ph type="sldNum" sz="quarter" idx="10"/>
          </p:nvPr>
        </p:nvSpPr>
        <p:spPr>
          <a:noFill/>
        </p:spPr>
        <p:txBody>
          <a:bodyPr/>
          <a:lstStyle/>
          <a:p>
            <a:fld id="{57D98C44-93F6-4039-81F6-CFAC5A29D95E}" type="slidenum">
              <a:rPr lang="en-US"/>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mtClean="0"/>
              <a:t>Gender in time and space</a:t>
            </a:r>
          </a:p>
        </p:txBody>
      </p:sp>
      <p:sp>
        <p:nvSpPr>
          <p:cNvPr id="74755" name="Rectangle 3"/>
          <p:cNvSpPr>
            <a:spLocks noGrp="1" noChangeArrowheads="1"/>
          </p:cNvSpPr>
          <p:nvPr>
            <p:ph type="body" idx="1"/>
          </p:nvPr>
        </p:nvSpPr>
        <p:spPr/>
        <p:txBody>
          <a:bodyPr/>
          <a:lstStyle/>
          <a:p>
            <a:r>
              <a:rPr lang="en-US" smtClean="0"/>
              <a:t>Gender is not always confined to male and female.</a:t>
            </a:r>
          </a:p>
          <a:p>
            <a:pPr lvl="1"/>
            <a:r>
              <a:rPr lang="en-US" smtClean="0"/>
              <a:t>Example: the Zuni </a:t>
            </a:r>
            <a:r>
              <a:rPr lang="en-US" b="1" smtClean="0"/>
              <a:t>berdache</a:t>
            </a:r>
          </a:p>
        </p:txBody>
      </p:sp>
      <p:sp>
        <p:nvSpPr>
          <p:cNvPr id="74756"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370F37DD-17BD-496A-95C8-04C1BDF32C77}" type="slidenum">
              <a:rPr lang="en-US" sz="1000" b="0">
                <a:solidFill>
                  <a:schemeClr val="bg1"/>
                </a:solidFill>
                <a:latin typeface="Arial" charset="0"/>
                <a:ea typeface="ＭＳ Ｐゴシック" pitchFamily="-106" charset="-128"/>
              </a:rPr>
              <a:pPr algn="ctr"/>
              <a:t>10</a:t>
            </a:fld>
            <a:endParaRPr lang="en-US" sz="1000" b="0">
              <a:solidFill>
                <a:schemeClr val="bg1"/>
              </a:solidFill>
              <a:latin typeface="Arial" charset="0"/>
              <a:ea typeface="ＭＳ Ｐゴシック" pitchFamily="-106"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Gender systems</a:t>
            </a:r>
          </a:p>
        </p:txBody>
      </p:sp>
      <p:sp>
        <p:nvSpPr>
          <p:cNvPr id="76803" name="Rectangle 3"/>
          <p:cNvSpPr>
            <a:spLocks noGrp="1" noChangeArrowheads="1"/>
          </p:cNvSpPr>
          <p:nvPr>
            <p:ph type="body" idx="1"/>
          </p:nvPr>
        </p:nvSpPr>
        <p:spPr/>
        <p:txBody>
          <a:bodyPr/>
          <a:lstStyle/>
          <a:p>
            <a:r>
              <a:rPr lang="en-US" b="1" smtClean="0"/>
              <a:t>Patriarchy</a:t>
            </a:r>
            <a:r>
              <a:rPr lang="en-US" smtClean="0"/>
              <a:t> refers to the gender system in societies where men are dominant.</a:t>
            </a:r>
          </a:p>
          <a:p>
            <a:r>
              <a:rPr lang="en-US" smtClean="0"/>
              <a:t>Nearly all societies are patriarchal, though the degree varies greatly.</a:t>
            </a:r>
          </a:p>
          <a:p>
            <a:r>
              <a:rPr lang="en-US" b="1" smtClean="0"/>
              <a:t>Gender inequality</a:t>
            </a:r>
            <a:r>
              <a:rPr lang="en-US" smtClean="0"/>
              <a:t> refers to the difference in power, status, access, and choices between men and women.</a:t>
            </a:r>
            <a:endParaRPr lang="en-US" b="1" smtClean="0"/>
          </a:p>
        </p:txBody>
      </p:sp>
      <p:sp>
        <p:nvSpPr>
          <p:cNvPr id="76804"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8380CBA3-5945-446A-B1D5-A69F45F6802D}" type="slidenum">
              <a:rPr lang="en-US" sz="1000" b="0">
                <a:solidFill>
                  <a:schemeClr val="bg1"/>
                </a:solidFill>
                <a:latin typeface="Arial" charset="0"/>
                <a:ea typeface="ＭＳ Ｐゴシック" pitchFamily="-106" charset="-128"/>
              </a:rPr>
              <a:pPr algn="ctr"/>
              <a:t>11</a:t>
            </a:fld>
            <a:endParaRPr lang="en-US" sz="1000" b="0">
              <a:solidFill>
                <a:schemeClr val="bg1"/>
              </a:solidFill>
              <a:latin typeface="Arial" charset="0"/>
              <a:ea typeface="ＭＳ Ｐゴシック" pitchFamily="-106"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628650" y="5956300"/>
            <a:ext cx="4038600" cy="762000"/>
          </a:xfrm>
          <a:prstGeom prst="rect">
            <a:avLst/>
          </a:prstGeom>
          <a:noFill/>
          <a:ln w="9525">
            <a:noFill/>
            <a:miter lim="800000"/>
            <a:headEnd/>
            <a:tailEnd/>
          </a:ln>
        </p:spPr>
        <p:txBody>
          <a:bodyPr wrap="none" lIns="279400" bIns="279400"/>
          <a:lstStyle/>
          <a:p>
            <a:pPr>
              <a:lnSpc>
                <a:spcPct val="75000"/>
              </a:lnSpc>
              <a:spcBef>
                <a:spcPct val="20000"/>
              </a:spcBef>
            </a:pPr>
            <a:r>
              <a:rPr lang="en-US" sz="1600">
                <a:latin typeface="Times New Roman" pitchFamily="-106" charset="0"/>
                <a:ea typeface="ＭＳ Ｐゴシック" pitchFamily="-106" charset="-128"/>
              </a:rPr>
              <a:t>Figure 9.1 Women’s Participation in the Labor Force in</a:t>
            </a:r>
          </a:p>
          <a:p>
            <a:pPr>
              <a:lnSpc>
                <a:spcPct val="75000"/>
              </a:lnSpc>
              <a:spcBef>
                <a:spcPct val="20000"/>
              </a:spcBef>
            </a:pPr>
            <a:r>
              <a:rPr lang="en-US" sz="1600">
                <a:latin typeface="Times New Roman" pitchFamily="-106" charset="0"/>
                <a:ea typeface="ＭＳ Ｐゴシック" pitchFamily="-106" charset="-128"/>
              </a:rPr>
              <a:t>the United States</a:t>
            </a:r>
          </a:p>
        </p:txBody>
      </p:sp>
      <p:sp>
        <p:nvSpPr>
          <p:cNvPr id="78851" name="Rectangle 3"/>
          <p:cNvSpPr>
            <a:spLocks noChangeArrowheads="1"/>
          </p:cNvSpPr>
          <p:nvPr/>
        </p:nvSpPr>
        <p:spPr bwMode="auto">
          <a:xfrm>
            <a:off x="4038600" y="6019800"/>
            <a:ext cx="4598988" cy="685800"/>
          </a:xfrm>
          <a:prstGeom prst="rect">
            <a:avLst/>
          </a:prstGeom>
          <a:noFill/>
          <a:ln w="9525">
            <a:noFill/>
            <a:miter lim="800000"/>
            <a:headEnd/>
            <a:tailEnd/>
          </a:ln>
        </p:spPr>
        <p:txBody>
          <a:bodyPr wrap="none" lIns="279400" rIns="279400" bIns="279400" anchor="b"/>
          <a:lstStyle/>
          <a:p>
            <a:pPr algn="r">
              <a:spcBef>
                <a:spcPct val="20000"/>
              </a:spcBef>
            </a:pPr>
            <a:r>
              <a:rPr lang="en-US" sz="1000" i="1">
                <a:latin typeface="Times New Roman" pitchFamily="-106" charset="0"/>
                <a:ea typeface="ＭＳ Ｐゴシック" pitchFamily="-106" charset="-128"/>
              </a:rPr>
              <a:t>Essentials Of Sociology, </a:t>
            </a:r>
            <a:r>
              <a:rPr lang="en-US" sz="1000">
                <a:latin typeface="Times New Roman" pitchFamily="-106" charset="0"/>
                <a:ea typeface="ＭＳ Ｐゴシック" pitchFamily="-106" charset="-128"/>
              </a:rPr>
              <a:t>3rd Edition</a:t>
            </a:r>
          </a:p>
          <a:p>
            <a:pPr algn="r">
              <a:spcBef>
                <a:spcPct val="20000"/>
              </a:spcBef>
            </a:pPr>
            <a:r>
              <a:rPr lang="en-US" sz="800">
                <a:latin typeface="Times New Roman" pitchFamily="-106" charset="0"/>
                <a:ea typeface="ＭＳ Ｐゴシック" pitchFamily="-106" charset="-128"/>
              </a:rPr>
              <a:t>Copyright © 2011  W.W. Norton &amp; Company</a:t>
            </a:r>
          </a:p>
        </p:txBody>
      </p:sp>
      <p:pic>
        <p:nvPicPr>
          <p:cNvPr id="78852" name="Picture 7" descr="Ch09f01"/>
          <p:cNvPicPr>
            <a:picLocks noChangeAspect="1" noChangeArrowheads="1"/>
          </p:cNvPicPr>
          <p:nvPr/>
        </p:nvPicPr>
        <p:blipFill>
          <a:blip r:embed="rId3"/>
          <a:srcRect/>
          <a:stretch>
            <a:fillRect/>
          </a:stretch>
        </p:blipFill>
        <p:spPr bwMode="auto">
          <a:xfrm>
            <a:off x="914400" y="1281113"/>
            <a:ext cx="7315200" cy="429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Inequality at work</a:t>
            </a:r>
          </a:p>
        </p:txBody>
      </p:sp>
      <p:sp>
        <p:nvSpPr>
          <p:cNvPr id="80899" name="Content Placeholder 2"/>
          <p:cNvSpPr>
            <a:spLocks noGrp="1"/>
          </p:cNvSpPr>
          <p:nvPr>
            <p:ph idx="1"/>
          </p:nvPr>
        </p:nvSpPr>
        <p:spPr/>
        <p:txBody>
          <a:bodyPr/>
          <a:lstStyle/>
          <a:p>
            <a:r>
              <a:rPr lang="en-US" smtClean="0"/>
              <a:t>Jobs </a:t>
            </a:r>
            <a:r>
              <a:rPr lang="en-US" b="1" smtClean="0"/>
              <a:t>gender-typed</a:t>
            </a:r>
            <a:r>
              <a:rPr lang="en-US" smtClean="0"/>
              <a:t> female are valued less and paid less.</a:t>
            </a:r>
          </a:p>
          <a:p>
            <a:r>
              <a:rPr lang="en-US" smtClean="0"/>
              <a:t>The </a:t>
            </a:r>
            <a:r>
              <a:rPr lang="en-US" b="1" smtClean="0"/>
              <a:t>gender gap </a:t>
            </a:r>
            <a:r>
              <a:rPr lang="en-US" smtClean="0"/>
              <a:t>in earnings has narrowed but remains in place (1970</a:t>
            </a:r>
            <a:r>
              <a:rPr lang="en-US" smtClean="0">
                <a:cs typeface="Times New Roman" pitchFamily="-106" charset="0"/>
              </a:rPr>
              <a:t>–</a:t>
            </a:r>
            <a:r>
              <a:rPr lang="en-US" smtClean="0"/>
              <a:t>2008).</a:t>
            </a:r>
          </a:p>
          <a:p>
            <a:pPr lvl="1"/>
            <a:r>
              <a:rPr lang="en-US" smtClean="0"/>
              <a:t>FT employees:  62% </a:t>
            </a:r>
            <a:r>
              <a:rPr lang="en-US" smtClean="0">
                <a:sym typeface="Wingdings" pitchFamily="-106" charset="2"/>
              </a:rPr>
              <a:t> 80%</a:t>
            </a:r>
          </a:p>
          <a:p>
            <a:pPr lvl="1"/>
            <a:r>
              <a:rPr lang="en-US" smtClean="0">
                <a:sym typeface="Wingdings" pitchFamily="-106" charset="2"/>
              </a:rPr>
              <a:t>Hourly:  64%  79%</a:t>
            </a:r>
          </a:p>
          <a:p>
            <a:pPr lvl="1"/>
            <a:r>
              <a:rPr lang="en-US" smtClean="0">
                <a:sym typeface="Wingdings" pitchFamily="-106" charset="2"/>
              </a:rPr>
              <a:t>All employees:  46%  61%</a:t>
            </a:r>
            <a:endParaRPr lang="en-US" smtClean="0"/>
          </a:p>
        </p:txBody>
      </p:sp>
      <p:sp>
        <p:nvSpPr>
          <p:cNvPr id="80900" name="Slide Number Placeholder 3"/>
          <p:cNvSpPr>
            <a:spLocks noGrp="1"/>
          </p:cNvSpPr>
          <p:nvPr>
            <p:ph type="sldNum" sz="quarter" idx="10"/>
          </p:nvPr>
        </p:nvSpPr>
        <p:spPr>
          <a:noFill/>
        </p:spPr>
        <p:txBody>
          <a:bodyPr/>
          <a:lstStyle/>
          <a:p>
            <a:fld id="{8DF7ED98-CDA1-4F4E-8A50-91E80D789BA0}"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4000" smtClean="0"/>
              <a:t>Inequality at work</a:t>
            </a:r>
          </a:p>
        </p:txBody>
      </p:sp>
      <p:sp>
        <p:nvSpPr>
          <p:cNvPr id="82947" name="Rectangle 3"/>
          <p:cNvSpPr>
            <a:spLocks noGrp="1" noChangeArrowheads="1"/>
          </p:cNvSpPr>
          <p:nvPr>
            <p:ph type="body" idx="1"/>
          </p:nvPr>
        </p:nvSpPr>
        <p:spPr/>
        <p:txBody>
          <a:bodyPr/>
          <a:lstStyle/>
          <a:p>
            <a:r>
              <a:rPr lang="en-US" smtClean="0"/>
              <a:t>Informal structures such as the </a:t>
            </a:r>
            <a:r>
              <a:rPr lang="en-US" b="1" smtClean="0"/>
              <a:t>glass ceiling </a:t>
            </a:r>
            <a:r>
              <a:rPr lang="en-US" smtClean="0"/>
              <a:t>and </a:t>
            </a:r>
            <a:r>
              <a:rPr lang="en-US" b="1" smtClean="0"/>
              <a:t>glass escalator </a:t>
            </a:r>
            <a:r>
              <a:rPr lang="en-US" smtClean="0"/>
              <a:t>reproduce gender inequality by favoring male employees.</a:t>
            </a:r>
          </a:p>
          <a:p>
            <a:r>
              <a:rPr lang="en-US" b="1" smtClean="0"/>
              <a:t>Sexual harassment </a:t>
            </a:r>
            <a:r>
              <a:rPr lang="en-US" smtClean="0"/>
              <a:t>also continues to be a way for men to dominate women in the workplace.</a:t>
            </a:r>
            <a:endParaRPr lang="en-US" b="1" smtClean="0"/>
          </a:p>
          <a:p>
            <a:pPr>
              <a:buFontTx/>
              <a:buNone/>
            </a:pPr>
            <a:endParaRPr lang="en-US" smtClean="0"/>
          </a:p>
        </p:txBody>
      </p:sp>
      <p:sp>
        <p:nvSpPr>
          <p:cNvPr id="82948"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E1579F4E-9305-46AF-9A5B-BB6223B87890}" type="slidenum">
              <a:rPr lang="en-US" sz="1000" b="0">
                <a:solidFill>
                  <a:schemeClr val="bg1"/>
                </a:solidFill>
                <a:latin typeface="Arial" charset="0"/>
                <a:ea typeface="ＭＳ Ｐゴシック" pitchFamily="-106" charset="-128"/>
              </a:rPr>
              <a:pPr algn="ctr"/>
              <a:t>14</a:t>
            </a:fld>
            <a:endParaRPr lang="en-US" sz="1000" b="0">
              <a:solidFill>
                <a:schemeClr val="bg1"/>
              </a:solidFill>
              <a:latin typeface="Arial" charset="0"/>
              <a:ea typeface="ＭＳ Ｐゴシック" pitchFamily="-106"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z="4200" smtClean="0"/>
              <a:t>Gender and family</a:t>
            </a:r>
          </a:p>
        </p:txBody>
      </p:sp>
      <p:sp>
        <p:nvSpPr>
          <p:cNvPr id="84995" name="Content Placeholder 2"/>
          <p:cNvSpPr>
            <a:spLocks noGrp="1"/>
          </p:cNvSpPr>
          <p:nvPr>
            <p:ph idx="1"/>
          </p:nvPr>
        </p:nvSpPr>
        <p:spPr/>
        <p:txBody>
          <a:bodyPr/>
          <a:lstStyle/>
          <a:p>
            <a:r>
              <a:rPr lang="en-US" smtClean="0"/>
              <a:t>The ongoing difficulty of balancing work and family rests largely on women.</a:t>
            </a:r>
          </a:p>
          <a:p>
            <a:pPr lvl="1"/>
            <a:r>
              <a:rPr lang="en-US" smtClean="0"/>
              <a:t>Managers see women as more tied to family than work.</a:t>
            </a:r>
          </a:p>
          <a:p>
            <a:pPr lvl="1"/>
            <a:r>
              <a:rPr lang="en-US" smtClean="0"/>
              <a:t>This affects women’s ability to get responsible positions.</a:t>
            </a:r>
          </a:p>
          <a:p>
            <a:r>
              <a:rPr lang="en-US" smtClean="0"/>
              <a:t>Women also continue to do significantly more housework than their spouses.</a:t>
            </a:r>
          </a:p>
        </p:txBody>
      </p:sp>
      <p:sp>
        <p:nvSpPr>
          <p:cNvPr id="84996" name="Slide Number Placeholder 3"/>
          <p:cNvSpPr>
            <a:spLocks noGrp="1"/>
          </p:cNvSpPr>
          <p:nvPr>
            <p:ph type="sldNum" sz="quarter" idx="10"/>
          </p:nvPr>
        </p:nvSpPr>
        <p:spPr>
          <a:noFill/>
        </p:spPr>
        <p:txBody>
          <a:bodyPr/>
          <a:lstStyle/>
          <a:p>
            <a:fld id="{D88B1880-86C9-4B7E-9BA9-420243204F72}"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smtClean="0"/>
              <a:t>Gender and education</a:t>
            </a:r>
          </a:p>
        </p:txBody>
      </p:sp>
      <p:sp>
        <p:nvSpPr>
          <p:cNvPr id="87043" name="Content Placeholder 2"/>
          <p:cNvSpPr>
            <a:spLocks noGrp="1"/>
          </p:cNvSpPr>
          <p:nvPr>
            <p:ph idx="1"/>
          </p:nvPr>
        </p:nvSpPr>
        <p:spPr/>
        <p:txBody>
          <a:bodyPr/>
          <a:lstStyle/>
          <a:p>
            <a:r>
              <a:rPr lang="en-US" smtClean="0"/>
              <a:t>Differential treatment in schools perpetuates  traditional gender socialization.</a:t>
            </a:r>
          </a:p>
          <a:p>
            <a:pPr lvl="1"/>
            <a:r>
              <a:rPr lang="en-US" smtClean="0"/>
              <a:t>More attention—positive and negative—is paid to boys.</a:t>
            </a:r>
          </a:p>
          <a:p>
            <a:r>
              <a:rPr lang="en-US" smtClean="0"/>
              <a:t>But something is changing: Today girls outperform boys on many measures.</a:t>
            </a:r>
          </a:p>
          <a:p>
            <a:pPr lvl="1">
              <a:buFontTx/>
              <a:buNone/>
            </a:pPr>
            <a:endParaRPr lang="en-US" smtClean="0"/>
          </a:p>
        </p:txBody>
      </p:sp>
      <p:sp>
        <p:nvSpPr>
          <p:cNvPr id="87044" name="Slide Number Placeholder 3"/>
          <p:cNvSpPr>
            <a:spLocks noGrp="1"/>
          </p:cNvSpPr>
          <p:nvPr>
            <p:ph type="sldNum" sz="quarter" idx="10"/>
          </p:nvPr>
        </p:nvSpPr>
        <p:spPr>
          <a:noFill/>
        </p:spPr>
        <p:txBody>
          <a:bodyPr/>
          <a:lstStyle/>
          <a:p>
            <a:fld id="{2031A890-E8F4-41C0-B104-24CB84AEB666}"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mtClean="0"/>
              <a:t>Gender and politics</a:t>
            </a:r>
          </a:p>
        </p:txBody>
      </p:sp>
      <p:sp>
        <p:nvSpPr>
          <p:cNvPr id="89091" name="Rectangle 3"/>
          <p:cNvSpPr>
            <a:spLocks noGrp="1" noChangeArrowheads="1"/>
          </p:cNvSpPr>
          <p:nvPr>
            <p:ph type="body" idx="1"/>
          </p:nvPr>
        </p:nvSpPr>
        <p:spPr/>
        <p:txBody>
          <a:bodyPr/>
          <a:lstStyle/>
          <a:p>
            <a:r>
              <a:rPr lang="en-US" smtClean="0"/>
              <a:t>In the United States, men outnumber women at all levels of political office, but especially at the state and national levels.</a:t>
            </a:r>
          </a:p>
          <a:p>
            <a:r>
              <a:rPr lang="en-US" smtClean="0"/>
              <a:t>Globally, some thirty-eight countries have had female heads of state (not including the United States), but in 2009 women made up only 18 percent of national parliaments (legislatures).</a:t>
            </a:r>
          </a:p>
          <a:p>
            <a:endParaRPr lang="en-US" smtClean="0"/>
          </a:p>
        </p:txBody>
      </p:sp>
      <p:sp>
        <p:nvSpPr>
          <p:cNvPr id="89092"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228CB329-8A7B-4D90-B1E5-2B712DF3D3F3}" type="slidenum">
              <a:rPr lang="en-US" sz="1000" b="0">
                <a:solidFill>
                  <a:schemeClr val="bg1"/>
                </a:solidFill>
                <a:latin typeface="Arial" charset="0"/>
                <a:ea typeface="ＭＳ Ｐゴシック" pitchFamily="-106" charset="-128"/>
              </a:rPr>
              <a:pPr algn="ctr"/>
              <a:t>17</a:t>
            </a:fld>
            <a:endParaRPr lang="en-US" sz="1000" b="0">
              <a:solidFill>
                <a:schemeClr val="bg1"/>
              </a:solidFill>
              <a:latin typeface="Arial" charset="0"/>
              <a:ea typeface="ＭＳ Ｐゴシック" pitchFamily="-106"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3175" y="0"/>
            <a:ext cx="8993188" cy="6740525"/>
            <a:chOff x="-2" y="0"/>
            <a:chExt cx="5665" cy="4246"/>
          </a:xfrm>
        </p:grpSpPr>
        <p:pic>
          <p:nvPicPr>
            <p:cNvPr id="91160" name="Picture 3"/>
            <p:cNvPicPr>
              <a:picLocks noChangeAspect="1" noChangeArrowheads="1"/>
            </p:cNvPicPr>
            <p:nvPr/>
          </p:nvPicPr>
          <p:blipFill>
            <a:blip r:embed="rId3"/>
            <a:srcRect/>
            <a:stretch>
              <a:fillRect/>
            </a:stretch>
          </p:blipFill>
          <p:spPr bwMode="auto">
            <a:xfrm>
              <a:off x="-2" y="0"/>
              <a:ext cx="5666" cy="4247"/>
            </a:xfrm>
            <a:prstGeom prst="rect">
              <a:avLst/>
            </a:prstGeom>
            <a:noFill/>
            <a:ln w="9525">
              <a:noFill/>
              <a:round/>
              <a:headEnd/>
              <a:tailEnd/>
            </a:ln>
          </p:spPr>
        </p:pic>
        <p:sp>
          <p:nvSpPr>
            <p:cNvPr id="91161" name="Text Box 4"/>
            <p:cNvSpPr txBox="1">
              <a:spLocks noChangeArrowheads="1"/>
            </p:cNvSpPr>
            <p:nvPr/>
          </p:nvSpPr>
          <p:spPr bwMode="auto">
            <a:xfrm>
              <a:off x="-2" y="0"/>
              <a:ext cx="5666" cy="4247"/>
            </a:xfrm>
            <a:prstGeom prst="rect">
              <a:avLst/>
            </a:prstGeom>
            <a:noFill/>
            <a:ln w="9525">
              <a:noFill/>
              <a:round/>
              <a:headEnd/>
              <a:tailEnd/>
            </a:ln>
          </p:spPr>
          <p:txBody>
            <a:bodyPr wrap="none" anchor="ctr"/>
            <a:lstStyle/>
            <a:p>
              <a:endParaRPr lang="en-US"/>
            </a:p>
          </p:txBody>
        </p:sp>
      </p:grpSp>
      <p:sp>
        <p:nvSpPr>
          <p:cNvPr id="91139" name="Text Box 6"/>
          <p:cNvSpPr txBox="1">
            <a:spLocks noChangeArrowheads="1"/>
          </p:cNvSpPr>
          <p:nvPr/>
        </p:nvSpPr>
        <p:spPr bwMode="auto">
          <a:xfrm>
            <a:off x="533400" y="3886200"/>
            <a:ext cx="2743200" cy="838200"/>
          </a:xfrm>
          <a:prstGeom prst="rect">
            <a:avLst/>
          </a:prstGeom>
          <a:noFill/>
          <a:ln w="9525">
            <a:noFill/>
            <a:round/>
            <a:headEnd/>
            <a:tailEnd/>
          </a:ln>
        </p:spPr>
        <p:txBody>
          <a:bodyPr lIns="0" tIns="46800" rIns="90000" bIns="46800"/>
          <a:lstStyle/>
          <a:p>
            <a:pP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latin typeface="Arial" charset="0"/>
              </a:rPr>
              <a:t>Ten Countries </a:t>
            </a:r>
            <a:br>
              <a:rPr lang="en-US" sz="1600">
                <a:solidFill>
                  <a:srgbClr val="000000"/>
                </a:solidFill>
                <a:latin typeface="Arial" charset="0"/>
              </a:rPr>
            </a:br>
            <a:r>
              <a:rPr lang="en-US" sz="1600">
                <a:solidFill>
                  <a:srgbClr val="000000"/>
                </a:solidFill>
                <a:latin typeface="Arial" charset="0"/>
              </a:rPr>
              <a:t>Ranked by Gender Empowerment Measure</a:t>
            </a:r>
          </a:p>
        </p:txBody>
      </p:sp>
      <p:sp>
        <p:nvSpPr>
          <p:cNvPr id="91140" name="Text Box 7"/>
          <p:cNvSpPr txBox="1">
            <a:spLocks noChangeArrowheads="1"/>
          </p:cNvSpPr>
          <p:nvPr/>
        </p:nvSpPr>
        <p:spPr bwMode="auto">
          <a:xfrm>
            <a:off x="1371600" y="6324600"/>
            <a:ext cx="4495800" cy="241300"/>
          </a:xfrm>
          <a:prstGeom prst="rect">
            <a:avLst/>
          </a:prstGeom>
          <a:noFill/>
          <a:ln w="9525">
            <a:noFill/>
            <a:round/>
            <a:headEnd/>
            <a:tailEnd/>
          </a:ln>
        </p:spPr>
        <p:txBody>
          <a:bodyPr lIns="0" tIns="46800" rIns="0" bIns="46800">
            <a:spAutoFit/>
          </a:bodyPr>
          <a:lstStyle/>
          <a:p>
            <a:pPr algn="r" defTabSz="457200">
              <a:lnSpc>
                <a:spcPts val="117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a:solidFill>
                  <a:srgbClr val="000000"/>
                </a:solidFill>
                <a:latin typeface="Arial" charset="0"/>
              </a:rPr>
              <a:t>* Ratio of estimate female to male earned income     SOURCE: UNDP 2009a.</a:t>
            </a:r>
          </a:p>
        </p:txBody>
      </p:sp>
      <p:sp>
        <p:nvSpPr>
          <p:cNvPr id="91141" name="Text Box 8"/>
          <p:cNvSpPr txBox="1">
            <a:spLocks noChangeArrowheads="1"/>
          </p:cNvSpPr>
          <p:nvPr/>
        </p:nvSpPr>
        <p:spPr bwMode="auto">
          <a:xfrm>
            <a:off x="1752600" y="1219200"/>
            <a:ext cx="1066800" cy="59690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Year Women Could Vote</a:t>
            </a:r>
          </a:p>
        </p:txBody>
      </p:sp>
      <p:sp>
        <p:nvSpPr>
          <p:cNvPr id="91142" name="Rectangle 9"/>
          <p:cNvSpPr>
            <a:spLocks noChangeArrowheads="1"/>
          </p:cNvSpPr>
          <p:nvPr/>
        </p:nvSpPr>
        <p:spPr bwMode="auto">
          <a:xfrm>
            <a:off x="5992813" y="1295400"/>
            <a:ext cx="2770187" cy="381000"/>
          </a:xfrm>
          <a:prstGeom prst="rect">
            <a:avLst/>
          </a:prstGeom>
          <a:noFill/>
          <a:ln w="9525">
            <a:noFill/>
            <a:round/>
            <a:headEnd/>
            <a:tailEnd/>
          </a:ln>
        </p:spPr>
        <p:txBody>
          <a:bodyPr wrap="none" lIns="0" tIns="0" rIns="0" bIns="0"/>
          <a:lstStyle/>
          <a:p>
            <a:pPr algn="r" defTabSz="457200">
              <a:spcBef>
                <a:spcPts val="225"/>
              </a:spcBef>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900" i="1">
                <a:solidFill>
                  <a:srgbClr val="000000"/>
                </a:solidFill>
                <a:latin typeface="Arial" charset="0"/>
                <a:ea typeface="ＭＳ Ｐゴシック" pitchFamily="-106" charset="-128"/>
              </a:rPr>
              <a:t>Essentials Of Sociology, </a:t>
            </a:r>
            <a:r>
              <a:rPr lang="en-US" sz="900">
                <a:solidFill>
                  <a:srgbClr val="000000"/>
                </a:solidFill>
                <a:latin typeface="Arial" charset="0"/>
                <a:ea typeface="ＭＳ Ｐゴシック" pitchFamily="-106" charset="-128"/>
              </a:rPr>
              <a:t>3rd Edition</a:t>
            </a:r>
          </a:p>
          <a:p>
            <a:pPr algn="r" defTabSz="457200">
              <a:spcBef>
                <a:spcPts val="200"/>
              </a:spcBef>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800">
                <a:solidFill>
                  <a:srgbClr val="000000"/>
                </a:solidFill>
                <a:latin typeface="Arial" charset="0"/>
                <a:ea typeface="ＭＳ Ｐゴシック" pitchFamily="-106" charset="-128"/>
              </a:rPr>
              <a:t>Copyright © 2011  W.W. Norton &amp; Company</a:t>
            </a:r>
          </a:p>
        </p:txBody>
      </p:sp>
      <p:sp>
        <p:nvSpPr>
          <p:cNvPr id="91143" name="Text Box 10"/>
          <p:cNvSpPr txBox="1">
            <a:spLocks noChangeArrowheads="1"/>
          </p:cNvSpPr>
          <p:nvPr/>
        </p:nvSpPr>
        <p:spPr bwMode="auto">
          <a:xfrm>
            <a:off x="1752600" y="1600200"/>
            <a:ext cx="1066800" cy="2222500"/>
          </a:xfrm>
          <a:prstGeom prst="rect">
            <a:avLst/>
          </a:prstGeom>
          <a:noFill/>
          <a:ln w="9525">
            <a:noFill/>
            <a:round/>
            <a:headEnd/>
            <a:tailEnd/>
          </a:ln>
        </p:spPr>
        <p:txBody>
          <a:bodyPr lIns="90000" tIns="46800" rIns="90000" bIns="46800">
            <a:spAutoFit/>
          </a:bodyPr>
          <a:lstStyle/>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1919</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1913</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1906</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1902</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1918</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1917</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1946</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1947</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1920</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2006</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a:solidFill>
                <a:srgbClr val="000000"/>
              </a:solidFill>
              <a:latin typeface="Arial" charset="0"/>
            </a:endParaRPr>
          </a:p>
        </p:txBody>
      </p:sp>
      <p:sp>
        <p:nvSpPr>
          <p:cNvPr id="91144" name="Text Box 11"/>
          <p:cNvSpPr txBox="1">
            <a:spLocks noChangeArrowheads="1"/>
          </p:cNvSpPr>
          <p:nvPr/>
        </p:nvSpPr>
        <p:spPr bwMode="auto">
          <a:xfrm>
            <a:off x="2743200" y="1219200"/>
            <a:ext cx="914400" cy="428625"/>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Income Ratio</a:t>
            </a:r>
          </a:p>
        </p:txBody>
      </p:sp>
      <p:sp>
        <p:nvSpPr>
          <p:cNvPr id="91145" name="Text Box 12"/>
          <p:cNvSpPr txBox="1">
            <a:spLocks noChangeArrowheads="1"/>
          </p:cNvSpPr>
          <p:nvPr/>
        </p:nvSpPr>
        <p:spPr bwMode="auto">
          <a:xfrm>
            <a:off x="2743200" y="1600200"/>
            <a:ext cx="914400" cy="2222500"/>
          </a:xfrm>
          <a:prstGeom prst="rect">
            <a:avLst/>
          </a:prstGeom>
          <a:noFill/>
          <a:ln w="9525">
            <a:noFill/>
            <a:round/>
            <a:headEnd/>
            <a:tailEnd/>
          </a:ln>
        </p:spPr>
        <p:txBody>
          <a:bodyPr lIns="90000" tIns="46800" rIns="90000" bIns="46800">
            <a:spAutoFit/>
          </a:bodyPr>
          <a:lstStyle/>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0.67</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0.77</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0.73</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0.59</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0.65</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0.65</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0.55</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0.53</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0.79</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0.27</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a:solidFill>
                <a:srgbClr val="000000"/>
              </a:solidFill>
              <a:latin typeface="Arial" charset="0"/>
            </a:endParaRPr>
          </a:p>
        </p:txBody>
      </p:sp>
      <p:sp>
        <p:nvSpPr>
          <p:cNvPr id="91146" name="Text Box 13"/>
          <p:cNvSpPr txBox="1">
            <a:spLocks noChangeArrowheads="1"/>
          </p:cNvSpPr>
          <p:nvPr/>
        </p:nvSpPr>
        <p:spPr bwMode="auto">
          <a:xfrm>
            <a:off x="3429000" y="1600200"/>
            <a:ext cx="1066800" cy="2222500"/>
          </a:xfrm>
          <a:prstGeom prst="rect">
            <a:avLst/>
          </a:prstGeom>
          <a:noFill/>
          <a:ln w="9525">
            <a:noFill/>
            <a:round/>
            <a:headEnd/>
            <a:tailEnd/>
          </a:ln>
        </p:spPr>
        <p:txBody>
          <a:bodyPr lIns="90000" tIns="46800" rIns="90000" bIns="46800">
            <a:spAutoFit/>
          </a:bodyPr>
          <a:lstStyle/>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662C91"/>
                </a:solidFill>
                <a:latin typeface="Arial" charset="0"/>
              </a:rPr>
              <a:t>47%</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662C91"/>
                </a:solidFill>
                <a:latin typeface="Arial" charset="0"/>
              </a:rPr>
              <a:t>36%</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662C91"/>
                </a:solidFill>
                <a:latin typeface="Arial" charset="0"/>
              </a:rPr>
              <a:t>42%</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662C91"/>
                </a:solidFill>
                <a:latin typeface="Arial" charset="0"/>
              </a:rPr>
              <a:t>30%</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662C91"/>
                </a:solidFill>
                <a:latin typeface="Arial" charset="0"/>
              </a:rPr>
              <a:t>31%</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662C91"/>
                </a:solidFill>
                <a:latin typeface="Arial" charset="0"/>
              </a:rPr>
              <a:t>25%</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662C91"/>
                </a:solidFill>
                <a:latin typeface="Arial" charset="0"/>
              </a:rPr>
              <a:t>33%</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662C91"/>
                </a:solidFill>
                <a:latin typeface="Arial" charset="0"/>
              </a:rPr>
              <a:t>24%</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662C91"/>
                </a:solidFill>
                <a:latin typeface="Arial" charset="0"/>
              </a:rPr>
              <a:t>17%</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662C91"/>
                </a:solidFill>
                <a:latin typeface="Arial" charset="0"/>
              </a:rPr>
              <a:t>23%</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a:solidFill>
                <a:srgbClr val="662C91"/>
              </a:solidFill>
              <a:latin typeface="Arial" charset="0"/>
            </a:endParaRPr>
          </a:p>
        </p:txBody>
      </p:sp>
      <p:sp>
        <p:nvSpPr>
          <p:cNvPr id="91147" name="Text Box 14"/>
          <p:cNvSpPr txBox="1">
            <a:spLocks noChangeArrowheads="1"/>
          </p:cNvSpPr>
          <p:nvPr/>
        </p:nvSpPr>
        <p:spPr bwMode="auto">
          <a:xfrm>
            <a:off x="4419600" y="1600200"/>
            <a:ext cx="838200" cy="2222500"/>
          </a:xfrm>
          <a:prstGeom prst="rect">
            <a:avLst/>
          </a:prstGeom>
          <a:noFill/>
          <a:ln w="9525">
            <a:noFill/>
            <a:round/>
            <a:headEnd/>
            <a:tailEnd/>
          </a:ln>
        </p:spPr>
        <p:txBody>
          <a:bodyPr lIns="90000" tIns="46800" rIns="90000" bIns="46800">
            <a:spAutoFit/>
          </a:bodyPr>
          <a:lstStyle/>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27639F"/>
                </a:solidFill>
                <a:latin typeface="Arial" charset="0"/>
              </a:rPr>
              <a:t>32%</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27639F"/>
                </a:solidFill>
                <a:latin typeface="Arial" charset="0"/>
              </a:rPr>
              <a:t>31%</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27639F"/>
                </a:solidFill>
                <a:latin typeface="Arial" charset="0"/>
              </a:rPr>
              <a:t>29%</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27639F"/>
                </a:solidFill>
                <a:latin typeface="Arial" charset="0"/>
              </a:rPr>
              <a:t>37%</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27639F"/>
                </a:solidFill>
                <a:latin typeface="Arial" charset="0"/>
              </a:rPr>
              <a:t>38%</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27639F"/>
                </a:solidFill>
                <a:latin typeface="Arial" charset="0"/>
              </a:rPr>
              <a:t>37%</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27639F"/>
                </a:solidFill>
                <a:latin typeface="Arial" charset="0"/>
              </a:rPr>
              <a:t>43%</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27639F"/>
                </a:solidFill>
                <a:latin typeface="Arial" charset="0"/>
              </a:rPr>
              <a:t>31%</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27639F"/>
                </a:solidFill>
                <a:latin typeface="Arial" charset="0"/>
              </a:rPr>
              <a:t>43%</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27639F"/>
                </a:solidFill>
                <a:latin typeface="Arial" charset="0"/>
              </a:rPr>
              <a:t>10%</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1100">
              <a:solidFill>
                <a:srgbClr val="27639F"/>
              </a:solidFill>
              <a:latin typeface="Arial" charset="0"/>
            </a:endParaRPr>
          </a:p>
        </p:txBody>
      </p:sp>
      <p:sp>
        <p:nvSpPr>
          <p:cNvPr id="91148" name="Text Box 15"/>
          <p:cNvSpPr txBox="1">
            <a:spLocks noChangeArrowheads="1"/>
          </p:cNvSpPr>
          <p:nvPr/>
        </p:nvSpPr>
        <p:spPr bwMode="auto">
          <a:xfrm>
            <a:off x="5257800" y="1600200"/>
            <a:ext cx="838200" cy="2028825"/>
          </a:xfrm>
          <a:prstGeom prst="rect">
            <a:avLst/>
          </a:prstGeom>
          <a:noFill/>
          <a:ln w="9525">
            <a:noFill/>
            <a:round/>
            <a:headEnd/>
            <a:tailEnd/>
          </a:ln>
        </p:spPr>
        <p:txBody>
          <a:bodyPr lIns="90000" tIns="46800" rIns="90000" bIns="46800">
            <a:spAutoFit/>
          </a:bodyPr>
          <a:lstStyle/>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32ABBD"/>
                </a:solidFill>
                <a:latin typeface="Arial" charset="0"/>
              </a:rPr>
              <a:t>51%</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32ABBD"/>
                </a:solidFill>
                <a:latin typeface="Arial" charset="0"/>
              </a:rPr>
              <a:t>51%</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32ABBD"/>
                </a:solidFill>
                <a:latin typeface="Arial" charset="0"/>
              </a:rPr>
              <a:t>55%</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32ABBD"/>
                </a:solidFill>
                <a:latin typeface="Arial" charset="0"/>
              </a:rPr>
              <a:t>57%</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32ABBD"/>
                </a:solidFill>
                <a:latin typeface="Arial" charset="0"/>
              </a:rPr>
              <a:t>50%</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32ABBD"/>
                </a:solidFill>
                <a:latin typeface="Arial" charset="0"/>
              </a:rPr>
              <a:t>56%</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32ABBD"/>
                </a:solidFill>
                <a:latin typeface="Arial" charset="0"/>
              </a:rPr>
              <a:t>53%</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32ABBD"/>
                </a:solidFill>
                <a:latin typeface="Arial" charset="0"/>
              </a:rPr>
              <a:t>45%</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32ABBD"/>
                </a:solidFill>
                <a:latin typeface="Arial" charset="0"/>
              </a:rPr>
              <a:t>56%</a:t>
            </a:r>
          </a:p>
          <a:p>
            <a:pPr algn="ctr" defTabSz="457200">
              <a:lnSpc>
                <a:spcPts val="1525"/>
              </a:lnSpc>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32ABBD"/>
                </a:solidFill>
                <a:latin typeface="Arial" charset="0"/>
              </a:rPr>
              <a:t>21%</a:t>
            </a:r>
          </a:p>
        </p:txBody>
      </p:sp>
      <p:sp>
        <p:nvSpPr>
          <p:cNvPr id="91149" name="Text Box 16"/>
          <p:cNvSpPr txBox="1">
            <a:spLocks noChangeArrowheads="1"/>
          </p:cNvSpPr>
          <p:nvPr/>
        </p:nvSpPr>
        <p:spPr bwMode="auto">
          <a:xfrm>
            <a:off x="1066800" y="4876800"/>
            <a:ext cx="2057400" cy="260350"/>
          </a:xfrm>
          <a:prstGeom prst="rect">
            <a:avLst/>
          </a:prstGeom>
          <a:noFill/>
          <a:ln w="9525">
            <a:noFill/>
            <a:round/>
            <a:headEnd/>
            <a:tailEnd/>
          </a:ln>
        </p:spPr>
        <p:txBody>
          <a:bodyPr lIns="90000" tIns="46800" rIns="90000" bIns="46800">
            <a:spAutoFit/>
          </a:bodyPr>
          <a:lstStyle/>
          <a:p>
            <a:pP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 of Seats in Parliament</a:t>
            </a:r>
          </a:p>
        </p:txBody>
      </p:sp>
      <p:sp>
        <p:nvSpPr>
          <p:cNvPr id="91150" name="Text Box 17"/>
          <p:cNvSpPr txBox="1">
            <a:spLocks noChangeArrowheads="1"/>
          </p:cNvSpPr>
          <p:nvPr/>
        </p:nvSpPr>
        <p:spPr bwMode="auto">
          <a:xfrm>
            <a:off x="1066800" y="5360988"/>
            <a:ext cx="2057400" cy="428625"/>
          </a:xfrm>
          <a:prstGeom prst="rect">
            <a:avLst/>
          </a:prstGeom>
          <a:noFill/>
          <a:ln w="9525">
            <a:noFill/>
            <a:round/>
            <a:headEnd/>
            <a:tailEnd/>
          </a:ln>
        </p:spPr>
        <p:txBody>
          <a:bodyPr lIns="90000" tIns="46800" rIns="90000" bIns="46800">
            <a:spAutoFit/>
          </a:bodyPr>
          <a:lstStyle/>
          <a:p>
            <a:pP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 of Legislators, Senior Officials, &amp; Managers</a:t>
            </a:r>
          </a:p>
        </p:txBody>
      </p:sp>
      <p:sp>
        <p:nvSpPr>
          <p:cNvPr id="91151" name="Text Box 18"/>
          <p:cNvSpPr txBox="1">
            <a:spLocks noChangeArrowheads="1"/>
          </p:cNvSpPr>
          <p:nvPr/>
        </p:nvSpPr>
        <p:spPr bwMode="auto">
          <a:xfrm>
            <a:off x="1066800" y="5943600"/>
            <a:ext cx="2057400" cy="428625"/>
          </a:xfrm>
          <a:prstGeom prst="rect">
            <a:avLst/>
          </a:prstGeom>
          <a:noFill/>
          <a:ln w="9525">
            <a:noFill/>
            <a:round/>
            <a:headEnd/>
            <a:tailEnd/>
          </a:ln>
        </p:spPr>
        <p:txBody>
          <a:bodyPr lIns="90000" tIns="46800" rIns="90000" bIns="46800">
            <a:spAutoFit/>
          </a:bodyPr>
          <a:lstStyle/>
          <a:p>
            <a:pP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 of Professional &amp; Technical Workers</a:t>
            </a:r>
          </a:p>
        </p:txBody>
      </p:sp>
      <p:sp>
        <p:nvSpPr>
          <p:cNvPr id="91152" name="Text Box 19"/>
          <p:cNvSpPr txBox="1">
            <a:spLocks noChangeArrowheads="1"/>
          </p:cNvSpPr>
          <p:nvPr/>
        </p:nvSpPr>
        <p:spPr bwMode="auto">
          <a:xfrm>
            <a:off x="6019800" y="1371600"/>
            <a:ext cx="381000" cy="26035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0%</a:t>
            </a:r>
          </a:p>
        </p:txBody>
      </p:sp>
      <p:sp>
        <p:nvSpPr>
          <p:cNvPr id="91153" name="Text Box 20"/>
          <p:cNvSpPr txBox="1">
            <a:spLocks noChangeArrowheads="1"/>
          </p:cNvSpPr>
          <p:nvPr/>
        </p:nvSpPr>
        <p:spPr bwMode="auto">
          <a:xfrm>
            <a:off x="7391400" y="1676400"/>
            <a:ext cx="533400" cy="26035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10%</a:t>
            </a:r>
          </a:p>
        </p:txBody>
      </p:sp>
      <p:sp>
        <p:nvSpPr>
          <p:cNvPr id="91154" name="Text Box 21"/>
          <p:cNvSpPr txBox="1">
            <a:spLocks noChangeArrowheads="1"/>
          </p:cNvSpPr>
          <p:nvPr/>
        </p:nvSpPr>
        <p:spPr bwMode="auto">
          <a:xfrm>
            <a:off x="8458200" y="3014663"/>
            <a:ext cx="533400" cy="26035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20%</a:t>
            </a:r>
          </a:p>
        </p:txBody>
      </p:sp>
      <p:sp>
        <p:nvSpPr>
          <p:cNvPr id="91155" name="Text Box 22"/>
          <p:cNvSpPr txBox="1">
            <a:spLocks noChangeArrowheads="1"/>
          </p:cNvSpPr>
          <p:nvPr/>
        </p:nvSpPr>
        <p:spPr bwMode="auto">
          <a:xfrm>
            <a:off x="8382000" y="4572000"/>
            <a:ext cx="533400" cy="26035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30%</a:t>
            </a:r>
          </a:p>
        </p:txBody>
      </p:sp>
      <p:sp>
        <p:nvSpPr>
          <p:cNvPr id="91156" name="Text Box 23"/>
          <p:cNvSpPr txBox="1">
            <a:spLocks noChangeArrowheads="1"/>
          </p:cNvSpPr>
          <p:nvPr/>
        </p:nvSpPr>
        <p:spPr bwMode="auto">
          <a:xfrm>
            <a:off x="7391400" y="5910263"/>
            <a:ext cx="533400" cy="26035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40%</a:t>
            </a:r>
          </a:p>
        </p:txBody>
      </p:sp>
      <p:sp>
        <p:nvSpPr>
          <p:cNvPr id="91157" name="Text Box 24"/>
          <p:cNvSpPr txBox="1">
            <a:spLocks noChangeArrowheads="1"/>
          </p:cNvSpPr>
          <p:nvPr/>
        </p:nvSpPr>
        <p:spPr bwMode="auto">
          <a:xfrm>
            <a:off x="6019800" y="6248400"/>
            <a:ext cx="533400" cy="260350"/>
          </a:xfrm>
          <a:prstGeom prst="rect">
            <a:avLst/>
          </a:prstGeom>
          <a:noFill/>
          <a:ln w="9525">
            <a:noFill/>
            <a:round/>
            <a:headEnd/>
            <a:tailEnd/>
          </a:ln>
        </p:spPr>
        <p:txBody>
          <a:bodyPr lIns="90000" tIns="46800" rIns="90000" bIns="46800">
            <a:spAutoFit/>
          </a:bodyPr>
          <a:lstStyle/>
          <a:p>
            <a:pPr algn="ctr" defTabSz="457200">
              <a:buClr>
                <a:srgbClr val="000000"/>
              </a:buClr>
              <a:buSzPct val="100000"/>
              <a:buFont typeface="Times New Roman" pitchFamily="-10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100">
                <a:solidFill>
                  <a:srgbClr val="000000"/>
                </a:solidFill>
                <a:latin typeface="Arial" charset="0"/>
              </a:rPr>
              <a:t>50%</a:t>
            </a:r>
          </a:p>
        </p:txBody>
      </p:sp>
      <p:sp>
        <p:nvSpPr>
          <p:cNvPr id="91158" name="Rectangle 25"/>
          <p:cNvSpPr>
            <a:spLocks noGrp="1" noChangeArrowheads="1"/>
          </p:cNvSpPr>
          <p:nvPr>
            <p:ph type="title" idx="4294967295"/>
          </p:nvPr>
        </p:nvSpPr>
        <p:spPr/>
        <p:txBody>
          <a:bodyPr/>
          <a:lstStyle/>
          <a:p>
            <a:pPr eaLnBrk="1" hangingPunct="1"/>
            <a:r>
              <a:rPr lang="en-US" sz="4000" smtClean="0"/>
              <a:t>Gender Empowerment Around the World</a:t>
            </a:r>
          </a:p>
        </p:txBody>
      </p:sp>
      <p:sp>
        <p:nvSpPr>
          <p:cNvPr id="91159"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C11E83A1-5427-4FAB-B332-077D8E857AD3}" type="slidenum">
              <a:rPr lang="en-US" sz="1000" b="0">
                <a:solidFill>
                  <a:schemeClr val="bg1"/>
                </a:solidFill>
                <a:latin typeface="Arial" charset="0"/>
                <a:ea typeface="ＭＳ Ｐゴシック" pitchFamily="-106" charset="-128"/>
              </a:rPr>
              <a:pPr algn="ctr"/>
              <a:t>18</a:t>
            </a:fld>
            <a:endParaRPr lang="en-US" sz="1000" b="0">
              <a:solidFill>
                <a:schemeClr val="bg1"/>
              </a:solidFill>
              <a:latin typeface="Arial" charset="0"/>
              <a:ea typeface="ＭＳ Ｐゴシック" pitchFamily="-106" charset="-128"/>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mtClean="0"/>
              <a:t>Violence against women</a:t>
            </a:r>
          </a:p>
        </p:txBody>
      </p:sp>
      <p:sp>
        <p:nvSpPr>
          <p:cNvPr id="93187" name="Rectangle 3"/>
          <p:cNvSpPr>
            <a:spLocks noGrp="1" noChangeArrowheads="1"/>
          </p:cNvSpPr>
          <p:nvPr>
            <p:ph type="body" idx="1"/>
          </p:nvPr>
        </p:nvSpPr>
        <p:spPr/>
        <p:txBody>
          <a:bodyPr/>
          <a:lstStyle/>
          <a:p>
            <a:r>
              <a:rPr lang="en-US" smtClean="0"/>
              <a:t>Violence against women is institutionalized in varying ways around the world.</a:t>
            </a:r>
          </a:p>
          <a:p>
            <a:pPr lvl="1"/>
            <a:r>
              <a:rPr lang="en-US" smtClean="0"/>
              <a:t>Dowry disputes in India</a:t>
            </a:r>
          </a:p>
          <a:p>
            <a:pPr lvl="1"/>
            <a:r>
              <a:rPr lang="en-US" smtClean="0"/>
              <a:t>Sharia law in Islamic countries</a:t>
            </a:r>
          </a:p>
          <a:p>
            <a:pPr lvl="1"/>
            <a:r>
              <a:rPr lang="en-US" smtClean="0"/>
              <a:t>Foot-binding in China</a:t>
            </a:r>
          </a:p>
          <a:p>
            <a:pPr lvl="1"/>
            <a:r>
              <a:rPr lang="en-US" smtClean="0"/>
              <a:t>Genital mutilation in many countries</a:t>
            </a:r>
          </a:p>
          <a:p>
            <a:pPr lvl="1"/>
            <a:r>
              <a:rPr lang="en-US" smtClean="0"/>
              <a:t>Forced prostitution (sex trafficking)</a:t>
            </a:r>
          </a:p>
          <a:p>
            <a:pPr lvl="1"/>
            <a:r>
              <a:rPr lang="en-US" smtClean="0"/>
              <a:t>Culture of misogyny</a:t>
            </a:r>
          </a:p>
        </p:txBody>
      </p:sp>
      <p:sp>
        <p:nvSpPr>
          <p:cNvPr id="93188"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9B0C0FD2-24BA-4D58-B12A-8A1819D2FE26}" type="slidenum">
              <a:rPr lang="en-US" sz="1000" b="0">
                <a:solidFill>
                  <a:schemeClr val="bg1"/>
                </a:solidFill>
                <a:latin typeface="Arial" charset="0"/>
                <a:ea typeface="ＭＳ Ｐゴシック" pitchFamily="-106" charset="-128"/>
              </a:rPr>
              <a:pPr algn="ctr"/>
              <a:t>19</a:t>
            </a:fld>
            <a:endParaRPr lang="en-US" sz="1000" b="0">
              <a:solidFill>
                <a:schemeClr val="bg1"/>
              </a:solidFill>
              <a:latin typeface="Arial" charset="0"/>
              <a:ea typeface="ＭＳ Ｐゴシック" pitchFamily="-106"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Overarching questions</a:t>
            </a:r>
          </a:p>
        </p:txBody>
      </p:sp>
      <p:sp>
        <p:nvSpPr>
          <p:cNvPr id="58371" name="Content Placeholder 2"/>
          <p:cNvSpPr>
            <a:spLocks noGrp="1"/>
          </p:cNvSpPr>
          <p:nvPr>
            <p:ph idx="1"/>
          </p:nvPr>
        </p:nvSpPr>
        <p:spPr/>
        <p:txBody>
          <a:bodyPr/>
          <a:lstStyle/>
          <a:p>
            <a:pPr eaLnBrk="1" hangingPunct="1"/>
            <a:r>
              <a:rPr lang="en-US" smtClean="0"/>
              <a:t>Is gender biological, social, or both?</a:t>
            </a:r>
          </a:p>
          <a:p>
            <a:pPr eaLnBrk="1" hangingPunct="1"/>
            <a:r>
              <a:rPr lang="en-US" smtClean="0"/>
              <a:t>Why is power invested in the male category?</a:t>
            </a:r>
          </a:p>
          <a:p>
            <a:pPr eaLnBrk="1" hangingPunct="1"/>
            <a:r>
              <a:rPr lang="en-US" smtClean="0"/>
              <a:t>What does gender inequality look like and why?</a:t>
            </a:r>
          </a:p>
          <a:p>
            <a:pPr eaLnBrk="1" hangingPunct="1"/>
            <a:r>
              <a:rPr lang="en-US" smtClean="0"/>
              <a:t>Why is gendered violence so commonplace?</a:t>
            </a:r>
          </a:p>
          <a:p>
            <a:pPr eaLnBrk="1" hangingPunct="1"/>
            <a:endParaRPr lang="en-US" smtClean="0"/>
          </a:p>
        </p:txBody>
      </p:sp>
      <p:sp>
        <p:nvSpPr>
          <p:cNvPr id="58372" name="Slide Number Placeholder 3"/>
          <p:cNvSpPr>
            <a:spLocks noGrp="1"/>
          </p:cNvSpPr>
          <p:nvPr>
            <p:ph type="sldNum" sz="quarter" idx="10"/>
          </p:nvPr>
        </p:nvSpPr>
        <p:spPr>
          <a:noFill/>
        </p:spPr>
        <p:txBody>
          <a:bodyPr/>
          <a:lstStyle/>
          <a:p>
            <a:fld id="{1F997526-5F0C-47C6-B0C8-0635DDE1B1CC}"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mtClean="0"/>
              <a:t>Rape</a:t>
            </a:r>
          </a:p>
        </p:txBody>
      </p:sp>
      <p:sp>
        <p:nvSpPr>
          <p:cNvPr id="95235" name="Rectangle 3"/>
          <p:cNvSpPr>
            <a:spLocks noGrp="1" noChangeArrowheads="1"/>
          </p:cNvSpPr>
          <p:nvPr>
            <p:ph type="body" idx="1"/>
          </p:nvPr>
        </p:nvSpPr>
        <p:spPr/>
        <p:txBody>
          <a:bodyPr/>
          <a:lstStyle/>
          <a:p>
            <a:r>
              <a:rPr lang="en-US" smtClean="0"/>
              <a:t>Nearly one-quarter of women say they have been forced into a sexual encounter, but only 3 percent of men acknowledge coercive sex.</a:t>
            </a:r>
          </a:p>
          <a:p>
            <a:r>
              <a:rPr lang="en-US" smtClean="0"/>
              <a:t>College campuses are a prime location for sexual violence and attempted sexual violence.</a:t>
            </a:r>
          </a:p>
          <a:p>
            <a:pPr lvl="1"/>
            <a:r>
              <a:rPr lang="en-US" smtClean="0"/>
              <a:t>Rape</a:t>
            </a:r>
          </a:p>
          <a:p>
            <a:pPr lvl="1"/>
            <a:r>
              <a:rPr lang="en-US" smtClean="0"/>
              <a:t>Coercion</a:t>
            </a:r>
          </a:p>
          <a:p>
            <a:pPr lvl="1"/>
            <a:r>
              <a:rPr lang="en-US" smtClean="0"/>
              <a:t>Stalking</a:t>
            </a:r>
          </a:p>
        </p:txBody>
      </p:sp>
      <p:sp>
        <p:nvSpPr>
          <p:cNvPr id="95236"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DF9300D5-917A-44BE-9A49-00410AA76D89}" type="slidenum">
              <a:rPr lang="en-US" sz="1000" b="0">
                <a:solidFill>
                  <a:schemeClr val="bg1"/>
                </a:solidFill>
                <a:latin typeface="Arial" charset="0"/>
                <a:ea typeface="ＭＳ Ｐゴシック" pitchFamily="-106" charset="-128"/>
              </a:rPr>
              <a:pPr algn="ctr"/>
              <a:t>20</a:t>
            </a:fld>
            <a:endParaRPr lang="en-US" sz="1000" b="0">
              <a:solidFill>
                <a:schemeClr val="bg1"/>
              </a:solidFill>
              <a:latin typeface="Arial" charset="0"/>
              <a:ea typeface="ＭＳ Ｐゴシック" pitchFamily="-106"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33450" y="76200"/>
            <a:ext cx="8004175" cy="1143000"/>
          </a:xfrm>
        </p:spPr>
        <p:txBody>
          <a:bodyPr/>
          <a:lstStyle/>
          <a:p>
            <a:r>
              <a:rPr lang="en-US" smtClean="0"/>
              <a:t>Sex and gender</a:t>
            </a:r>
          </a:p>
        </p:txBody>
      </p:sp>
      <p:sp>
        <p:nvSpPr>
          <p:cNvPr id="60419" name="Rectangle 3"/>
          <p:cNvSpPr>
            <a:spLocks noGrp="1" noChangeArrowheads="1"/>
          </p:cNvSpPr>
          <p:nvPr>
            <p:ph type="body" idx="1"/>
          </p:nvPr>
        </p:nvSpPr>
        <p:spPr/>
        <p:txBody>
          <a:bodyPr/>
          <a:lstStyle/>
          <a:p>
            <a:pPr marL="609600" indent="-609600"/>
            <a:r>
              <a:rPr lang="en-US" smtClean="0"/>
              <a:t>As sociologists we begin by separating sex and gender:</a:t>
            </a:r>
          </a:p>
          <a:p>
            <a:pPr marL="609600" indent="-609600"/>
            <a:endParaRPr lang="en-US" smtClean="0"/>
          </a:p>
          <a:p>
            <a:pPr marL="990600" lvl="1" indent="-533400"/>
            <a:r>
              <a:rPr lang="en-US" b="1" smtClean="0"/>
              <a:t>Sex</a:t>
            </a:r>
            <a:r>
              <a:rPr lang="en-US" smtClean="0"/>
              <a:t> is a biological category.</a:t>
            </a:r>
          </a:p>
          <a:p>
            <a:pPr marL="990600" lvl="1" indent="-533400"/>
            <a:r>
              <a:rPr lang="en-US" b="1" smtClean="0"/>
              <a:t>Gender </a:t>
            </a:r>
            <a:r>
              <a:rPr lang="en-US" smtClean="0"/>
              <a:t>is a social category.</a:t>
            </a:r>
          </a:p>
          <a:p>
            <a:pPr marL="990600" lvl="1" indent="-533400"/>
            <a:endParaRPr lang="en-US" sz="3200" b="1" smtClean="0"/>
          </a:p>
        </p:txBody>
      </p:sp>
      <p:sp>
        <p:nvSpPr>
          <p:cNvPr id="60420"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3F47EEDB-C9AE-45A5-8181-D5D08E838D4E}" type="slidenum">
              <a:rPr lang="en-US" sz="1000" b="0">
                <a:solidFill>
                  <a:schemeClr val="bg1"/>
                </a:solidFill>
                <a:latin typeface="Arial" charset="0"/>
                <a:ea typeface="ＭＳ Ｐゴシック" pitchFamily="-106" charset="-128"/>
              </a:rPr>
              <a:pPr algn="ctr"/>
              <a:t>3</a:t>
            </a:fld>
            <a:endParaRPr lang="en-US" sz="1000" b="0">
              <a:solidFill>
                <a:schemeClr val="bg1"/>
              </a:solidFill>
              <a:latin typeface="Arial" charset="0"/>
              <a:ea typeface="ＭＳ Ｐゴシック" pitchFamily="-106"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Biological differentiation</a:t>
            </a:r>
          </a:p>
        </p:txBody>
      </p:sp>
      <p:sp>
        <p:nvSpPr>
          <p:cNvPr id="62467" name="Rectangle 3"/>
          <p:cNvSpPr>
            <a:spLocks noGrp="1" noChangeArrowheads="1"/>
          </p:cNvSpPr>
          <p:nvPr>
            <p:ph type="body" idx="1"/>
          </p:nvPr>
        </p:nvSpPr>
        <p:spPr/>
        <p:txBody>
          <a:bodyPr/>
          <a:lstStyle/>
          <a:p>
            <a:pPr>
              <a:lnSpc>
                <a:spcPct val="90000"/>
              </a:lnSpc>
            </a:pPr>
            <a:r>
              <a:rPr lang="en-US" smtClean="0"/>
              <a:t>Chromosomes</a:t>
            </a:r>
          </a:p>
          <a:p>
            <a:pPr lvl="1">
              <a:lnSpc>
                <a:spcPct val="90000"/>
              </a:lnSpc>
            </a:pPr>
            <a:r>
              <a:rPr lang="en-US" sz="3200" smtClean="0"/>
              <a:t>XX and XY</a:t>
            </a:r>
          </a:p>
          <a:p>
            <a:pPr lvl="1">
              <a:lnSpc>
                <a:spcPct val="90000"/>
              </a:lnSpc>
            </a:pPr>
            <a:r>
              <a:rPr lang="en-US" sz="3200" smtClean="0"/>
              <a:t>XXY or XYY can occur in rare cases</a:t>
            </a:r>
          </a:p>
          <a:p>
            <a:pPr>
              <a:lnSpc>
                <a:spcPct val="90000"/>
              </a:lnSpc>
            </a:pPr>
            <a:r>
              <a:rPr lang="en-US" smtClean="0"/>
              <a:t>Hormones</a:t>
            </a:r>
          </a:p>
          <a:p>
            <a:pPr lvl="1">
              <a:lnSpc>
                <a:spcPct val="90000"/>
              </a:lnSpc>
            </a:pPr>
            <a:r>
              <a:rPr lang="en-US" sz="3200" smtClean="0"/>
              <a:t>Estrogen and testosterone</a:t>
            </a:r>
          </a:p>
          <a:p>
            <a:pPr>
              <a:lnSpc>
                <a:spcPct val="90000"/>
              </a:lnSpc>
            </a:pPr>
            <a:r>
              <a:rPr lang="en-US" i="1" smtClean="0"/>
              <a:t>The question</a:t>
            </a:r>
            <a:r>
              <a:rPr lang="en-US" smtClean="0"/>
              <a:t>: How important is biology in explaining behavioral differences?</a:t>
            </a:r>
          </a:p>
          <a:p>
            <a:pPr lvl="1">
              <a:lnSpc>
                <a:spcPct val="90000"/>
              </a:lnSpc>
              <a:buFontTx/>
              <a:buNone/>
            </a:pPr>
            <a:r>
              <a:rPr lang="en-US" sz="3200" smtClean="0"/>
              <a:t>			</a:t>
            </a:r>
          </a:p>
        </p:txBody>
      </p:sp>
      <p:sp>
        <p:nvSpPr>
          <p:cNvPr id="62468"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4B387330-49E0-4B4F-973F-A177A9C433B4}" type="slidenum">
              <a:rPr lang="en-US" sz="1000" b="0">
                <a:solidFill>
                  <a:schemeClr val="bg1"/>
                </a:solidFill>
                <a:latin typeface="Arial" charset="0"/>
                <a:ea typeface="ＭＳ Ｐゴシック" pitchFamily="-106" charset="-128"/>
              </a:rPr>
              <a:pPr algn="ctr"/>
              <a:t>4</a:t>
            </a:fld>
            <a:endParaRPr lang="en-US" sz="1000" b="0">
              <a:solidFill>
                <a:schemeClr val="bg1"/>
              </a:solidFill>
              <a:latin typeface="Arial" charset="0"/>
              <a:ea typeface="ＭＳ Ｐゴシック" pitchFamily="-106"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mtClean="0"/>
              <a:t>Socialization and environment</a:t>
            </a:r>
          </a:p>
        </p:txBody>
      </p:sp>
      <p:sp>
        <p:nvSpPr>
          <p:cNvPr id="64515" name="Rectangle 3"/>
          <p:cNvSpPr>
            <a:spLocks noGrp="1" noChangeArrowheads="1"/>
          </p:cNvSpPr>
          <p:nvPr>
            <p:ph type="body" idx="1"/>
          </p:nvPr>
        </p:nvSpPr>
        <p:spPr/>
        <p:txBody>
          <a:bodyPr/>
          <a:lstStyle/>
          <a:p>
            <a:r>
              <a:rPr lang="en-US" smtClean="0"/>
              <a:t>Gender roles are learned via socialization, both early on and throughout life.</a:t>
            </a:r>
          </a:p>
          <a:p>
            <a:r>
              <a:rPr lang="en-US" smtClean="0"/>
              <a:t>Gender socialization now begins prior to birth.</a:t>
            </a:r>
          </a:p>
          <a:p>
            <a:r>
              <a:rPr lang="en-US" smtClean="0"/>
              <a:t>Varying social environments produce different versions of “man” and “woman.”</a:t>
            </a:r>
          </a:p>
          <a:p>
            <a:r>
              <a:rPr lang="en-US" smtClean="0"/>
              <a:t>Gender is </a:t>
            </a:r>
            <a:r>
              <a:rPr lang="en-US" b="1" smtClean="0"/>
              <a:t>socially constructed</a:t>
            </a:r>
            <a:r>
              <a:rPr lang="en-US" smtClean="0"/>
              <a:t>.</a:t>
            </a:r>
          </a:p>
        </p:txBody>
      </p:sp>
      <p:sp>
        <p:nvSpPr>
          <p:cNvPr id="64516"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FC6DE8D0-6918-4D00-935A-5DCB81DF2984}" type="slidenum">
              <a:rPr lang="en-US" sz="1000" b="0">
                <a:solidFill>
                  <a:schemeClr val="bg1"/>
                </a:solidFill>
                <a:latin typeface="Arial" charset="0"/>
                <a:ea typeface="ＭＳ Ｐゴシック" pitchFamily="-106" charset="-128"/>
              </a:rPr>
              <a:pPr algn="ctr"/>
              <a:t>5</a:t>
            </a:fld>
            <a:endParaRPr lang="en-US" sz="1000" b="0">
              <a:solidFill>
                <a:schemeClr val="bg1"/>
              </a:solidFill>
              <a:latin typeface="Arial" charset="0"/>
              <a:ea typeface="ＭＳ Ｐゴシック" pitchFamily="-106"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z="4000" smtClean="0"/>
              <a:t>Language and gender socialization</a:t>
            </a:r>
          </a:p>
        </p:txBody>
      </p:sp>
      <p:sp>
        <p:nvSpPr>
          <p:cNvPr id="66563" name="Content Placeholder 2"/>
          <p:cNvSpPr>
            <a:spLocks noGrp="1"/>
          </p:cNvSpPr>
          <p:nvPr>
            <p:ph idx="1"/>
          </p:nvPr>
        </p:nvSpPr>
        <p:spPr>
          <a:xfrm>
            <a:off x="381000" y="1600200"/>
            <a:ext cx="8229600" cy="4525963"/>
          </a:xfrm>
        </p:spPr>
        <p:txBody>
          <a:bodyPr/>
          <a:lstStyle/>
          <a:p>
            <a:r>
              <a:rPr lang="en-US" smtClean="0"/>
              <a:t>The language we use is not gender neutral; it is part of everyday life.</a:t>
            </a:r>
          </a:p>
          <a:p>
            <a:r>
              <a:rPr lang="en-US" smtClean="0"/>
              <a:t>Much language glorifies the male category and demeans the female.</a:t>
            </a:r>
          </a:p>
          <a:p>
            <a:endParaRPr lang="en-US" smtClean="0"/>
          </a:p>
        </p:txBody>
      </p:sp>
      <p:sp>
        <p:nvSpPr>
          <p:cNvPr id="66564" name="Slide Number Placeholder 3"/>
          <p:cNvSpPr>
            <a:spLocks noGrp="1"/>
          </p:cNvSpPr>
          <p:nvPr>
            <p:ph type="sldNum" sz="quarter" idx="10"/>
          </p:nvPr>
        </p:nvSpPr>
        <p:spPr>
          <a:noFill/>
        </p:spPr>
        <p:txBody>
          <a:bodyPr/>
          <a:lstStyle/>
          <a:p>
            <a:fld id="{FC4D3887-7A33-4200-9C8A-AD2A7F61C938}"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mtClean="0"/>
              <a:t>Gendered language</a:t>
            </a:r>
          </a:p>
        </p:txBody>
      </p:sp>
      <p:sp>
        <p:nvSpPr>
          <p:cNvPr id="68611" name="Rectangle 3"/>
          <p:cNvSpPr>
            <a:spLocks noGrp="1" noChangeArrowheads="1"/>
          </p:cNvSpPr>
          <p:nvPr>
            <p:ph type="body" idx="1"/>
          </p:nvPr>
        </p:nvSpPr>
        <p:spPr/>
        <p:txBody>
          <a:bodyPr/>
          <a:lstStyle/>
          <a:p>
            <a:r>
              <a:rPr lang="en-US" b="1" smtClean="0"/>
              <a:t>Janet Shibley Hyde</a:t>
            </a:r>
            <a:r>
              <a:rPr lang="en-US" smtClean="0"/>
              <a:t> notes patterns in gendered language:</a:t>
            </a:r>
          </a:p>
          <a:p>
            <a:pPr lvl="1"/>
            <a:r>
              <a:rPr lang="en-US" smtClean="0"/>
              <a:t>Male as normative/female as exception</a:t>
            </a:r>
          </a:p>
          <a:p>
            <a:pPr lvl="1"/>
            <a:r>
              <a:rPr lang="en-US" smtClean="0"/>
              <a:t>Parallel words</a:t>
            </a:r>
          </a:p>
          <a:p>
            <a:pPr lvl="1"/>
            <a:r>
              <a:rPr lang="en-US" smtClean="0"/>
              <a:t>Infantilization of women</a:t>
            </a:r>
          </a:p>
          <a:p>
            <a:r>
              <a:rPr lang="en-US" smtClean="0"/>
              <a:t>Allowing language to devalue women and girls is part of socialization and contributes to inequality.</a:t>
            </a:r>
          </a:p>
        </p:txBody>
      </p:sp>
      <p:sp>
        <p:nvSpPr>
          <p:cNvPr id="68612" name="Slide Number Placeholder 3"/>
          <p:cNvSpPr txBox="1">
            <a:spLocks noGrp="1"/>
          </p:cNvSpPr>
          <p:nvPr/>
        </p:nvSpPr>
        <p:spPr bwMode="auto">
          <a:xfrm>
            <a:off x="8223250" y="6505575"/>
            <a:ext cx="603250" cy="238125"/>
          </a:xfrm>
          <a:prstGeom prst="rect">
            <a:avLst/>
          </a:prstGeom>
          <a:noFill/>
          <a:ln w="9525">
            <a:noFill/>
            <a:miter lim="800000"/>
            <a:headEnd/>
            <a:tailEnd/>
          </a:ln>
        </p:spPr>
        <p:txBody>
          <a:bodyPr/>
          <a:lstStyle/>
          <a:p>
            <a:pPr algn="ctr"/>
            <a:fld id="{79024262-71AB-4653-A2E2-AE01C3DF8920}" type="slidenum">
              <a:rPr lang="en-US" sz="1000" b="0">
                <a:solidFill>
                  <a:schemeClr val="bg1"/>
                </a:solidFill>
                <a:latin typeface="Arial" charset="0"/>
                <a:ea typeface="ＭＳ Ｐゴシック" pitchFamily="-106" charset="-128"/>
              </a:rPr>
              <a:pPr algn="ctr"/>
              <a:t>7</a:t>
            </a:fld>
            <a:endParaRPr lang="en-US" sz="1000" b="0">
              <a:solidFill>
                <a:schemeClr val="bg1"/>
              </a:solidFill>
              <a:latin typeface="Arial" charset="0"/>
              <a:ea typeface="ＭＳ Ｐゴシック" pitchFamily="-106"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z="4200" smtClean="0"/>
              <a:t>Doing gender</a:t>
            </a:r>
          </a:p>
        </p:txBody>
      </p:sp>
      <p:sp>
        <p:nvSpPr>
          <p:cNvPr id="70659" name="Content Placeholder 2"/>
          <p:cNvSpPr>
            <a:spLocks noGrp="1"/>
          </p:cNvSpPr>
          <p:nvPr>
            <p:ph idx="1"/>
          </p:nvPr>
        </p:nvSpPr>
        <p:spPr/>
        <p:txBody>
          <a:bodyPr/>
          <a:lstStyle/>
          <a:p>
            <a:pPr marL="609600" indent="-609600"/>
            <a:r>
              <a:rPr lang="en-US" smtClean="0"/>
              <a:t>Gender is more than simply a learned role, though that role is important.</a:t>
            </a:r>
          </a:p>
          <a:p>
            <a:pPr marL="609600" indent="-609600"/>
            <a:r>
              <a:rPr lang="en-US" smtClean="0"/>
              <a:t>Gender is something to be done—accomplished—each day.</a:t>
            </a:r>
          </a:p>
        </p:txBody>
      </p:sp>
      <p:sp>
        <p:nvSpPr>
          <p:cNvPr id="70660" name="Slide Number Placeholder 3"/>
          <p:cNvSpPr>
            <a:spLocks noGrp="1"/>
          </p:cNvSpPr>
          <p:nvPr>
            <p:ph type="sldNum" sz="quarter" idx="10"/>
          </p:nvPr>
        </p:nvSpPr>
        <p:spPr>
          <a:noFill/>
        </p:spPr>
        <p:txBody>
          <a:bodyPr/>
          <a:lstStyle/>
          <a:p>
            <a:fld id="{5AF92915-48A6-43C0-82F9-DE43C0DDF31B}" type="slidenum">
              <a:rPr lang="en-US"/>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smtClean="0"/>
              <a:t>Gender in time and space</a:t>
            </a:r>
          </a:p>
        </p:txBody>
      </p:sp>
      <p:sp>
        <p:nvSpPr>
          <p:cNvPr id="72707" name="Content Placeholder 2"/>
          <p:cNvSpPr>
            <a:spLocks noGrp="1"/>
          </p:cNvSpPr>
          <p:nvPr>
            <p:ph idx="1"/>
          </p:nvPr>
        </p:nvSpPr>
        <p:spPr/>
        <p:txBody>
          <a:bodyPr/>
          <a:lstStyle/>
          <a:p>
            <a:r>
              <a:rPr lang="en-US" smtClean="0"/>
              <a:t>Gender has not always looked the same:</a:t>
            </a:r>
          </a:p>
          <a:p>
            <a:pPr lvl="1"/>
            <a:r>
              <a:rPr lang="en-US" smtClean="0"/>
              <a:t>Consider changes in gender roles over the past 50</a:t>
            </a:r>
            <a:r>
              <a:rPr lang="en-US" smtClean="0">
                <a:cs typeface="Times New Roman" pitchFamily="-106" charset="0"/>
              </a:rPr>
              <a:t>–</a:t>
            </a:r>
            <a:r>
              <a:rPr lang="en-US" smtClean="0"/>
              <a:t>100 years here in the United States.</a:t>
            </a:r>
          </a:p>
          <a:p>
            <a:r>
              <a:rPr lang="en-US" smtClean="0"/>
              <a:t>Gender does not look the same across cultures:</a:t>
            </a:r>
          </a:p>
          <a:p>
            <a:pPr lvl="1"/>
            <a:r>
              <a:rPr lang="en-US" smtClean="0"/>
              <a:t>Mead’s research in New Guinea (1930s) showed significant variation between tribes and with outside cultures.</a:t>
            </a:r>
          </a:p>
          <a:p>
            <a:pPr>
              <a:buFontTx/>
              <a:buNone/>
            </a:pPr>
            <a:endParaRPr lang="en-US" smtClean="0"/>
          </a:p>
          <a:p>
            <a:endParaRPr lang="en-US" sz="3000" smtClean="0"/>
          </a:p>
          <a:p>
            <a:endParaRPr lang="en-US" smtClean="0"/>
          </a:p>
          <a:p>
            <a:endParaRPr lang="en-US" smtClean="0"/>
          </a:p>
        </p:txBody>
      </p:sp>
      <p:sp>
        <p:nvSpPr>
          <p:cNvPr id="72708" name="Slide Number Placeholder 3"/>
          <p:cNvSpPr>
            <a:spLocks noGrp="1"/>
          </p:cNvSpPr>
          <p:nvPr>
            <p:ph type="sldNum" sz="quarter" idx="10"/>
          </p:nvPr>
        </p:nvSpPr>
        <p:spPr>
          <a:noFill/>
        </p:spPr>
        <p:txBody>
          <a:bodyPr/>
          <a:lstStyle/>
          <a:p>
            <a:fld id="{BF68B68B-7F0D-4CC3-8D73-B262B9409F7C}" type="slidenum">
              <a:rPr lang="en-US"/>
              <a:pPr/>
              <a:t>9</a:t>
            </a:fld>
            <a:endParaRPr lang="en-US"/>
          </a:p>
        </p:txBody>
      </p:sp>
    </p:spTree>
  </p:cSld>
  <p:clrMapOvr>
    <a:masterClrMapping/>
  </p:clrMapOvr>
</p:sld>
</file>

<file path=ppt/theme/theme1.xml><?xml version="1.0" encoding="utf-8"?>
<a:theme xmlns:a="http://schemas.openxmlformats.org/drawingml/2006/main" name="EssentalsofSociology_Template[1]">
  <a:themeElements>
    <a:clrScheme name="Sociology pa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ociology pallet">
      <a:majorFont>
        <a:latin typeface="Arial"/>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Garamond"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Garamond" charset="0"/>
          </a:defRPr>
        </a:defPPr>
      </a:lstStyle>
    </a:lnDef>
  </a:objectDefaults>
  <a:extraClrSchemeLst>
    <a:extraClrScheme>
      <a:clrScheme name="Sociology pa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ociology pall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ociology pall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ociology pall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ociology pall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ociology pall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ociology pall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ociology pall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ociology pall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ociology pall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ociology pall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ociology pall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Garamond"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Garamond"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Arial"/>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3359</TotalTime>
  <Words>3908</Words>
  <Application>Microsoft Office PowerPoint</Application>
  <PresentationFormat>On-screen Show (4:3)</PresentationFormat>
  <Paragraphs>260</Paragraphs>
  <Slides>20</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Garamond</vt:lpstr>
      <vt:lpstr>Arial</vt:lpstr>
      <vt:lpstr>Times New Roman</vt:lpstr>
      <vt:lpstr>ＭＳ Ｐゴシック</vt:lpstr>
      <vt:lpstr>Arial Black</vt:lpstr>
      <vt:lpstr>Wingdings</vt:lpstr>
      <vt:lpstr>EssentalsofSociology_Template[1]</vt:lpstr>
      <vt:lpstr>Custom Design</vt:lpstr>
      <vt:lpstr>2_Default Design</vt:lpstr>
      <vt:lpstr>Chapter 9: Gender Inequality</vt:lpstr>
      <vt:lpstr>Overarching questions</vt:lpstr>
      <vt:lpstr>Sex and gender</vt:lpstr>
      <vt:lpstr>Biological differentiation</vt:lpstr>
      <vt:lpstr>Socialization and environment</vt:lpstr>
      <vt:lpstr>Language and gender socialization</vt:lpstr>
      <vt:lpstr>Gendered language</vt:lpstr>
      <vt:lpstr>Doing gender</vt:lpstr>
      <vt:lpstr>Gender in time and space</vt:lpstr>
      <vt:lpstr>Gender in time and space</vt:lpstr>
      <vt:lpstr>Gender systems</vt:lpstr>
      <vt:lpstr>Slide 12</vt:lpstr>
      <vt:lpstr>Inequality at work</vt:lpstr>
      <vt:lpstr>Inequality at work</vt:lpstr>
      <vt:lpstr>Gender and family</vt:lpstr>
      <vt:lpstr>Gender and education</vt:lpstr>
      <vt:lpstr>Gender and politics</vt:lpstr>
      <vt:lpstr>Gender Empowerment Around the World</vt:lpstr>
      <vt:lpstr>Violence against women</vt:lpstr>
      <vt:lpstr>Rape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slanderson</dc:creator>
  <cp:lastModifiedBy>Teacher</cp:lastModifiedBy>
  <cp:revision>209</cp:revision>
  <dcterms:created xsi:type="dcterms:W3CDTF">2014-02-25T16:14:04Z</dcterms:created>
  <dcterms:modified xsi:type="dcterms:W3CDTF">2015-02-11T12:57:56Z</dcterms:modified>
</cp:coreProperties>
</file>