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1" r:id="rId19"/>
    <p:sldId id="283" r:id="rId20"/>
    <p:sldId id="284" r:id="rId21"/>
    <p:sldId id="285" r:id="rId22"/>
    <p:sldId id="286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D3DA90BF-08C0-450F-B77A-9A33BA989A6B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audiaramcoworld.com/issue/200004/images/part2/BATTUTA_9.47307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bc.co.uk/religion/religions/sikhism/beliefs/belief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77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Islam &amp; Cultural Encounters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560234" cy="1752600"/>
          </a:xfrm>
        </p:spPr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46237"/>
            <a:ext cx="4114800" cy="45262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Islam spread by Muslim traders across the Sahara</a:t>
            </a:r>
          </a:p>
          <a:p>
            <a:r>
              <a:rPr lang="en-US" dirty="0" smtClean="0"/>
              <a:t>Peaceful and voluntary acceptance of Islam</a:t>
            </a:r>
          </a:p>
          <a:p>
            <a:pPr lvl="1"/>
            <a:r>
              <a:rPr lang="en-US" dirty="0" smtClean="0"/>
              <a:t>Mainly in urban centers of West African empires </a:t>
            </a:r>
            <a:r>
              <a:rPr lang="en-US" dirty="0" smtClean="0">
                <a:sym typeface="Wingdings" pitchFamily="2" charset="2"/>
              </a:rPr>
              <a:t> Ghana, </a:t>
            </a:r>
            <a:r>
              <a:rPr lang="en-US" dirty="0" err="1" smtClean="0">
                <a:sym typeface="Wingdings" pitchFamily="2" charset="2"/>
              </a:rPr>
              <a:t>Songhay</a:t>
            </a:r>
            <a:r>
              <a:rPr lang="en-US" dirty="0" smtClean="0">
                <a:sym typeface="Wingdings" pitchFamily="2" charset="2"/>
              </a:rPr>
              <a:t>, Mali, etc.</a:t>
            </a:r>
            <a:endParaRPr lang="en-US" dirty="0"/>
          </a:p>
        </p:txBody>
      </p:sp>
      <p:pic>
        <p:nvPicPr>
          <p:cNvPr id="4" name="Picture 2" descr="map_11_04_west_africa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752600"/>
            <a:ext cx="42672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Many West African cities became major centers of Islamic religious and intellectual life</a:t>
            </a:r>
          </a:p>
          <a:p>
            <a:r>
              <a:rPr lang="en-US" dirty="0" smtClean="0"/>
              <a:t>Especially Timbuktu</a:t>
            </a:r>
          </a:p>
          <a:p>
            <a:pPr lvl="1"/>
            <a:r>
              <a:rPr lang="en-US" dirty="0" smtClean="0"/>
              <a:t>More than 150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pPr lvl="1"/>
            <a:r>
              <a:rPr lang="en-US" dirty="0" smtClean="0"/>
              <a:t>Several major centers of higher education</a:t>
            </a:r>
          </a:p>
          <a:p>
            <a:pPr lvl="1"/>
            <a:r>
              <a:rPr lang="en-US" dirty="0" smtClean="0"/>
              <a:t>Libraries with tens of thousands of texts</a:t>
            </a:r>
          </a:p>
          <a:p>
            <a:pPr lvl="1"/>
            <a:r>
              <a:rPr lang="en-US" dirty="0" smtClean="0"/>
              <a:t>Construction of huge mosques</a:t>
            </a:r>
          </a:p>
          <a:p>
            <a:pPr lvl="1"/>
            <a:r>
              <a:rPr lang="en-US" dirty="0" smtClean="0"/>
              <a:t>Adopted Arabic as the language of religion, education, administration, and trade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Mosque at </a:t>
            </a:r>
            <a:r>
              <a:rPr lang="en-US" dirty="0" err="1" smtClean="0"/>
              <a:t>Jenne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572000" cy="4906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Conquered by Arab and Berber forces in the early 700s</a:t>
            </a:r>
          </a:p>
          <a:p>
            <a:r>
              <a:rPr lang="en-US" dirty="0" smtClean="0"/>
              <a:t>Early Muslim Spain:</a:t>
            </a:r>
          </a:p>
          <a:p>
            <a:pPr lvl="1"/>
            <a:r>
              <a:rPr lang="en-US" dirty="0" smtClean="0"/>
              <a:t>Vibrant civilization</a:t>
            </a:r>
          </a:p>
          <a:p>
            <a:pPr lvl="1"/>
            <a:r>
              <a:rPr lang="en-US" dirty="0" smtClean="0"/>
              <a:t>Astronomy, medicine, the arts, architecture, and literature flourished</a:t>
            </a:r>
          </a:p>
          <a:p>
            <a:pPr lvl="1"/>
            <a:r>
              <a:rPr lang="en-US" dirty="0" smtClean="0"/>
              <a:t>Harmony and tolerance between Muslim rulers and Christian and Jewish subjects</a:t>
            </a:r>
          </a:p>
          <a:p>
            <a:pPr lvl="1"/>
            <a:r>
              <a:rPr lang="en-US" dirty="0" smtClean="0"/>
              <a:t>Freedom of worship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81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5720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centuries = end of the era of toleration</a:t>
            </a:r>
          </a:p>
          <a:p>
            <a:r>
              <a:rPr lang="en-US" dirty="0" smtClean="0"/>
              <a:t>Warfare with remaining Christian states in northern Spain picked up</a:t>
            </a:r>
          </a:p>
          <a:p>
            <a:r>
              <a:rPr lang="en-US" dirty="0" smtClean="0"/>
              <a:t>More rigid forms of Islam entered Spain from North Africa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6213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Muslim Mosque of</a:t>
            </a:r>
          </a:p>
          <a:p>
            <a:pPr algn="ctr"/>
            <a:r>
              <a:rPr lang="en-US" dirty="0" smtClean="0"/>
              <a:t>Cordoba, Spain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Christians started to regain Spain after 1200</a:t>
            </a:r>
          </a:p>
          <a:p>
            <a:pPr lvl="1"/>
            <a:r>
              <a:rPr lang="en-US" dirty="0" smtClean="0"/>
              <a:t>Many Muslims forced out</a:t>
            </a:r>
          </a:p>
          <a:p>
            <a:pPr lvl="1"/>
            <a:r>
              <a:rPr lang="en-US" dirty="0" smtClean="0"/>
              <a:t>No more: call to prayer, public practice of Muslim faith, pilgrimages</a:t>
            </a:r>
          </a:p>
          <a:p>
            <a:r>
              <a:rPr lang="en-US" dirty="0" smtClean="0"/>
              <a:t>Christians officially reconquered Spain in 1492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Muslims </a:t>
            </a:r>
            <a:r>
              <a:rPr lang="en-US" dirty="0" smtClean="0"/>
              <a:t>expelled from Spain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as a New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46236"/>
            <a:ext cx="5181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Even after the fall of the Arab Empire: Islamic beliefs and practices preserved and transmitted by the </a:t>
            </a:r>
            <a:r>
              <a:rPr lang="en-US" i="1" dirty="0" err="1" smtClean="0"/>
              <a:t>ulama</a:t>
            </a:r>
            <a:r>
              <a:rPr lang="en-US" dirty="0" smtClean="0"/>
              <a:t> (Muslim scholars)</a:t>
            </a:r>
          </a:p>
          <a:p>
            <a:r>
              <a:rPr lang="en-US" dirty="0" smtClean="0"/>
              <a:t>Passed on core teachings of the faith in their homes, mosques, shrines, and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r>
              <a:rPr lang="en-US" i="1" u="sng" dirty="0" err="1" smtClean="0"/>
              <a:t>Madrasas</a:t>
            </a:r>
            <a:r>
              <a:rPr lang="en-US" dirty="0" smtClean="0"/>
              <a:t> = formal colleges set up in the 11</a:t>
            </a:r>
            <a:r>
              <a:rPr lang="en-US" baseline="30000" dirty="0" smtClean="0"/>
              <a:t>th</a:t>
            </a:r>
            <a:r>
              <a:rPr lang="en-US" dirty="0" smtClean="0"/>
              <a:t> century = offered more advanced instruction in the Quran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Civilization = not only a network of faith, but also a network of exchange</a:t>
            </a:r>
          </a:p>
          <a:p>
            <a:pPr lvl="1"/>
            <a:r>
              <a:rPr lang="en-US" dirty="0" smtClean="0"/>
              <a:t>Exchange of: goods, technologies, food products, and ideas</a:t>
            </a:r>
            <a:endParaRPr lang="en-US" dirty="0"/>
          </a:p>
        </p:txBody>
      </p:sp>
      <p:pic>
        <p:nvPicPr>
          <p:cNvPr id="4" name="Picture 9" descr="caravan%20ca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3810000" cy="311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Trade and the Bazaar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57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Muslims traded spices, carpets, glass &amp; textiles</a:t>
            </a:r>
          </a:p>
          <a:p>
            <a:r>
              <a:rPr lang="en-US" dirty="0" smtClean="0"/>
              <a:t>Traded </a:t>
            </a:r>
            <a:r>
              <a:rPr lang="en-US" dirty="0"/>
              <a:t>for silk (China); rubies (India); ivory and slaves (Africa)</a:t>
            </a:r>
          </a:p>
          <a:p>
            <a:r>
              <a:rPr lang="en-US" dirty="0"/>
              <a:t>Goods were sold in city </a:t>
            </a:r>
            <a:r>
              <a:rPr lang="en-US" b="1" u="sng" dirty="0"/>
              <a:t>bazaars </a:t>
            </a:r>
            <a:r>
              <a:rPr lang="en-US" dirty="0"/>
              <a:t>= marketplaces</a:t>
            </a:r>
          </a:p>
        </p:txBody>
      </p:sp>
      <p:pic>
        <p:nvPicPr>
          <p:cNvPr id="16389" name="Picture 5" descr="The-Moorish-Baz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957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The House of Wisdom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257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Founded by the caliph </a:t>
            </a:r>
            <a:r>
              <a:rPr lang="en-US" dirty="0" smtClean="0"/>
              <a:t>al-</a:t>
            </a:r>
            <a:r>
              <a:rPr lang="en-US" dirty="0" err="1" smtClean="0"/>
              <a:t>Mamun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Was a research </a:t>
            </a:r>
            <a:r>
              <a:rPr lang="en-US" dirty="0" smtClean="0"/>
              <a:t>center in Baghdad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Scholars translated texts from Greek, Persian &amp; Indian into Arabic</a:t>
            </a:r>
          </a:p>
          <a:p>
            <a:pPr>
              <a:lnSpc>
                <a:spcPct val="90000"/>
              </a:lnSpc>
            </a:pPr>
            <a:r>
              <a:rPr lang="en-US" dirty="0"/>
              <a:t>Performed scientific experiments</a:t>
            </a:r>
          </a:p>
        </p:txBody>
      </p:sp>
      <p:pic>
        <p:nvPicPr>
          <p:cNvPr id="10245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357438" cy="1985963"/>
          </a:xfrm>
          <a:prstGeom prst="rect">
            <a:avLst/>
          </a:prstGeom>
          <a:noFill/>
        </p:spPr>
      </p:pic>
      <p:pic>
        <p:nvPicPr>
          <p:cNvPr id="10247" name="Picture 7" descr="house%20of%20wis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352800" cy="220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46237"/>
            <a:ext cx="39624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after the Arab Empire fell apart, the Islamic civilization continued to grow</a:t>
            </a:r>
          </a:p>
          <a:p>
            <a:r>
              <a:rPr lang="en-US" dirty="0" smtClean="0"/>
              <a:t>Major areas of Muslim expansion: India, Anatolia, West Africa, and Spain</a:t>
            </a:r>
            <a:endParaRPr lang="en-US" dirty="0"/>
          </a:p>
        </p:txBody>
      </p:sp>
      <p:pic>
        <p:nvPicPr>
          <p:cNvPr id="4" name="Picture 2" descr="map_11_02_grow_world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1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House of Wisdom</a:t>
            </a:r>
          </a:p>
        </p:txBody>
      </p:sp>
      <p:pic>
        <p:nvPicPr>
          <p:cNvPr id="17413" name="Picture 5" descr="house_of_wisdo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961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3999"/>
            <a:ext cx="8229600" cy="8385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Invented </a:t>
            </a:r>
            <a:r>
              <a:rPr lang="en-US" dirty="0"/>
              <a:t>algebra &amp; equations for curves and lines</a:t>
            </a:r>
          </a:p>
        </p:txBody>
      </p:sp>
      <p:pic>
        <p:nvPicPr>
          <p:cNvPr id="11269" name="Picture 5" descr="algebra_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00600" cy="341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Astronomy &amp; Geography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648200" cy="4495800"/>
          </a:xfrm>
        </p:spPr>
        <p:txBody>
          <a:bodyPr/>
          <a:lstStyle/>
          <a:p>
            <a:r>
              <a:rPr lang="en-US" sz="2800" dirty="0"/>
              <a:t>Improved the Greek astrolabe = determines the position of the stars, the movement of the planets, and the time</a:t>
            </a:r>
          </a:p>
          <a:p>
            <a:r>
              <a:rPr lang="en-US" sz="2800" dirty="0"/>
              <a:t>Astrolabe made navigation easier and safer</a:t>
            </a:r>
          </a:p>
        </p:txBody>
      </p:sp>
      <p:pic>
        <p:nvPicPr>
          <p:cNvPr id="12293" name="Picture 5" descr="astrola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5179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648200" cy="4572000"/>
          </a:xfrm>
        </p:spPr>
        <p:txBody>
          <a:bodyPr/>
          <a:lstStyle/>
          <a:p>
            <a:r>
              <a:rPr lang="en-US" sz="2800"/>
              <a:t>Developed </a:t>
            </a:r>
            <a:r>
              <a:rPr lang="en-US" sz="2800" b="1" u="sng"/>
              <a:t>alchemy</a:t>
            </a:r>
            <a:r>
              <a:rPr lang="en-US" sz="2800"/>
              <a:t> = attempting to turn lead into gold</a:t>
            </a:r>
          </a:p>
          <a:p>
            <a:r>
              <a:rPr lang="en-US" sz="2800"/>
              <a:t>Al-Razi classified chemical substances as animal, mineral, or vegetable</a:t>
            </a:r>
          </a:p>
          <a:p>
            <a:r>
              <a:rPr lang="en-US" sz="2800"/>
              <a:t>Created the science of optics = study of light &amp; its effects on sight</a:t>
            </a:r>
          </a:p>
        </p:txBody>
      </p:sp>
      <p:pic>
        <p:nvPicPr>
          <p:cNvPr id="13317" name="Picture 5" descr="alch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2519363" cy="2538413"/>
          </a:xfrm>
          <a:prstGeom prst="rect">
            <a:avLst/>
          </a:prstGeom>
          <a:noFill/>
        </p:spPr>
      </p:pic>
      <p:pic>
        <p:nvPicPr>
          <p:cNvPr id="13319" name="Picture 7" descr="opti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390775" cy="231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Physicians al-</a:t>
            </a:r>
            <a:r>
              <a:rPr lang="en-US" dirty="0" err="1" smtClean="0"/>
              <a:t>Razi</a:t>
            </a:r>
            <a:r>
              <a:rPr lang="en-US" dirty="0" smtClean="0"/>
              <a:t> and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= accurately diagnosed many diseases</a:t>
            </a:r>
          </a:p>
          <a:p>
            <a:pPr marL="657860" lvl="3" indent="-29210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600" dirty="0" smtClean="0"/>
              <a:t>Hay fever, measles, smallpox, diphtheria, rabies, diabetes</a:t>
            </a:r>
            <a:endParaRPr lang="en-US" dirty="0" smtClean="0"/>
          </a:p>
          <a:p>
            <a:r>
              <a:rPr lang="en-US" dirty="0" smtClean="0"/>
              <a:t>Arab doctors started:</a:t>
            </a:r>
          </a:p>
          <a:p>
            <a:pPr lvl="1"/>
            <a:r>
              <a:rPr lang="en-US" dirty="0" smtClean="0"/>
              <a:t>Hernia operations</a:t>
            </a:r>
          </a:p>
          <a:p>
            <a:pPr lvl="1"/>
            <a:r>
              <a:rPr lang="en-US" dirty="0" smtClean="0"/>
              <a:t>Cataract operations</a:t>
            </a:r>
          </a:p>
          <a:p>
            <a:pPr lvl="1"/>
            <a:r>
              <a:rPr lang="en-US" dirty="0" smtClean="0"/>
              <a:t>Filling teeth with gold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2514600" cy="33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029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526280"/>
          </a:xfrm>
        </p:spPr>
        <p:txBody>
          <a:bodyPr/>
          <a:lstStyle/>
          <a:p>
            <a:r>
              <a:rPr lang="en-US" dirty="0" smtClean="0"/>
              <a:t>Islam brought to India by Muslim Turks from Central Asia</a:t>
            </a:r>
          </a:p>
          <a:p>
            <a:r>
              <a:rPr lang="en-US" dirty="0" smtClean="0"/>
              <a:t>Violent invasions </a:t>
            </a:r>
            <a:r>
              <a:rPr lang="en-US" dirty="0" smtClean="0">
                <a:sym typeface="Wingdings" pitchFamily="2" charset="2"/>
              </a:rPr>
              <a:t> destruction of Hindu and Buddhist temples</a:t>
            </a:r>
            <a:endParaRPr lang="en-US" dirty="0" smtClean="0"/>
          </a:p>
          <a:p>
            <a:r>
              <a:rPr lang="en-US" dirty="0" smtClean="0"/>
              <a:t>Their conquests led to a series of Muslim-led governments in India</a:t>
            </a:r>
            <a:endParaRPr lang="en-US" dirty="0"/>
          </a:p>
        </p:txBody>
      </p:sp>
      <p:pic>
        <p:nvPicPr>
          <p:cNvPr id="4" name="Picture 2" descr="map_11_p490_sultanate_del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6497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never became the dominant faith in India like it did in the Middle East, North Africa, and Persia</a:t>
            </a:r>
          </a:p>
          <a:p>
            <a:r>
              <a:rPr lang="en-US" dirty="0" smtClean="0"/>
              <a:t>Very sharp cultural divide between Islam and Hinduism </a:t>
            </a:r>
            <a:r>
              <a:rPr lang="en-US" dirty="0" smtClean="0">
                <a:sym typeface="Wingdings" pitchFamily="2" charset="2"/>
              </a:rPr>
              <a:t> prevented mass conversion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3657600" y="4343400"/>
            <a:ext cx="4643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vs. 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Monotheistic</a:t>
            </a:r>
          </a:p>
          <a:p>
            <a:r>
              <a:rPr lang="en-US" dirty="0" smtClean="0"/>
              <a:t>No representation of Allah</a:t>
            </a:r>
          </a:p>
          <a:p>
            <a:r>
              <a:rPr lang="en-US" dirty="0" smtClean="0"/>
              <a:t>Equality of all believers</a:t>
            </a:r>
          </a:p>
          <a:p>
            <a:r>
              <a:rPr lang="en-US" dirty="0" smtClean="0"/>
              <a:t>Sexual modesty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Endless statues and images of the divine</a:t>
            </a:r>
          </a:p>
          <a:p>
            <a:r>
              <a:rPr lang="en-US" dirty="0" smtClean="0"/>
              <a:t>Caste system</a:t>
            </a:r>
          </a:p>
          <a:p>
            <a:r>
              <a:rPr lang="en-US" dirty="0" smtClean="0"/>
              <a:t>Sexual openness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295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295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Sikhism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1646236"/>
            <a:ext cx="4953000" cy="5211763"/>
          </a:xfrm>
        </p:spPr>
        <p:txBody>
          <a:bodyPr>
            <a:noAutofit/>
          </a:bodyPr>
          <a:lstStyle/>
          <a:p>
            <a:r>
              <a:rPr lang="en-US" sz="1400" dirty="0" smtClean="0"/>
              <a:t>Founded in the 15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or 1400s</a:t>
            </a:r>
          </a:p>
          <a:p>
            <a:r>
              <a:rPr lang="en-US" sz="1400" dirty="0" smtClean="0"/>
              <a:t>20 million followers present day mostly in the Punjab region of India as well as the U.S. and U.K.</a:t>
            </a:r>
          </a:p>
          <a:p>
            <a:r>
              <a:rPr lang="en-US" sz="1400" dirty="0" smtClean="0"/>
              <a:t>Sikhism is a </a:t>
            </a:r>
            <a:r>
              <a:rPr lang="en-US" sz="1400" b="1" dirty="0" smtClean="0">
                <a:hlinkClick r:id="rId2"/>
              </a:rPr>
              <a:t>monotheistic religion</a:t>
            </a:r>
            <a:endParaRPr lang="en-US" sz="1400" dirty="0" smtClean="0"/>
          </a:p>
          <a:p>
            <a:r>
              <a:rPr lang="en-US" sz="1400" dirty="0" smtClean="0"/>
              <a:t>Sikhism stresses the importance of doing good actions rather than merely carrying out rituals</a:t>
            </a:r>
          </a:p>
          <a:p>
            <a:r>
              <a:rPr lang="en-US" sz="1400" dirty="0" smtClean="0"/>
              <a:t>Sikhs believe that the way to lead a good life is to:</a:t>
            </a:r>
          </a:p>
          <a:p>
            <a:pPr lvl="1"/>
            <a:r>
              <a:rPr lang="en-US" sz="1400" dirty="0" smtClean="0"/>
              <a:t>keep God in heart and mind at all times</a:t>
            </a:r>
          </a:p>
          <a:p>
            <a:pPr lvl="1"/>
            <a:r>
              <a:rPr lang="en-US" sz="1400" dirty="0" smtClean="0"/>
              <a:t>live honestly and work hard</a:t>
            </a:r>
          </a:p>
          <a:p>
            <a:pPr lvl="1"/>
            <a:r>
              <a:rPr lang="en-US" sz="1400" dirty="0" smtClean="0"/>
              <a:t>treat everyone equally</a:t>
            </a:r>
          </a:p>
          <a:p>
            <a:pPr lvl="1"/>
            <a:r>
              <a:rPr lang="en-US" sz="1400" dirty="0" smtClean="0"/>
              <a:t>be generous to the less fortunate</a:t>
            </a:r>
          </a:p>
          <a:p>
            <a:pPr lvl="1"/>
            <a:r>
              <a:rPr lang="en-US" sz="1400" dirty="0" smtClean="0"/>
              <a:t>serve others</a:t>
            </a:r>
          </a:p>
          <a:p>
            <a:r>
              <a:rPr lang="en-US" sz="1400" dirty="0" smtClean="0">
                <a:latin typeface="+mj-lt"/>
              </a:rPr>
              <a:t>Sikhs try to avoid the five vices that make people self-</a:t>
            </a:r>
            <a:r>
              <a:rPr lang="en-US" sz="1400" dirty="0" err="1" smtClean="0">
                <a:latin typeface="+mj-lt"/>
              </a:rPr>
              <a:t>centred</a:t>
            </a:r>
            <a:r>
              <a:rPr lang="en-US" sz="1400" dirty="0" smtClean="0">
                <a:latin typeface="+mj-lt"/>
              </a:rPr>
              <a:t>, and build barriers against God in their lives.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+mj-lt"/>
              </a:rPr>
              <a:t>Lust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+mj-lt"/>
              </a:rPr>
              <a:t>Covetousness and greed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+mj-lt"/>
              </a:rPr>
              <a:t>Attachment to things of this world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+mj-lt"/>
              </a:rPr>
              <a:t>Anger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latin typeface="+mj-lt"/>
              </a:rPr>
              <a:t>Pride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/>
              <a:t>Hindu concepts = karma and rebirth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Guru </a:t>
            </a:r>
            <a:r>
              <a:rPr lang="en-US" dirty="0" err="1" smtClean="0"/>
              <a:t>Nank</a:t>
            </a:r>
            <a:endParaRPr lang="en-US" dirty="0" smtClean="0"/>
          </a:p>
          <a:p>
            <a:pPr algn="ctr"/>
            <a:r>
              <a:rPr lang="en-US" dirty="0" smtClean="0"/>
              <a:t>Founder of Sikhism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44958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Modern-day Turkey</a:t>
            </a:r>
          </a:p>
          <a:p>
            <a:r>
              <a:rPr lang="en-US" dirty="0" smtClean="0"/>
              <a:t>Was governed by Byzantine Empire at the time</a:t>
            </a:r>
          </a:p>
          <a:p>
            <a:r>
              <a:rPr lang="en-US" dirty="0" smtClean="0"/>
              <a:t>Filled with Christian &amp; Greek-speaking people</a:t>
            </a:r>
          </a:p>
          <a:p>
            <a:r>
              <a:rPr lang="en-US" dirty="0" smtClean="0"/>
              <a:t>Invaded by the Turks</a:t>
            </a:r>
          </a:p>
          <a:p>
            <a:pPr lvl="1"/>
            <a:r>
              <a:rPr lang="en-US" dirty="0" smtClean="0"/>
              <a:t>Result = huge cultural transformation</a:t>
            </a:r>
          </a:p>
          <a:p>
            <a:pPr lvl="1"/>
            <a:r>
              <a:rPr lang="en-US" dirty="0" smtClean="0"/>
              <a:t>By 1500 = 90% of the population was Muslim and Turkic-speaking</a:t>
            </a:r>
            <a:endParaRPr lang="en-US" dirty="0"/>
          </a:p>
        </p:txBody>
      </p:sp>
      <p:pic>
        <p:nvPicPr>
          <p:cNvPr id="4" name="Picture 2" descr="map_11_03_ottoman_empire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population of about 8 million people = easy to convert</a:t>
            </a:r>
          </a:p>
          <a:p>
            <a:r>
              <a:rPr lang="en-US" dirty="0" smtClean="0"/>
              <a:t>Extensive disruption of Anatolian society when the Byzantine Empire weakened</a:t>
            </a:r>
          </a:p>
          <a:p>
            <a:pPr lvl="1"/>
            <a:r>
              <a:rPr lang="en-US" dirty="0" smtClean="0"/>
              <a:t>Enslavement, famine, massacres, church properties destroyed, many discriminations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people converted to Islam during this time of uncertainty in Anatolia 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Cultural barriers to conversion were less severe in Anatolia than in India</a:t>
            </a:r>
          </a:p>
          <a:p>
            <a:pPr lvl="1"/>
            <a:r>
              <a:rPr lang="en-US" dirty="0" smtClean="0"/>
              <a:t>Most people in Anatolia already monotheistic (Christian)</a:t>
            </a:r>
          </a:p>
          <a:p>
            <a:pPr lvl="1"/>
            <a:r>
              <a:rPr lang="en-US" dirty="0" smtClean="0"/>
              <a:t>Muslim respect for Jesus and the Christian scriptures</a:t>
            </a:r>
          </a:p>
          <a:p>
            <a:r>
              <a:rPr lang="en-US" dirty="0" smtClean="0"/>
              <a:t>Divide between Islam and Christianity not as major as the one between Islam and Hinduism</a:t>
            </a:r>
          </a:p>
          <a:p>
            <a:r>
              <a:rPr lang="en-US" dirty="0" smtClean="0"/>
              <a:t>Sufi missionaries also built: schools, mills, orchards, hospices, and rest places for travelers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1423</TotalTime>
  <Words>798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Islam &amp; Cultural Encounters</vt:lpstr>
      <vt:lpstr>The Islamic Civilization</vt:lpstr>
      <vt:lpstr>India</vt:lpstr>
      <vt:lpstr>India</vt:lpstr>
      <vt:lpstr>Islam vs. Hinduism</vt:lpstr>
      <vt:lpstr>Sikhism</vt:lpstr>
      <vt:lpstr>Anatolia</vt:lpstr>
      <vt:lpstr>Conversion of Anatolia</vt:lpstr>
      <vt:lpstr>Conversion of Anatolia</vt:lpstr>
      <vt:lpstr>West Africa</vt:lpstr>
      <vt:lpstr>West Africa</vt:lpstr>
      <vt:lpstr>Great Mosque at Jenne</vt:lpstr>
      <vt:lpstr>Spain</vt:lpstr>
      <vt:lpstr>Spain</vt:lpstr>
      <vt:lpstr>Spain</vt:lpstr>
      <vt:lpstr>Islam as a New Civilization</vt:lpstr>
      <vt:lpstr>Islamic Civilization</vt:lpstr>
      <vt:lpstr>Trade and the Bazaar</vt:lpstr>
      <vt:lpstr>The House of Wisdom</vt:lpstr>
      <vt:lpstr>House of Wisdom</vt:lpstr>
      <vt:lpstr>Mathematics</vt:lpstr>
      <vt:lpstr>Astronomy &amp; Geography</vt:lpstr>
      <vt:lpstr>Chemistry</vt:lpstr>
      <vt:lpstr>Medicine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Cultural Encounters</dc:title>
  <dc:creator>GSCS</dc:creator>
  <cp:lastModifiedBy>Teacher</cp:lastModifiedBy>
  <cp:revision>40</cp:revision>
  <dcterms:created xsi:type="dcterms:W3CDTF">2014-10-30T14:41:07Z</dcterms:created>
  <dcterms:modified xsi:type="dcterms:W3CDTF">2015-12-10T13:58:42Z</dcterms:modified>
</cp:coreProperties>
</file>