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90" r:id="rId3"/>
    <p:sldId id="298" r:id="rId4"/>
    <p:sldId id="296" r:id="rId5"/>
    <p:sldId id="297" r:id="rId6"/>
    <p:sldId id="257" r:id="rId7"/>
    <p:sldId id="282" r:id="rId8"/>
    <p:sldId id="295" r:id="rId9"/>
    <p:sldId id="262" r:id="rId10"/>
    <p:sldId id="264" r:id="rId11"/>
    <p:sldId id="280" r:id="rId12"/>
    <p:sldId id="289" r:id="rId13"/>
    <p:sldId id="284" r:id="rId14"/>
    <p:sldId id="261" r:id="rId15"/>
    <p:sldId id="291" r:id="rId16"/>
    <p:sldId id="293" r:id="rId17"/>
    <p:sldId id="285" r:id="rId18"/>
    <p:sldId id="259" r:id="rId19"/>
    <p:sldId id="288" r:id="rId20"/>
    <p:sldId id="270" r:id="rId21"/>
    <p:sldId id="268" r:id="rId22"/>
    <p:sldId id="286" r:id="rId23"/>
    <p:sldId id="294" r:id="rId24"/>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107"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107"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107"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107"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107"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07"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07"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07"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3300"/>
    <a:srgbClr val="CC6600"/>
    <a:srgbClr val="844200"/>
    <a:srgbClr val="A58C21"/>
    <a:srgbClr val="BE5F00"/>
    <a:srgbClr val="00C200"/>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5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68611"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68612"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68613"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2182BD7-D272-43E6-9B0B-BEBA197D338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a:prstGeom prst="rect">
            <a:avLst/>
          </a:prstGeo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3DC"/>
        </a:solidFill>
        <a:effectLst/>
      </p:bgPr>
    </p:bg>
    <p:spTree>
      <p:nvGrpSpPr>
        <p:cNvPr id="1" name=""/>
        <p:cNvGrpSpPr/>
        <p:nvPr/>
      </p:nvGrpSpPr>
      <p:grpSpPr>
        <a:xfrm>
          <a:off x="0" y="0"/>
          <a:ext cx="0" cy="0"/>
          <a:chOff x="0" y="0"/>
          <a:chExt cx="0" cy="0"/>
        </a:xfrm>
      </p:grpSpPr>
      <p:sp>
        <p:nvSpPr>
          <p:cNvPr id="1044" name="FormatShape" descr="SKIING" hidden="1"/>
          <p:cNvSpPr>
            <a:spLocks noChangeArrowheads="1"/>
          </p:cNvSpPr>
          <p:nvPr/>
        </p:nvSpPr>
        <p:spPr bwMode="auto">
          <a:xfrm>
            <a:off x="-1333500" y="1701800"/>
            <a:ext cx="1181100" cy="825500"/>
          </a:xfrm>
          <a:prstGeom prst="rect">
            <a:avLst/>
          </a:prstGeom>
          <a:noFill/>
          <a:ln w="101600" cmpd="thinThick">
            <a:solidFill>
              <a:schemeClr val="tx2"/>
            </a:solidFill>
            <a:miter lim="800000"/>
            <a:headEnd/>
            <a:tailEnd/>
          </a:ln>
          <a:effectLst/>
        </p:spPr>
        <p:txBody>
          <a:bodyPr wrap="none" anchor="ctr"/>
          <a:lstStyle/>
          <a:p>
            <a:pPr algn="ctr">
              <a:defRPr/>
            </a:pPr>
            <a:endParaRPr lang="en-US">
              <a:effectLst>
                <a:outerShdw blurRad="38100" dist="38100" dir="2700000" algn="tl">
                  <a:srgbClr val="FFFFFF"/>
                </a:outerShdw>
              </a:effectLst>
              <a:latin typeface="Arial" charset="0"/>
              <a:ea typeface="+mn-ea"/>
            </a:endParaRPr>
          </a:p>
        </p:txBody>
      </p:sp>
      <p:pic>
        <p:nvPicPr>
          <p:cNvPr id="1027" name="Picture 22" descr="lions"/>
          <p:cNvPicPr>
            <a:picLocks noChangeAspect="1" noChangeArrowheads="1"/>
          </p:cNvPicPr>
          <p:nvPr userDrawn="1"/>
        </p:nvPicPr>
        <p:blipFill>
          <a:blip r:embed="rId14" cstate="print">
            <a:lum bright="-6000"/>
          </a:blip>
          <a:srcRect l="17041" r="23033"/>
          <a:stretch>
            <a:fillRect/>
          </a:stretch>
        </p:blipFill>
        <p:spPr bwMode="auto">
          <a:xfrm>
            <a:off x="0" y="0"/>
            <a:ext cx="152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1"/>
          </a:solidFill>
          <a:effectLst>
            <a:outerShdw blurRad="38100" dist="38100" dir="2700000" algn="tl">
              <a:srgbClr val="FFFFFF"/>
            </a:outerShdw>
          </a:effectLst>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effectLst>
            <a:outerShdw blurRad="38100" dist="38100" dir="2700000" algn="tl">
              <a:srgbClr val="FFFFFF"/>
            </a:outerShdw>
          </a:effectLst>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effectLst>
            <a:outerShdw blurRad="38100" dist="38100" dir="2700000" algn="tl">
              <a:srgbClr val="FFFFFF"/>
            </a:outerShdw>
          </a:effectLst>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effectLst>
            <a:outerShdw blurRad="38100" dist="38100" dir="2700000" algn="tl">
              <a:srgbClr val="FFFFFF"/>
            </a:outerShdw>
          </a:effectLst>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effectLst>
            <a:outerShdw blurRad="38100" dist="38100" dir="2700000" algn="tl">
              <a:srgbClr val="FFFFFF"/>
            </a:outerShdw>
          </a:effectLst>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1"/>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1"/>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1"/>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1"/>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FFFFFF"/>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FFFFFF"/>
            </a:outerShdw>
          </a:effectLst>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FFFFFF"/>
            </a:outerShdw>
          </a:effectLst>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FFFFFF"/>
            </a:outerShdw>
          </a:effectLst>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FFFFFF"/>
            </a:outerShdw>
          </a:effectLst>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xml"/><Relationship Id="rId5" Type="http://schemas.openxmlformats.org/officeDocument/2006/relationships/image" Target="../media/image23.jpeg"/><Relationship Id="rId4" Type="http://schemas.openxmlformats.org/officeDocument/2006/relationships/image" Target="../media/image2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4"/>
          <p:cNvSpPr>
            <a:spLocks noChangeArrowheads="1" noChangeShapeType="1" noTextEdit="1"/>
          </p:cNvSpPr>
          <p:nvPr/>
        </p:nvSpPr>
        <p:spPr bwMode="auto">
          <a:xfrm>
            <a:off x="3733800" y="685800"/>
            <a:ext cx="2971800" cy="3733800"/>
          </a:xfrm>
          <a:prstGeom prst="rect">
            <a:avLst/>
          </a:prstGeom>
        </p:spPr>
        <p:txBody>
          <a:bodyPr wrap="none" fromWordArt="1">
            <a:prstTxWarp prst="textPlain">
              <a:avLst>
                <a:gd name="adj" fmla="val 50000"/>
              </a:avLst>
            </a:prstTxWarp>
          </a:bodyPr>
          <a:lstStyle/>
          <a:p>
            <a:pPr algn="ctr"/>
            <a:r>
              <a:rPr lang="en-US" sz="3600" kern="10">
                <a:ln w="19050">
                  <a:solidFill>
                    <a:schemeClr val="tx1"/>
                  </a:solidFill>
                  <a:round/>
                  <a:headEnd/>
                  <a:tailEnd/>
                </a:ln>
                <a:solidFill>
                  <a:srgbClr val="844200"/>
                </a:solidFill>
                <a:effectLst>
                  <a:outerShdw dist="35921" dir="2700000" algn="ctr" rotWithShape="0">
                    <a:srgbClr val="990000">
                      <a:alpha val="74997"/>
                    </a:srgbClr>
                  </a:outerShdw>
                </a:effectLst>
                <a:latin typeface="Samarkan"/>
              </a:rPr>
              <a:t>Maurya</a:t>
            </a:r>
          </a:p>
          <a:p>
            <a:pPr algn="ctr"/>
            <a:r>
              <a:rPr lang="en-US" sz="3600" kern="10">
                <a:ln w="19050">
                  <a:solidFill>
                    <a:schemeClr val="tx1"/>
                  </a:solidFill>
                  <a:round/>
                  <a:headEnd/>
                  <a:tailEnd/>
                </a:ln>
                <a:solidFill>
                  <a:srgbClr val="844200"/>
                </a:solidFill>
                <a:effectLst>
                  <a:outerShdw dist="35921" dir="2700000" algn="ctr" rotWithShape="0">
                    <a:srgbClr val="990000">
                      <a:alpha val="74997"/>
                    </a:srgbClr>
                  </a:outerShdw>
                </a:effectLst>
                <a:latin typeface="Samarkan"/>
              </a:rPr>
              <a:t>&amp;</a:t>
            </a:r>
          </a:p>
          <a:p>
            <a:pPr algn="ctr"/>
            <a:r>
              <a:rPr lang="en-US" sz="3600" kern="10">
                <a:ln w="19050">
                  <a:solidFill>
                    <a:schemeClr val="tx1"/>
                  </a:solidFill>
                  <a:round/>
                  <a:headEnd/>
                  <a:tailEnd/>
                </a:ln>
                <a:solidFill>
                  <a:srgbClr val="844200"/>
                </a:solidFill>
                <a:effectLst>
                  <a:outerShdw dist="35921" dir="2700000" algn="ctr" rotWithShape="0">
                    <a:srgbClr val="990000">
                      <a:alpha val="74997"/>
                    </a:srgbClr>
                  </a:outerShdw>
                </a:effectLst>
                <a:latin typeface="Samarkan"/>
              </a:rPr>
              <a:t>Gupta</a:t>
            </a:r>
          </a:p>
          <a:p>
            <a:pPr algn="ctr"/>
            <a:r>
              <a:rPr lang="en-US" sz="3600" kern="10">
                <a:ln w="19050">
                  <a:solidFill>
                    <a:schemeClr val="tx1"/>
                  </a:solidFill>
                  <a:round/>
                  <a:headEnd/>
                  <a:tailEnd/>
                </a:ln>
                <a:solidFill>
                  <a:srgbClr val="844200"/>
                </a:solidFill>
                <a:effectLst>
                  <a:outerShdw dist="35921" dir="2700000" algn="ctr" rotWithShape="0">
                    <a:srgbClr val="990000">
                      <a:alpha val="74997"/>
                    </a:srgbClr>
                  </a:outerShdw>
                </a:effectLst>
                <a:latin typeface="Samarkan"/>
              </a:rPr>
              <a:t>India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6553200" y="2286000"/>
            <a:ext cx="2286000" cy="1938338"/>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pPr>
            <a:r>
              <a:rPr lang="en-US" sz="4000" b="1">
                <a:solidFill>
                  <a:srgbClr val="A58C21"/>
                </a:solidFill>
                <a:effectLst>
                  <a:outerShdw blurRad="38100" dist="38100" dir="2700000" algn="tl">
                    <a:srgbClr val="000000"/>
                  </a:outerShdw>
                </a:effectLst>
                <a:latin typeface="Samarkan" charset="0"/>
              </a:rPr>
              <a:t>Ashoka’s Empire</a:t>
            </a:r>
          </a:p>
        </p:txBody>
      </p:sp>
      <p:pic>
        <p:nvPicPr>
          <p:cNvPr id="21507" name="Picture 3" descr="map-Asoka's Empire-1"/>
          <p:cNvPicPr>
            <a:picLocks noChangeAspect="1" noChangeArrowheads="1"/>
          </p:cNvPicPr>
          <p:nvPr/>
        </p:nvPicPr>
        <p:blipFill>
          <a:blip r:embed="rId2" cstate="print">
            <a:lum contrast="6000"/>
          </a:blip>
          <a:srcRect/>
          <a:stretch>
            <a:fillRect/>
          </a:stretch>
        </p:blipFill>
        <p:spPr bwMode="auto">
          <a:xfrm>
            <a:off x="1905000" y="381000"/>
            <a:ext cx="4440238" cy="6248400"/>
          </a:xfrm>
          <a:prstGeom prst="rect">
            <a:avLst/>
          </a:prstGeom>
          <a:noFill/>
          <a:ln w="9525">
            <a:solidFill>
              <a:srgbClr val="844200"/>
            </a:solidFill>
            <a:miter lim="800000"/>
            <a:headEnd/>
            <a:tailEnd/>
          </a:ln>
        </p:spPr>
      </p:pic>
      <p:sp>
        <p:nvSpPr>
          <p:cNvPr id="21508" name="Oval 4"/>
          <p:cNvSpPr>
            <a:spLocks noChangeArrowheads="1"/>
          </p:cNvSpPr>
          <p:nvPr/>
        </p:nvSpPr>
        <p:spPr bwMode="auto">
          <a:xfrm>
            <a:off x="4419600" y="914400"/>
            <a:ext cx="990600" cy="533400"/>
          </a:xfrm>
          <a:prstGeom prst="ellipse">
            <a:avLst/>
          </a:prstGeom>
          <a:noFill/>
          <a:ln w="28575">
            <a:solidFill>
              <a:srgbClr val="FF33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2133600" y="228600"/>
            <a:ext cx="6477000" cy="923925"/>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pPr>
            <a:r>
              <a:rPr lang="en-US" sz="5400" b="1">
                <a:solidFill>
                  <a:srgbClr val="A58C21"/>
                </a:solidFill>
                <a:effectLst>
                  <a:outerShdw blurRad="38100" dist="38100" dir="2700000" algn="tl">
                    <a:srgbClr val="000000"/>
                  </a:outerShdw>
                </a:effectLst>
                <a:latin typeface="Samarkan" charset="0"/>
              </a:rPr>
              <a:t>Ashoka’s law code</a:t>
            </a:r>
          </a:p>
        </p:txBody>
      </p:sp>
      <p:pic>
        <p:nvPicPr>
          <p:cNvPr id="22531" name="Picture 3" descr="Ashoka's legal code"/>
          <p:cNvPicPr>
            <a:picLocks noChangeAspect="1" noChangeArrowheads="1"/>
          </p:cNvPicPr>
          <p:nvPr/>
        </p:nvPicPr>
        <p:blipFill>
          <a:blip r:embed="rId2" cstate="print">
            <a:lum contrast="6000"/>
          </a:blip>
          <a:srcRect l="3604" t="2675" r="2702" b="3679"/>
          <a:stretch>
            <a:fillRect/>
          </a:stretch>
        </p:blipFill>
        <p:spPr bwMode="auto">
          <a:xfrm>
            <a:off x="6461125" y="1828800"/>
            <a:ext cx="2378075" cy="3200400"/>
          </a:xfrm>
          <a:prstGeom prst="rect">
            <a:avLst/>
          </a:prstGeom>
          <a:noFill/>
          <a:ln w="9525">
            <a:solidFill>
              <a:srgbClr val="844200"/>
            </a:solidFill>
            <a:miter lim="800000"/>
            <a:headEnd/>
            <a:tailEnd/>
          </a:ln>
        </p:spPr>
      </p:pic>
      <p:sp>
        <p:nvSpPr>
          <p:cNvPr id="59396" name="Text Box 4"/>
          <p:cNvSpPr txBox="1">
            <a:spLocks noChangeArrowheads="1"/>
          </p:cNvSpPr>
          <p:nvPr/>
        </p:nvSpPr>
        <p:spPr bwMode="auto">
          <a:xfrm>
            <a:off x="1752600" y="1504950"/>
            <a:ext cx="6934200" cy="4854575"/>
          </a:xfrm>
          <a:prstGeom prst="rect">
            <a:avLst/>
          </a:prstGeom>
          <a:noFill/>
          <a:ln w="9525">
            <a:noFill/>
            <a:miter lim="800000"/>
            <a:headEnd/>
            <a:tailEnd/>
          </a:ln>
        </p:spPr>
        <p:txBody>
          <a:bodyPr>
            <a:spAutoFit/>
          </a:bodyPr>
          <a:lstStyle/>
          <a:p>
            <a:pPr>
              <a:spcBef>
                <a:spcPct val="50000"/>
              </a:spcBef>
              <a:buClr>
                <a:srgbClr val="CC6600"/>
              </a:buClr>
              <a:buFont typeface="Wingdings" pitchFamily="2" charset="2"/>
              <a:buChar char="§"/>
            </a:pPr>
            <a:r>
              <a:rPr lang="en-US" sz="2600"/>
              <a:t> Edicts scattered in</a:t>
            </a:r>
            <a:br>
              <a:rPr lang="en-US" sz="2600"/>
            </a:br>
            <a:r>
              <a:rPr lang="en-US" sz="2600"/>
              <a:t>  more than 30 places</a:t>
            </a:r>
            <a:br>
              <a:rPr lang="en-US" sz="2600"/>
            </a:br>
            <a:r>
              <a:rPr lang="en-US" sz="2600"/>
              <a:t>  in India, Nepal,</a:t>
            </a:r>
            <a:br>
              <a:rPr lang="en-US" sz="2600"/>
            </a:br>
            <a:r>
              <a:rPr lang="en-US" sz="2600"/>
              <a:t>  Pakistan, &amp; Afghanistan.</a:t>
            </a:r>
          </a:p>
          <a:p>
            <a:pPr>
              <a:spcBef>
                <a:spcPct val="50000"/>
              </a:spcBef>
              <a:buClr>
                <a:srgbClr val="CC6600"/>
              </a:buClr>
              <a:buFont typeface="Wingdings" pitchFamily="2" charset="2"/>
              <a:buChar char="§"/>
            </a:pPr>
            <a:r>
              <a:rPr lang="en-US" sz="2600"/>
              <a:t> Written mostly in</a:t>
            </a:r>
            <a:br>
              <a:rPr lang="en-US" sz="2600"/>
            </a:br>
            <a:r>
              <a:rPr lang="en-US" sz="2600"/>
              <a:t>  Sanskrit, but one was in </a:t>
            </a:r>
            <a:br>
              <a:rPr lang="en-US" sz="2600"/>
            </a:br>
            <a:r>
              <a:rPr lang="en-US" sz="2600"/>
              <a:t>  Greek and Aramaic.</a:t>
            </a:r>
          </a:p>
          <a:p>
            <a:pPr>
              <a:spcBef>
                <a:spcPct val="50000"/>
              </a:spcBef>
              <a:buClr>
                <a:srgbClr val="CC6600"/>
              </a:buClr>
              <a:buFont typeface="Wingdings" pitchFamily="2" charset="2"/>
              <a:buChar char="§"/>
            </a:pPr>
            <a:r>
              <a:rPr lang="en-US" sz="2600"/>
              <a:t> 10 rock edicts.</a:t>
            </a:r>
          </a:p>
          <a:p>
            <a:pPr>
              <a:spcBef>
                <a:spcPct val="50000"/>
              </a:spcBef>
              <a:buClr>
                <a:srgbClr val="CC6600"/>
              </a:buClr>
              <a:buFont typeface="Wingdings" pitchFamily="2" charset="2"/>
              <a:buChar char="§"/>
            </a:pPr>
            <a:r>
              <a:rPr lang="en-US" sz="2600"/>
              <a:t> Each pillar [</a:t>
            </a:r>
            <a:r>
              <a:rPr lang="en-US" sz="2600" i="1">
                <a:solidFill>
                  <a:srgbClr val="FF3300"/>
                </a:solidFill>
              </a:rPr>
              <a:t>stupa</a:t>
            </a:r>
            <a:r>
              <a:rPr lang="en-US" sz="2600"/>
              <a:t>] is 40’-50’ high.</a:t>
            </a:r>
          </a:p>
          <a:p>
            <a:pPr>
              <a:spcBef>
                <a:spcPct val="50000"/>
              </a:spcBef>
              <a:buClr>
                <a:srgbClr val="CC6600"/>
              </a:buClr>
              <a:buFont typeface="Wingdings" pitchFamily="2" charset="2"/>
              <a:buChar char="§"/>
            </a:pPr>
            <a:r>
              <a:rPr lang="en-US" sz="2600"/>
              <a:t> Buddhist principles dominate his laws.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animEffect transition="in" filter="fade">
                                      <p:cBhvr>
                                        <p:cTn id="7" dur="1000"/>
                                        <p:tgtEl>
                                          <p:spTgt spid="593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396">
                                            <p:txEl>
                                              <p:pRg st="1" end="1"/>
                                            </p:txEl>
                                          </p:spTgt>
                                        </p:tgtEl>
                                        <p:attrNameLst>
                                          <p:attrName>style.visibility</p:attrName>
                                        </p:attrNameLst>
                                      </p:cBhvr>
                                      <p:to>
                                        <p:strVal val="visible"/>
                                      </p:to>
                                    </p:set>
                                    <p:animEffect transition="in" filter="fade">
                                      <p:cBhvr>
                                        <p:cTn id="12" dur="1000"/>
                                        <p:tgtEl>
                                          <p:spTgt spid="593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396">
                                            <p:txEl>
                                              <p:pRg st="2" end="2"/>
                                            </p:txEl>
                                          </p:spTgt>
                                        </p:tgtEl>
                                        <p:attrNameLst>
                                          <p:attrName>style.visibility</p:attrName>
                                        </p:attrNameLst>
                                      </p:cBhvr>
                                      <p:to>
                                        <p:strVal val="visible"/>
                                      </p:to>
                                    </p:set>
                                    <p:animEffect transition="in" filter="fade">
                                      <p:cBhvr>
                                        <p:cTn id="17" dur="1000"/>
                                        <p:tgtEl>
                                          <p:spTgt spid="593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9396">
                                            <p:txEl>
                                              <p:pRg st="3" end="3"/>
                                            </p:txEl>
                                          </p:spTgt>
                                        </p:tgtEl>
                                        <p:attrNameLst>
                                          <p:attrName>style.visibility</p:attrName>
                                        </p:attrNameLst>
                                      </p:cBhvr>
                                      <p:to>
                                        <p:strVal val="visible"/>
                                      </p:to>
                                    </p:set>
                                    <p:animEffect transition="in" filter="fade">
                                      <p:cBhvr>
                                        <p:cTn id="22" dur="1000"/>
                                        <p:tgtEl>
                                          <p:spTgt spid="593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396">
                                            <p:txEl>
                                              <p:pRg st="4" end="4"/>
                                            </p:txEl>
                                          </p:spTgt>
                                        </p:tgtEl>
                                        <p:attrNameLst>
                                          <p:attrName>style.visibility</p:attrName>
                                        </p:attrNameLst>
                                      </p:cBhvr>
                                      <p:to>
                                        <p:strVal val="visible"/>
                                      </p:to>
                                    </p:set>
                                    <p:animEffect transition="in" filter="fade">
                                      <p:cBhvr>
                                        <p:cTn id="27" dur="1000"/>
                                        <p:tgtEl>
                                          <p:spTgt spid="593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6477000" y="2057400"/>
            <a:ext cx="2667000" cy="1938338"/>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pPr>
            <a:r>
              <a:rPr lang="en-US" sz="4000" b="1">
                <a:solidFill>
                  <a:srgbClr val="A58C21"/>
                </a:solidFill>
                <a:effectLst>
                  <a:outerShdw blurRad="38100" dist="38100" dir="2700000" algn="tl">
                    <a:srgbClr val="000000"/>
                  </a:outerShdw>
                </a:effectLst>
                <a:latin typeface="Samarkan" charset="0"/>
              </a:rPr>
              <a:t>One of Ashoka’s</a:t>
            </a:r>
            <a:r>
              <a:rPr lang="en-US" sz="4000" b="1" i="1">
                <a:solidFill>
                  <a:srgbClr val="A58C21"/>
                </a:solidFill>
                <a:effectLst>
                  <a:outerShdw blurRad="38100" dist="38100" dir="2700000" algn="tl">
                    <a:srgbClr val="000000"/>
                  </a:outerShdw>
                </a:effectLst>
                <a:latin typeface="Samarkan" charset="0"/>
              </a:rPr>
              <a:t>Stupas</a:t>
            </a:r>
          </a:p>
        </p:txBody>
      </p:sp>
      <p:pic>
        <p:nvPicPr>
          <p:cNvPr id="23555" name="Picture 5" descr="Asoka stupa"/>
          <p:cNvPicPr>
            <a:picLocks noChangeAspect="1" noChangeArrowheads="1"/>
          </p:cNvPicPr>
          <p:nvPr/>
        </p:nvPicPr>
        <p:blipFill>
          <a:blip r:embed="rId2" cstate="print">
            <a:lum contrast="12000"/>
          </a:blip>
          <a:srcRect/>
          <a:stretch>
            <a:fillRect/>
          </a:stretch>
        </p:blipFill>
        <p:spPr bwMode="auto">
          <a:xfrm>
            <a:off x="1905000" y="381000"/>
            <a:ext cx="4321175" cy="6172200"/>
          </a:xfrm>
          <a:prstGeom prst="rect">
            <a:avLst/>
          </a:prstGeom>
          <a:noFill/>
          <a:ln w="9525">
            <a:solidFill>
              <a:srgbClr val="CC6600"/>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524000" y="152400"/>
            <a:ext cx="7543800" cy="914400"/>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pPr>
            <a:r>
              <a:rPr lang="en-US" sz="4800" b="1">
                <a:solidFill>
                  <a:srgbClr val="A58C21"/>
                </a:solidFill>
                <a:effectLst>
                  <a:outerShdw blurRad="38100" dist="38100" dir="2700000" algn="tl">
                    <a:srgbClr val="000000"/>
                  </a:outerShdw>
                </a:effectLst>
                <a:latin typeface="Samarkan" charset="0"/>
              </a:rPr>
              <a:t>Gupta Empire:</a:t>
            </a:r>
            <a:r>
              <a:rPr lang="en-US" sz="5400" b="1">
                <a:solidFill>
                  <a:srgbClr val="A58C21"/>
                </a:solidFill>
                <a:effectLst>
                  <a:outerShdw blurRad="38100" dist="38100" dir="2700000" algn="tl">
                    <a:srgbClr val="000000"/>
                  </a:outerShdw>
                </a:effectLst>
                <a:latin typeface="Samarkan" charset="0"/>
              </a:rPr>
              <a:t> </a:t>
            </a:r>
            <a:r>
              <a:rPr lang="en-US" sz="3600" b="1">
                <a:solidFill>
                  <a:srgbClr val="A58C21"/>
                </a:solidFill>
                <a:effectLst>
                  <a:outerShdw blurRad="38100" dist="38100" dir="2700000" algn="tl">
                    <a:srgbClr val="000000"/>
                  </a:outerShdw>
                </a:effectLst>
                <a:latin typeface="Samarkan" charset="0"/>
              </a:rPr>
              <a:t>320 CE – 647 CE</a:t>
            </a:r>
            <a:endParaRPr lang="en-US" sz="6600" b="1">
              <a:solidFill>
                <a:srgbClr val="A58C21"/>
              </a:solidFill>
              <a:effectLst>
                <a:outerShdw blurRad="38100" dist="38100" dir="2700000" algn="tl">
                  <a:srgbClr val="000000"/>
                </a:outerShdw>
              </a:effectLst>
              <a:latin typeface="Samarkan" charset="0"/>
            </a:endParaRPr>
          </a:p>
        </p:txBody>
      </p:sp>
      <p:pic>
        <p:nvPicPr>
          <p:cNvPr id="24579" name="Picture 3"/>
          <p:cNvPicPr>
            <a:picLocks noChangeAspect="1" noChangeArrowheads="1"/>
          </p:cNvPicPr>
          <p:nvPr/>
        </p:nvPicPr>
        <p:blipFill>
          <a:blip r:embed="rId2" cstate="print">
            <a:lum contrast="6000"/>
          </a:blip>
          <a:srcRect/>
          <a:stretch>
            <a:fillRect/>
          </a:stretch>
        </p:blipFill>
        <p:spPr bwMode="auto">
          <a:xfrm>
            <a:off x="3048000" y="1143000"/>
            <a:ext cx="4502150" cy="5486400"/>
          </a:xfrm>
          <a:prstGeom prst="rect">
            <a:avLst/>
          </a:prstGeom>
          <a:noFill/>
          <a:ln w="9525">
            <a:solidFill>
              <a:srgbClr val="8E4700"/>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133600" y="76200"/>
            <a:ext cx="6477000" cy="914400"/>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5400" b="1">
                <a:solidFill>
                  <a:srgbClr val="A58C21"/>
                </a:solidFill>
                <a:effectLst>
                  <a:outerShdw blurRad="38100" dist="38100" dir="2700000" algn="tl">
                    <a:srgbClr val="000000"/>
                  </a:outerShdw>
                </a:effectLst>
                <a:latin typeface="Samarkan" pitchFamily="34" charset="0"/>
                <a:ea typeface="+mn-ea"/>
              </a:rPr>
              <a:t>Gupta Rulers</a:t>
            </a:r>
          </a:p>
        </p:txBody>
      </p:sp>
      <p:pic>
        <p:nvPicPr>
          <p:cNvPr id="25603" name="Picture 3" descr="guptastandingbuddha"/>
          <p:cNvPicPr>
            <a:picLocks noChangeAspect="1" noChangeArrowheads="1"/>
          </p:cNvPicPr>
          <p:nvPr/>
        </p:nvPicPr>
        <p:blipFill>
          <a:blip r:embed="rId2" cstate="print">
            <a:lum contrast="6000"/>
          </a:blip>
          <a:srcRect/>
          <a:stretch>
            <a:fillRect/>
          </a:stretch>
        </p:blipFill>
        <p:spPr bwMode="auto">
          <a:xfrm>
            <a:off x="6400800" y="1524000"/>
            <a:ext cx="2486025" cy="4419600"/>
          </a:xfrm>
          <a:prstGeom prst="rect">
            <a:avLst/>
          </a:prstGeom>
          <a:noFill/>
          <a:ln w="9525">
            <a:solidFill>
              <a:srgbClr val="844200"/>
            </a:solidFill>
            <a:miter lim="800000"/>
            <a:headEnd/>
            <a:tailEnd/>
          </a:ln>
        </p:spPr>
      </p:pic>
      <p:sp>
        <p:nvSpPr>
          <p:cNvPr id="39940" name="Text Box 4"/>
          <p:cNvSpPr txBox="1">
            <a:spLocks noChangeArrowheads="1"/>
          </p:cNvSpPr>
          <p:nvPr/>
        </p:nvSpPr>
        <p:spPr bwMode="auto">
          <a:xfrm>
            <a:off x="1828800" y="990600"/>
            <a:ext cx="4343400" cy="5273675"/>
          </a:xfrm>
          <a:prstGeom prst="rect">
            <a:avLst/>
          </a:prstGeom>
          <a:noFill/>
          <a:ln w="9525">
            <a:noFill/>
            <a:miter lim="800000"/>
            <a:headEnd/>
            <a:tailEnd/>
          </a:ln>
          <a:effectLst/>
        </p:spPr>
        <p:txBody>
          <a:bodyPr>
            <a:spAutoFit/>
          </a:bodyPr>
          <a:lstStyle/>
          <a:p>
            <a:pPr>
              <a:spcBef>
                <a:spcPct val="50000"/>
              </a:spcBef>
              <a:buClr>
                <a:srgbClr val="CC6600"/>
              </a:buClr>
              <a:buFont typeface="Wingdings" pitchFamily="2" charset="2"/>
              <a:buChar char="§"/>
            </a:pPr>
            <a:r>
              <a:rPr lang="en-US" sz="2000" b="1">
                <a:solidFill>
                  <a:srgbClr val="FF3300"/>
                </a:solidFill>
                <a:effectLst>
                  <a:outerShdw blurRad="38100" dist="38100" dir="2700000" algn="tl">
                    <a:srgbClr val="000000"/>
                  </a:outerShdw>
                </a:effectLst>
              </a:rPr>
              <a:t> </a:t>
            </a:r>
            <a:r>
              <a:rPr lang="en-US" sz="2000">
                <a:solidFill>
                  <a:srgbClr val="FF3300"/>
                </a:solidFill>
              </a:rPr>
              <a:t>Chandra Gupta</a:t>
            </a:r>
            <a:r>
              <a:rPr lang="en-US" sz="2000"/>
              <a:t> </a:t>
            </a:r>
            <a:r>
              <a:rPr lang="en-US" sz="2000">
                <a:solidFill>
                  <a:srgbClr val="FF3300"/>
                </a:solidFill>
              </a:rPr>
              <a:t>I</a:t>
            </a:r>
          </a:p>
          <a:p>
            <a:pPr lvl="1">
              <a:spcBef>
                <a:spcPct val="50000"/>
              </a:spcBef>
              <a:buClr>
                <a:srgbClr val="006600"/>
              </a:buClr>
              <a:buSzPct val="80000"/>
              <a:buFont typeface="Wingdings" pitchFamily="2" charset="2"/>
              <a:buChar char="v"/>
            </a:pPr>
            <a:r>
              <a:rPr lang="en-US" sz="2000"/>
              <a:t>Modeled himself after Chandragupta Maurya by taking his name </a:t>
            </a:r>
          </a:p>
          <a:p>
            <a:pPr lvl="1">
              <a:spcBef>
                <a:spcPct val="50000"/>
              </a:spcBef>
              <a:buClr>
                <a:srgbClr val="006600"/>
              </a:buClr>
              <a:buSzPct val="80000"/>
              <a:buFont typeface="Wingdings" pitchFamily="2" charset="2"/>
              <a:buChar char="v"/>
            </a:pPr>
            <a:r>
              <a:rPr lang="en-US" sz="2000"/>
              <a:t>r. 320 – 335 CE</a:t>
            </a:r>
          </a:p>
          <a:p>
            <a:pPr lvl="1">
              <a:spcBef>
                <a:spcPct val="50000"/>
              </a:spcBef>
              <a:buClr>
                <a:srgbClr val="006600"/>
              </a:buClr>
              <a:buSzPct val="80000"/>
              <a:buFont typeface="Wingdings" pitchFamily="2" charset="2"/>
              <a:buChar char="v"/>
            </a:pPr>
            <a:r>
              <a:rPr lang="en-US" sz="2000"/>
              <a:t> “Great King of Kings”</a:t>
            </a:r>
          </a:p>
          <a:p>
            <a:pPr>
              <a:spcBef>
                <a:spcPct val="50000"/>
              </a:spcBef>
              <a:buClr>
                <a:srgbClr val="BE5F00"/>
              </a:buClr>
              <a:buFont typeface="Wingdings" pitchFamily="2" charset="2"/>
              <a:buChar char="§"/>
            </a:pPr>
            <a:r>
              <a:rPr lang="en-US" sz="2000"/>
              <a:t> </a:t>
            </a:r>
            <a:r>
              <a:rPr lang="en-US" sz="2000">
                <a:solidFill>
                  <a:srgbClr val="FF3300"/>
                </a:solidFill>
              </a:rPr>
              <a:t>Chandra Gupta II</a:t>
            </a:r>
            <a:r>
              <a:rPr lang="en-US" sz="2000"/>
              <a:t> </a:t>
            </a:r>
          </a:p>
          <a:p>
            <a:pPr lvl="1">
              <a:spcBef>
                <a:spcPct val="50000"/>
              </a:spcBef>
              <a:buClr>
                <a:srgbClr val="006600"/>
              </a:buClr>
              <a:buSzPct val="80000"/>
              <a:buFont typeface="Wingdings" pitchFamily="2" charset="2"/>
              <a:buChar char="v"/>
            </a:pPr>
            <a:r>
              <a:rPr lang="en-US" sz="2000"/>
              <a:t> r. 375 - 415 CE</a:t>
            </a:r>
          </a:p>
          <a:p>
            <a:pPr lvl="1">
              <a:spcBef>
                <a:spcPct val="50000"/>
              </a:spcBef>
              <a:buClr>
                <a:srgbClr val="006600"/>
              </a:buClr>
              <a:buSzPct val="80000"/>
              <a:buFont typeface="Wingdings" pitchFamily="2" charset="2"/>
              <a:buChar char="v"/>
            </a:pPr>
            <a:r>
              <a:rPr lang="en-US" sz="2000"/>
              <a:t> Profitable trade with</a:t>
            </a:r>
            <a:br>
              <a:rPr lang="en-US" sz="2000"/>
            </a:br>
            <a:r>
              <a:rPr lang="en-US" sz="2000"/>
              <a:t>   the Mediterranean</a:t>
            </a:r>
            <a:br>
              <a:rPr lang="en-US" sz="2000"/>
            </a:br>
            <a:r>
              <a:rPr lang="en-US" sz="2000"/>
              <a:t>   world!</a:t>
            </a:r>
          </a:p>
          <a:p>
            <a:pPr>
              <a:spcBef>
                <a:spcPct val="50000"/>
              </a:spcBef>
              <a:buClr>
                <a:srgbClr val="BE5F00"/>
              </a:buClr>
              <a:buFont typeface="Wingdings" pitchFamily="2" charset="2"/>
              <a:buChar char="§"/>
            </a:pPr>
            <a:r>
              <a:rPr lang="en-US" sz="2000"/>
              <a:t> Hindu revival.</a:t>
            </a:r>
          </a:p>
          <a:p>
            <a:pPr>
              <a:spcBef>
                <a:spcPct val="50000"/>
              </a:spcBef>
              <a:buClr>
                <a:srgbClr val="BE5F00"/>
              </a:buClr>
              <a:buFont typeface="Wingdings" pitchFamily="2" charset="2"/>
              <a:buChar char="§"/>
            </a:pPr>
            <a:r>
              <a:rPr lang="en-US" sz="2000"/>
              <a:t> Huns invade – 450 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wipe(left)">
                                      <p:cBhvr>
                                        <p:cTn id="7" dur="500"/>
                                        <p:tgtEl>
                                          <p:spTgt spid="399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940">
                                            <p:txEl>
                                              <p:pRg st="1" end="1"/>
                                            </p:txEl>
                                          </p:spTgt>
                                        </p:tgtEl>
                                        <p:attrNameLst>
                                          <p:attrName>style.visibility</p:attrName>
                                        </p:attrNameLst>
                                      </p:cBhvr>
                                      <p:to>
                                        <p:strVal val="visible"/>
                                      </p:to>
                                    </p:set>
                                    <p:animEffect transition="in" filter="wipe(left)">
                                      <p:cBhvr>
                                        <p:cTn id="12" dur="500"/>
                                        <p:tgtEl>
                                          <p:spTgt spid="399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940">
                                            <p:txEl>
                                              <p:pRg st="2" end="2"/>
                                            </p:txEl>
                                          </p:spTgt>
                                        </p:tgtEl>
                                        <p:attrNameLst>
                                          <p:attrName>style.visibility</p:attrName>
                                        </p:attrNameLst>
                                      </p:cBhvr>
                                      <p:to>
                                        <p:strVal val="visible"/>
                                      </p:to>
                                    </p:set>
                                    <p:animEffect transition="in" filter="wipe(left)">
                                      <p:cBhvr>
                                        <p:cTn id="17" dur="500"/>
                                        <p:tgtEl>
                                          <p:spTgt spid="399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9940">
                                            <p:txEl>
                                              <p:pRg st="3" end="3"/>
                                            </p:txEl>
                                          </p:spTgt>
                                        </p:tgtEl>
                                        <p:attrNameLst>
                                          <p:attrName>style.visibility</p:attrName>
                                        </p:attrNameLst>
                                      </p:cBhvr>
                                      <p:to>
                                        <p:strVal val="visible"/>
                                      </p:to>
                                    </p:set>
                                    <p:animEffect transition="in" filter="wipe(left)">
                                      <p:cBhvr>
                                        <p:cTn id="22" dur="500"/>
                                        <p:tgtEl>
                                          <p:spTgt spid="399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9940">
                                            <p:txEl>
                                              <p:pRg st="4" end="4"/>
                                            </p:txEl>
                                          </p:spTgt>
                                        </p:tgtEl>
                                        <p:attrNameLst>
                                          <p:attrName>style.visibility</p:attrName>
                                        </p:attrNameLst>
                                      </p:cBhvr>
                                      <p:to>
                                        <p:strVal val="visible"/>
                                      </p:to>
                                    </p:set>
                                    <p:animEffect transition="in" filter="wipe(left)">
                                      <p:cBhvr>
                                        <p:cTn id="27" dur="500"/>
                                        <p:tgtEl>
                                          <p:spTgt spid="3994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9940">
                                            <p:txEl>
                                              <p:pRg st="5" end="5"/>
                                            </p:txEl>
                                          </p:spTgt>
                                        </p:tgtEl>
                                        <p:attrNameLst>
                                          <p:attrName>style.visibility</p:attrName>
                                        </p:attrNameLst>
                                      </p:cBhvr>
                                      <p:to>
                                        <p:strVal val="visible"/>
                                      </p:to>
                                    </p:set>
                                    <p:animEffect transition="in" filter="wipe(left)">
                                      <p:cBhvr>
                                        <p:cTn id="32" dur="500"/>
                                        <p:tgtEl>
                                          <p:spTgt spid="3994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9940">
                                            <p:txEl>
                                              <p:pRg st="6" end="6"/>
                                            </p:txEl>
                                          </p:spTgt>
                                        </p:tgtEl>
                                        <p:attrNameLst>
                                          <p:attrName>style.visibility</p:attrName>
                                        </p:attrNameLst>
                                      </p:cBhvr>
                                      <p:to>
                                        <p:strVal val="visible"/>
                                      </p:to>
                                    </p:set>
                                    <p:animEffect transition="in" filter="wipe(left)">
                                      <p:cBhvr>
                                        <p:cTn id="37" dur="500"/>
                                        <p:tgtEl>
                                          <p:spTgt spid="3994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9940">
                                            <p:txEl>
                                              <p:pRg st="7" end="7"/>
                                            </p:txEl>
                                          </p:spTgt>
                                        </p:tgtEl>
                                        <p:attrNameLst>
                                          <p:attrName>style.visibility</p:attrName>
                                        </p:attrNameLst>
                                      </p:cBhvr>
                                      <p:to>
                                        <p:strVal val="visible"/>
                                      </p:to>
                                    </p:set>
                                    <p:animEffect transition="in" filter="wipe(left)">
                                      <p:cBhvr>
                                        <p:cTn id="42" dur="500"/>
                                        <p:tgtEl>
                                          <p:spTgt spid="3994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9940">
                                            <p:txEl>
                                              <p:pRg st="8" end="8"/>
                                            </p:txEl>
                                          </p:spTgt>
                                        </p:tgtEl>
                                        <p:attrNameLst>
                                          <p:attrName>style.visibility</p:attrName>
                                        </p:attrNameLst>
                                      </p:cBhvr>
                                      <p:to>
                                        <p:strVal val="visible"/>
                                      </p:to>
                                    </p:set>
                                    <p:animEffect transition="in" filter="wipe(left)">
                                      <p:cBhvr>
                                        <p:cTn id="47" dur="500"/>
                                        <p:tgtEl>
                                          <p:spTgt spid="3994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5400" smtClean="0">
                <a:solidFill>
                  <a:srgbClr val="A58C21"/>
                </a:solidFill>
                <a:effectLst>
                  <a:outerShdw blurRad="38100" dist="38100" dir="2700000" algn="tl">
                    <a:srgbClr val="000000"/>
                  </a:outerShdw>
                </a:effectLst>
                <a:latin typeface="Samarkan" pitchFamily="34" charset="0"/>
                <a:ea typeface="+mj-ea"/>
                <a:cs typeface="+mj-cs"/>
              </a:rPr>
              <a:t>More Gupta</a:t>
            </a:r>
          </a:p>
        </p:txBody>
      </p:sp>
      <p:sp>
        <p:nvSpPr>
          <p:cNvPr id="86019" name="Rectangle 3"/>
          <p:cNvSpPr>
            <a:spLocks noGrp="1" noChangeArrowheads="1"/>
          </p:cNvSpPr>
          <p:nvPr>
            <p:ph type="body" idx="1"/>
          </p:nvPr>
        </p:nvSpPr>
        <p:spPr bwMode="auto">
          <a:xfrm>
            <a:off x="1676400" y="1600200"/>
            <a:ext cx="7010400" cy="4525963"/>
          </a:xfrm>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ea typeface="ＭＳ Ｐゴシック" pitchFamily="-107" charset="-128"/>
              </a:rPr>
              <a:t>Smaller than Maurya</a:t>
            </a:r>
          </a:p>
          <a:p>
            <a:pPr lvl="1" eaLnBrk="1" hangingPunct="1"/>
            <a:r>
              <a:rPr lang="en-US" smtClean="0">
                <a:ea typeface="ＭＳ Ｐゴシック" pitchFamily="-107" charset="-128"/>
              </a:rPr>
              <a:t>Never as much control as Ashoka</a:t>
            </a:r>
          </a:p>
          <a:p>
            <a:pPr lvl="1" eaLnBrk="1" hangingPunct="1"/>
            <a:r>
              <a:rPr lang="en-US" smtClean="0">
                <a:ea typeface="ＭＳ Ｐゴシック" pitchFamily="-107" charset="-128"/>
              </a:rPr>
              <a:t>Drew tribute from subjects, but still allowed regional warlords to rule</a:t>
            </a:r>
          </a:p>
          <a:p>
            <a:pPr lvl="1" eaLnBrk="1" hangingPunct="1"/>
            <a:endParaRPr lang="en-US" smtClean="0">
              <a:ea typeface="ＭＳ Ｐゴシック" pitchFamily="-107"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bwMode="auto">
          <a:xfrm>
            <a:off x="457200" y="304800"/>
            <a:ext cx="8385175" cy="1127125"/>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5400" smtClean="0">
                <a:solidFill>
                  <a:srgbClr val="A58C21"/>
                </a:solidFill>
                <a:effectLst>
                  <a:outerShdw blurRad="38100" dist="38100" dir="2700000" algn="tl">
                    <a:srgbClr val="000000"/>
                  </a:outerShdw>
                </a:effectLst>
                <a:latin typeface="Samarkan" pitchFamily="34" charset="0"/>
                <a:ea typeface="+mj-ea"/>
                <a:cs typeface="+mj-cs"/>
              </a:rPr>
              <a:t>Gender</a:t>
            </a:r>
          </a:p>
        </p:txBody>
      </p:sp>
      <p:sp>
        <p:nvSpPr>
          <p:cNvPr id="88067" name="Rectangle 3"/>
          <p:cNvSpPr>
            <a:spLocks noGrp="1" noChangeArrowheads="1"/>
          </p:cNvSpPr>
          <p:nvPr>
            <p:ph type="body" sz="half" idx="1"/>
          </p:nvPr>
        </p:nvSpPr>
        <p:spPr bwMode="auto">
          <a:xfrm>
            <a:off x="1524000" y="1524000"/>
            <a:ext cx="4343400" cy="5029200"/>
          </a:xfrm>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z="2000" smtClean="0">
                <a:ea typeface="ＭＳ Ｐゴシック" pitchFamily="-107" charset="-128"/>
              </a:rPr>
              <a:t>Men dominated the Aryan world (patriarchal) - </a:t>
            </a:r>
          </a:p>
          <a:p>
            <a:pPr eaLnBrk="1" hangingPunct="1">
              <a:lnSpc>
                <a:spcPct val="90000"/>
              </a:lnSpc>
            </a:pPr>
            <a:r>
              <a:rPr lang="en-US" sz="2000" smtClean="0">
                <a:ea typeface="ＭＳ Ｐゴシック" pitchFamily="-107" charset="-128"/>
              </a:rPr>
              <a:t>Aryan women had choice of choosing husband; </a:t>
            </a:r>
          </a:p>
          <a:p>
            <a:pPr eaLnBrk="1" hangingPunct="1">
              <a:lnSpc>
                <a:spcPct val="90000"/>
              </a:lnSpc>
            </a:pPr>
            <a:r>
              <a:rPr lang="en-US" sz="2000" smtClean="0">
                <a:ea typeface="ＭＳ Ｐゴシック" pitchFamily="-107" charset="-128"/>
              </a:rPr>
              <a:t>Indian women could remarry if widowed; took part on social affairs; high ranking boys and girls could attend school; were educated in household tasks</a:t>
            </a:r>
          </a:p>
          <a:p>
            <a:pPr eaLnBrk="1" hangingPunct="1">
              <a:lnSpc>
                <a:spcPct val="90000"/>
              </a:lnSpc>
            </a:pPr>
            <a:r>
              <a:rPr lang="en-US" sz="2000" smtClean="0">
                <a:ea typeface="ＭＳ Ｐゴシック" pitchFamily="-107" charset="-128"/>
              </a:rPr>
              <a:t>Status of women declines after Aryans arrive</a:t>
            </a:r>
          </a:p>
          <a:p>
            <a:pPr eaLnBrk="1" hangingPunct="1">
              <a:lnSpc>
                <a:spcPct val="90000"/>
              </a:lnSpc>
            </a:pPr>
            <a:r>
              <a:rPr lang="en-US" sz="2000" smtClean="0">
                <a:ea typeface="ＭＳ Ｐゴシック" pitchFamily="-107" charset="-128"/>
              </a:rPr>
              <a:t>Gupta- women &amp; mothers highly respected, but had little independence</a:t>
            </a:r>
          </a:p>
          <a:p>
            <a:pPr eaLnBrk="1" hangingPunct="1">
              <a:lnSpc>
                <a:spcPct val="90000"/>
              </a:lnSpc>
            </a:pPr>
            <a:endParaRPr lang="en-US" sz="2000" smtClean="0">
              <a:ea typeface="ＭＳ Ｐゴシック" pitchFamily="-107" charset="-128"/>
            </a:endParaRPr>
          </a:p>
        </p:txBody>
      </p:sp>
      <p:pic>
        <p:nvPicPr>
          <p:cNvPr id="27652" name="Picture 4" descr="Hindu_girl_pot"/>
          <p:cNvPicPr>
            <a:picLocks noGrp="1" noChangeAspect="1" noChangeArrowheads="1"/>
          </p:cNvPicPr>
          <p:nvPr>
            <p:ph type="clipArt" sz="half" idx="2"/>
          </p:nvPr>
        </p:nvPicPr>
        <p:blipFill>
          <a:blip r:embed="rId2" cstate="print"/>
          <a:srcRect/>
          <a:stretch>
            <a:fillRect/>
          </a:stretch>
        </p:blipFill>
        <p:spPr bwMode="auto">
          <a:xfrm>
            <a:off x="5943600" y="1600200"/>
            <a:ext cx="2835275" cy="4525963"/>
          </a:xfrm>
          <a:noFill/>
          <a:ln>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2133600" y="228600"/>
            <a:ext cx="6477000" cy="914400"/>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5400" b="1" dirty="0">
                <a:solidFill>
                  <a:srgbClr val="A58C21"/>
                </a:solidFill>
                <a:effectLst>
                  <a:outerShdw blurRad="38100" dist="38100" dir="2700000" algn="tl">
                    <a:srgbClr val="000000"/>
                  </a:outerShdw>
                </a:effectLst>
                <a:latin typeface="Samarkan" pitchFamily="34" charset="0"/>
                <a:ea typeface="+mn-ea"/>
              </a:rPr>
              <a:t>Chandra Gupta II</a:t>
            </a:r>
          </a:p>
        </p:txBody>
      </p:sp>
      <p:pic>
        <p:nvPicPr>
          <p:cNvPr id="28675" name="Picture 3" descr="map-Chandragupta II"/>
          <p:cNvPicPr>
            <a:picLocks noChangeAspect="1" noChangeArrowheads="1"/>
          </p:cNvPicPr>
          <p:nvPr/>
        </p:nvPicPr>
        <p:blipFill>
          <a:blip r:embed="rId2" cstate="print">
            <a:lum bright="-12000" contrast="12000"/>
          </a:blip>
          <a:srcRect/>
          <a:stretch>
            <a:fillRect/>
          </a:stretch>
        </p:blipFill>
        <p:spPr bwMode="auto">
          <a:xfrm>
            <a:off x="3124200" y="1143000"/>
            <a:ext cx="4648200" cy="530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524000" y="120650"/>
            <a:ext cx="7620000" cy="1446213"/>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4400" b="1" dirty="0">
                <a:solidFill>
                  <a:srgbClr val="A58C21"/>
                </a:solidFill>
                <a:effectLst>
                  <a:outerShdw blurRad="38100" dist="38100" dir="2700000" algn="tl">
                    <a:srgbClr val="000000"/>
                  </a:outerShdw>
                </a:effectLst>
                <a:latin typeface="Samarkan" pitchFamily="34" charset="0"/>
                <a:ea typeface="+mn-ea"/>
              </a:rPr>
              <a:t>International Trade Routes during the </a:t>
            </a:r>
            <a:r>
              <a:rPr lang="en-US" sz="4400" b="1" dirty="0" smtClean="0">
                <a:solidFill>
                  <a:srgbClr val="A58C21"/>
                </a:solidFill>
                <a:effectLst>
                  <a:outerShdw blurRad="38100" dist="38100" dir="2700000" algn="tl">
                    <a:srgbClr val="000000"/>
                  </a:outerShdw>
                </a:effectLst>
                <a:latin typeface="Samarkan" pitchFamily="34" charset="0"/>
                <a:ea typeface="+mn-ea"/>
              </a:rPr>
              <a:t>Gupta</a:t>
            </a:r>
            <a:endParaRPr lang="en-US" sz="4400" b="1" dirty="0">
              <a:solidFill>
                <a:srgbClr val="A58C21"/>
              </a:solidFill>
              <a:effectLst>
                <a:outerShdw blurRad="38100" dist="38100" dir="2700000" algn="tl">
                  <a:srgbClr val="000000"/>
                </a:outerShdw>
              </a:effectLst>
              <a:latin typeface="Samarkan" pitchFamily="34" charset="0"/>
              <a:ea typeface="+mn-ea"/>
            </a:endParaRPr>
          </a:p>
        </p:txBody>
      </p:sp>
      <p:pic>
        <p:nvPicPr>
          <p:cNvPr id="29699" name="Picture 3" descr="map10-01p284.gif                                               0000062D&#10;Craig for Bob                  B0DFCDE2:"/>
          <p:cNvPicPr>
            <a:picLocks noChangeAspect="1" noChangeArrowheads="1"/>
          </p:cNvPicPr>
          <p:nvPr/>
        </p:nvPicPr>
        <p:blipFill>
          <a:blip r:embed="rId2" cstate="print">
            <a:lum contrast="6000"/>
          </a:blip>
          <a:srcRect/>
          <a:stretch>
            <a:fillRect/>
          </a:stretch>
        </p:blipFill>
        <p:spPr bwMode="auto">
          <a:xfrm>
            <a:off x="1828800" y="1828800"/>
            <a:ext cx="7086600" cy="4724400"/>
          </a:xfrm>
          <a:prstGeom prst="rect">
            <a:avLst/>
          </a:prstGeom>
          <a:noFill/>
          <a:ln w="12700">
            <a:solidFill>
              <a:srgbClr val="000000"/>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1600200" y="228600"/>
            <a:ext cx="7467600" cy="1616075"/>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5000" b="1">
                <a:solidFill>
                  <a:srgbClr val="A58C21"/>
                </a:solidFill>
                <a:effectLst>
                  <a:outerShdw blurRad="38100" dist="38100" dir="2700000" algn="tl">
                    <a:srgbClr val="000000"/>
                  </a:outerShdw>
                </a:effectLst>
                <a:latin typeface="Comic Sans MS" pitchFamily="66" charset="0"/>
                <a:ea typeface="+mn-ea"/>
              </a:rPr>
              <a:t>    </a:t>
            </a:r>
            <a:r>
              <a:rPr lang="en-US" sz="5000" b="1">
                <a:solidFill>
                  <a:srgbClr val="A58C21"/>
                </a:solidFill>
                <a:effectLst>
                  <a:outerShdw blurRad="38100" dist="38100" dir="2700000" algn="tl">
                    <a:srgbClr val="000000"/>
                  </a:outerShdw>
                </a:effectLst>
                <a:latin typeface="Samarkan" pitchFamily="34" charset="0"/>
                <a:ea typeface="+mn-ea"/>
              </a:rPr>
              <a:t>Extensive Trade:</a:t>
            </a:r>
            <a:br>
              <a:rPr lang="en-US" sz="5000" b="1">
                <a:solidFill>
                  <a:srgbClr val="A58C21"/>
                </a:solidFill>
                <a:effectLst>
                  <a:outerShdw blurRad="38100" dist="38100" dir="2700000" algn="tl">
                    <a:srgbClr val="000000"/>
                  </a:outerShdw>
                </a:effectLst>
                <a:latin typeface="Samarkan" pitchFamily="34" charset="0"/>
                <a:ea typeface="+mn-ea"/>
              </a:rPr>
            </a:br>
            <a:r>
              <a:rPr lang="en-US" sz="5000" b="1">
                <a:solidFill>
                  <a:srgbClr val="A58C21"/>
                </a:solidFill>
                <a:effectLst>
                  <a:outerShdw blurRad="38100" dist="38100" dir="2700000" algn="tl">
                    <a:srgbClr val="000000"/>
                  </a:outerShdw>
                </a:effectLst>
                <a:latin typeface="Samarkan" pitchFamily="34" charset="0"/>
                <a:ea typeface="+mn-ea"/>
              </a:rPr>
              <a:t>4c</a:t>
            </a:r>
          </a:p>
        </p:txBody>
      </p:sp>
      <p:pic>
        <p:nvPicPr>
          <p:cNvPr id="30723" name="Picture 8"/>
          <p:cNvPicPr>
            <a:picLocks noChangeAspect="1" noChangeArrowheads="1"/>
          </p:cNvPicPr>
          <p:nvPr/>
        </p:nvPicPr>
        <p:blipFill>
          <a:blip r:embed="rId2" cstate="print">
            <a:clrChange>
              <a:clrFrom>
                <a:srgbClr val="FFFFFF"/>
              </a:clrFrom>
              <a:clrTo>
                <a:srgbClr val="FFFFFF">
                  <a:alpha val="0"/>
                </a:srgbClr>
              </a:clrTo>
            </a:clrChange>
            <a:lum contrast="6000"/>
          </a:blip>
          <a:srcRect/>
          <a:stretch>
            <a:fillRect/>
          </a:stretch>
        </p:blipFill>
        <p:spPr bwMode="auto">
          <a:xfrm>
            <a:off x="1600200" y="1335088"/>
            <a:ext cx="7391400" cy="4837112"/>
          </a:xfrm>
          <a:prstGeom prst="rect">
            <a:avLst/>
          </a:prstGeom>
          <a:noFill/>
          <a:ln w="9525">
            <a:noFill/>
            <a:miter lim="800000"/>
            <a:headEnd/>
            <a:tailEnd/>
          </a:ln>
        </p:spPr>
      </p:pic>
      <p:sp>
        <p:nvSpPr>
          <p:cNvPr id="80905" name="Line 9"/>
          <p:cNvSpPr>
            <a:spLocks noChangeShapeType="1"/>
          </p:cNvSpPr>
          <p:nvPr/>
        </p:nvSpPr>
        <p:spPr bwMode="auto">
          <a:xfrm flipH="1" flipV="1">
            <a:off x="1981200" y="1524000"/>
            <a:ext cx="3124200" cy="2667000"/>
          </a:xfrm>
          <a:prstGeom prst="line">
            <a:avLst/>
          </a:prstGeom>
          <a:noFill/>
          <a:ln w="12700">
            <a:solidFill>
              <a:srgbClr val="FF3300"/>
            </a:solidFill>
            <a:round/>
            <a:headEnd/>
            <a:tailEnd type="triangle" w="med" len="med"/>
          </a:ln>
        </p:spPr>
        <p:txBody>
          <a:bodyPr/>
          <a:lstStyle/>
          <a:p>
            <a:endParaRPr lang="en-US"/>
          </a:p>
        </p:txBody>
      </p:sp>
      <p:sp>
        <p:nvSpPr>
          <p:cNvPr id="80907" name="Text Box 11"/>
          <p:cNvSpPr txBox="1">
            <a:spLocks noChangeArrowheads="1"/>
          </p:cNvSpPr>
          <p:nvPr/>
        </p:nvSpPr>
        <p:spPr bwMode="auto">
          <a:xfrm rot="2680901">
            <a:off x="3505200" y="2895600"/>
            <a:ext cx="1219200" cy="396875"/>
          </a:xfrm>
          <a:prstGeom prst="rect">
            <a:avLst/>
          </a:prstGeom>
          <a:noFill/>
          <a:ln w="9525">
            <a:noFill/>
            <a:miter lim="800000"/>
            <a:headEnd/>
            <a:tailEnd/>
          </a:ln>
          <a:effectLst/>
        </p:spPr>
        <p:txBody>
          <a:bodyPr>
            <a:spAutoFit/>
          </a:bodyPr>
          <a:lstStyle/>
          <a:p>
            <a:pPr>
              <a:spcBef>
                <a:spcPct val="50000"/>
              </a:spcBef>
              <a:defRPr/>
            </a:pPr>
            <a:r>
              <a:rPr lang="en-US" sz="2000" b="1">
                <a:solidFill>
                  <a:srgbClr val="FF3300"/>
                </a:solidFill>
                <a:effectLst>
                  <a:outerShdw blurRad="38100" dist="38100" dir="2700000" algn="tl">
                    <a:srgbClr val="000000"/>
                  </a:outerShdw>
                </a:effectLst>
                <a:latin typeface="Comic Sans MS" pitchFamily="66" charset="0"/>
                <a:ea typeface="+mn-ea"/>
              </a:rPr>
              <a:t>spices</a:t>
            </a:r>
          </a:p>
        </p:txBody>
      </p:sp>
      <p:sp>
        <p:nvSpPr>
          <p:cNvPr id="80908" name="Line 12"/>
          <p:cNvSpPr>
            <a:spLocks noChangeShapeType="1"/>
          </p:cNvSpPr>
          <p:nvPr/>
        </p:nvSpPr>
        <p:spPr bwMode="auto">
          <a:xfrm flipH="1" flipV="1">
            <a:off x="5334000" y="4191000"/>
            <a:ext cx="1600200" cy="0"/>
          </a:xfrm>
          <a:prstGeom prst="line">
            <a:avLst/>
          </a:prstGeom>
          <a:noFill/>
          <a:ln w="12700">
            <a:solidFill>
              <a:srgbClr val="FF3300"/>
            </a:solidFill>
            <a:round/>
            <a:headEnd/>
            <a:tailEnd type="triangle" w="med" len="med"/>
          </a:ln>
        </p:spPr>
        <p:txBody>
          <a:bodyPr/>
          <a:lstStyle/>
          <a:p>
            <a:endParaRPr lang="en-US"/>
          </a:p>
        </p:txBody>
      </p:sp>
      <p:sp>
        <p:nvSpPr>
          <p:cNvPr id="80909" name="Text Box 13"/>
          <p:cNvSpPr txBox="1">
            <a:spLocks noChangeArrowheads="1"/>
          </p:cNvSpPr>
          <p:nvPr/>
        </p:nvSpPr>
        <p:spPr bwMode="auto">
          <a:xfrm>
            <a:off x="5715000" y="3794125"/>
            <a:ext cx="121920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FF3300"/>
                </a:solidFill>
                <a:effectLst>
                  <a:outerShdw blurRad="38100" dist="38100" dir="2700000" algn="tl">
                    <a:srgbClr val="000000"/>
                  </a:outerShdw>
                </a:effectLst>
                <a:latin typeface="Comic Sans MS" pitchFamily="66" charset="0"/>
                <a:ea typeface="+mn-ea"/>
              </a:rPr>
              <a:t>spices</a:t>
            </a:r>
          </a:p>
        </p:txBody>
      </p:sp>
      <p:sp>
        <p:nvSpPr>
          <p:cNvPr id="80910" name="Line 14"/>
          <p:cNvSpPr>
            <a:spLocks noChangeShapeType="1"/>
          </p:cNvSpPr>
          <p:nvPr/>
        </p:nvSpPr>
        <p:spPr bwMode="auto">
          <a:xfrm flipV="1">
            <a:off x="2895600" y="4572000"/>
            <a:ext cx="2209800" cy="609600"/>
          </a:xfrm>
          <a:prstGeom prst="line">
            <a:avLst/>
          </a:prstGeom>
          <a:noFill/>
          <a:ln w="12700">
            <a:solidFill>
              <a:srgbClr val="C5A727"/>
            </a:solidFill>
            <a:round/>
            <a:headEnd/>
            <a:tailEnd type="triangle" w="med" len="med"/>
          </a:ln>
        </p:spPr>
        <p:txBody>
          <a:bodyPr/>
          <a:lstStyle/>
          <a:p>
            <a:endParaRPr lang="en-US"/>
          </a:p>
        </p:txBody>
      </p:sp>
      <p:sp>
        <p:nvSpPr>
          <p:cNvPr id="80911" name="Text Box 15"/>
          <p:cNvSpPr txBox="1">
            <a:spLocks noChangeArrowheads="1"/>
          </p:cNvSpPr>
          <p:nvPr/>
        </p:nvSpPr>
        <p:spPr bwMode="auto">
          <a:xfrm rot="-819020">
            <a:off x="3048000" y="4495800"/>
            <a:ext cx="183515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C5A727"/>
                </a:solidFill>
                <a:effectLst>
                  <a:outerShdw blurRad="38100" dist="38100" dir="2700000" algn="tl">
                    <a:srgbClr val="000000"/>
                  </a:outerShdw>
                </a:effectLst>
                <a:latin typeface="Comic Sans MS" pitchFamily="66" charset="0"/>
                <a:ea typeface="+mn-ea"/>
              </a:rPr>
              <a:t>gold &amp; ivory</a:t>
            </a:r>
          </a:p>
        </p:txBody>
      </p:sp>
      <p:sp>
        <p:nvSpPr>
          <p:cNvPr id="80912" name="Line 16"/>
          <p:cNvSpPr>
            <a:spLocks noChangeShapeType="1"/>
          </p:cNvSpPr>
          <p:nvPr/>
        </p:nvSpPr>
        <p:spPr bwMode="auto">
          <a:xfrm>
            <a:off x="5181600" y="4724400"/>
            <a:ext cx="1676400" cy="0"/>
          </a:xfrm>
          <a:prstGeom prst="line">
            <a:avLst/>
          </a:prstGeom>
          <a:noFill/>
          <a:ln w="12700">
            <a:solidFill>
              <a:srgbClr val="C5A727"/>
            </a:solidFill>
            <a:round/>
            <a:headEnd/>
            <a:tailEnd type="triangle" w="med" len="med"/>
          </a:ln>
        </p:spPr>
        <p:txBody>
          <a:bodyPr/>
          <a:lstStyle/>
          <a:p>
            <a:endParaRPr lang="en-US"/>
          </a:p>
        </p:txBody>
      </p:sp>
      <p:sp>
        <p:nvSpPr>
          <p:cNvPr id="80913" name="Text Box 17"/>
          <p:cNvSpPr txBox="1">
            <a:spLocks noChangeArrowheads="1"/>
          </p:cNvSpPr>
          <p:nvPr/>
        </p:nvSpPr>
        <p:spPr bwMode="auto">
          <a:xfrm>
            <a:off x="5334000" y="4327525"/>
            <a:ext cx="183515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C5A727"/>
                </a:solidFill>
                <a:effectLst>
                  <a:outerShdw blurRad="38100" dist="38100" dir="2700000" algn="tl">
                    <a:srgbClr val="000000"/>
                  </a:outerShdw>
                </a:effectLst>
                <a:latin typeface="Comic Sans MS" pitchFamily="66" charset="0"/>
                <a:ea typeface="+mn-ea"/>
              </a:rPr>
              <a:t>gold &amp; ivory</a:t>
            </a:r>
          </a:p>
        </p:txBody>
      </p:sp>
      <p:sp>
        <p:nvSpPr>
          <p:cNvPr id="80914" name="Line 18"/>
          <p:cNvSpPr>
            <a:spLocks noChangeShapeType="1"/>
          </p:cNvSpPr>
          <p:nvPr/>
        </p:nvSpPr>
        <p:spPr bwMode="auto">
          <a:xfrm flipH="1" flipV="1">
            <a:off x="2895600" y="3886200"/>
            <a:ext cx="2057400" cy="457200"/>
          </a:xfrm>
          <a:prstGeom prst="line">
            <a:avLst/>
          </a:prstGeom>
          <a:noFill/>
          <a:ln w="12700">
            <a:solidFill>
              <a:srgbClr val="CC6600"/>
            </a:solidFill>
            <a:round/>
            <a:headEnd/>
            <a:tailEnd type="triangle" w="med" len="med"/>
          </a:ln>
        </p:spPr>
        <p:txBody>
          <a:bodyPr/>
          <a:lstStyle/>
          <a:p>
            <a:endParaRPr lang="en-US"/>
          </a:p>
        </p:txBody>
      </p:sp>
      <p:sp>
        <p:nvSpPr>
          <p:cNvPr id="80915" name="Text Box 19"/>
          <p:cNvSpPr txBox="1">
            <a:spLocks noChangeArrowheads="1"/>
          </p:cNvSpPr>
          <p:nvPr/>
        </p:nvSpPr>
        <p:spPr bwMode="auto">
          <a:xfrm rot="748744">
            <a:off x="3200400" y="3810000"/>
            <a:ext cx="182880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BE5F00"/>
                </a:solidFill>
                <a:effectLst>
                  <a:outerShdw blurRad="38100" dist="38100" dir="2700000" algn="tl">
                    <a:srgbClr val="000000"/>
                  </a:outerShdw>
                </a:effectLst>
                <a:latin typeface="Comic Sans MS" pitchFamily="66" charset="0"/>
                <a:ea typeface="+mn-ea"/>
              </a:rPr>
              <a:t>rice &amp; wheat</a:t>
            </a:r>
          </a:p>
        </p:txBody>
      </p:sp>
      <p:sp>
        <p:nvSpPr>
          <p:cNvPr id="80916" name="Line 20"/>
          <p:cNvSpPr>
            <a:spLocks noChangeShapeType="1"/>
          </p:cNvSpPr>
          <p:nvPr/>
        </p:nvSpPr>
        <p:spPr bwMode="auto">
          <a:xfrm>
            <a:off x="2971800" y="4267200"/>
            <a:ext cx="1981200" cy="304800"/>
          </a:xfrm>
          <a:prstGeom prst="line">
            <a:avLst/>
          </a:prstGeom>
          <a:noFill/>
          <a:ln w="12700">
            <a:solidFill>
              <a:schemeClr val="tx2"/>
            </a:solidFill>
            <a:round/>
            <a:headEnd/>
            <a:tailEnd type="triangle" w="med" len="med"/>
          </a:ln>
        </p:spPr>
        <p:txBody>
          <a:bodyPr/>
          <a:lstStyle/>
          <a:p>
            <a:endParaRPr lang="en-US"/>
          </a:p>
        </p:txBody>
      </p:sp>
      <p:sp>
        <p:nvSpPr>
          <p:cNvPr id="80917" name="Text Box 21"/>
          <p:cNvSpPr txBox="1">
            <a:spLocks noChangeArrowheads="1"/>
          </p:cNvSpPr>
          <p:nvPr/>
        </p:nvSpPr>
        <p:spPr bwMode="auto">
          <a:xfrm rot="548836">
            <a:off x="3429000" y="4098925"/>
            <a:ext cx="1219200" cy="396875"/>
          </a:xfrm>
          <a:prstGeom prst="rect">
            <a:avLst/>
          </a:prstGeom>
          <a:noFill/>
          <a:ln w="9525">
            <a:noFill/>
            <a:miter lim="800000"/>
            <a:headEnd/>
            <a:tailEnd/>
          </a:ln>
          <a:effectLst/>
        </p:spPr>
        <p:txBody>
          <a:bodyPr>
            <a:spAutoFit/>
          </a:bodyPr>
          <a:lstStyle/>
          <a:p>
            <a:pPr algn="ctr">
              <a:spcBef>
                <a:spcPct val="50000"/>
              </a:spcBef>
              <a:defRPr/>
            </a:pPr>
            <a:r>
              <a:rPr lang="en-US" sz="2000" b="1">
                <a:effectLst>
                  <a:outerShdw blurRad="38100" dist="38100" dir="2700000" algn="tl">
                    <a:srgbClr val="FFFFFF"/>
                  </a:outerShdw>
                </a:effectLst>
                <a:latin typeface="Comic Sans MS" pitchFamily="66" charset="0"/>
                <a:ea typeface="+mn-ea"/>
              </a:rPr>
              <a:t>horses</a:t>
            </a:r>
          </a:p>
        </p:txBody>
      </p:sp>
      <p:sp>
        <p:nvSpPr>
          <p:cNvPr id="80918" name="Line 22"/>
          <p:cNvSpPr>
            <a:spLocks noChangeShapeType="1"/>
          </p:cNvSpPr>
          <p:nvPr/>
        </p:nvSpPr>
        <p:spPr bwMode="auto">
          <a:xfrm flipH="1">
            <a:off x="2057400" y="4953000"/>
            <a:ext cx="3124200" cy="914400"/>
          </a:xfrm>
          <a:prstGeom prst="line">
            <a:avLst/>
          </a:prstGeom>
          <a:noFill/>
          <a:ln w="12700">
            <a:solidFill>
              <a:srgbClr val="00C200"/>
            </a:solidFill>
            <a:round/>
            <a:headEnd/>
            <a:tailEnd type="triangle" w="med" len="med"/>
          </a:ln>
        </p:spPr>
        <p:txBody>
          <a:bodyPr/>
          <a:lstStyle/>
          <a:p>
            <a:endParaRPr lang="en-US"/>
          </a:p>
        </p:txBody>
      </p:sp>
      <p:sp>
        <p:nvSpPr>
          <p:cNvPr id="80920" name="Text Box 24"/>
          <p:cNvSpPr txBox="1">
            <a:spLocks noChangeArrowheads="1"/>
          </p:cNvSpPr>
          <p:nvPr/>
        </p:nvSpPr>
        <p:spPr bwMode="auto">
          <a:xfrm rot="-922443">
            <a:off x="2590800" y="5013325"/>
            <a:ext cx="213360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00C200"/>
                </a:solidFill>
                <a:effectLst>
                  <a:outerShdw blurRad="38100" dist="38100" dir="2700000" algn="tl">
                    <a:srgbClr val="000000"/>
                  </a:outerShdw>
                </a:effectLst>
                <a:latin typeface="Comic Sans MS" pitchFamily="66" charset="0"/>
                <a:ea typeface="+mn-ea"/>
              </a:rPr>
              <a:t>cotton goods</a:t>
            </a:r>
          </a:p>
        </p:txBody>
      </p:sp>
      <p:sp>
        <p:nvSpPr>
          <p:cNvPr id="80922" name="Text Box 26"/>
          <p:cNvSpPr txBox="1">
            <a:spLocks noChangeArrowheads="1"/>
          </p:cNvSpPr>
          <p:nvPr/>
        </p:nvSpPr>
        <p:spPr bwMode="auto">
          <a:xfrm rot="-888976">
            <a:off x="5181600" y="3489325"/>
            <a:ext cx="213360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00C200"/>
                </a:solidFill>
                <a:effectLst>
                  <a:outerShdw blurRad="38100" dist="38100" dir="2700000" algn="tl">
                    <a:srgbClr val="000000"/>
                  </a:outerShdw>
                </a:effectLst>
                <a:latin typeface="Comic Sans MS" pitchFamily="66" charset="0"/>
                <a:ea typeface="+mn-ea"/>
              </a:rPr>
              <a:t>cotton goods</a:t>
            </a:r>
          </a:p>
        </p:txBody>
      </p:sp>
      <p:sp>
        <p:nvSpPr>
          <p:cNvPr id="80923" name="Line 27"/>
          <p:cNvSpPr>
            <a:spLocks noChangeShapeType="1"/>
          </p:cNvSpPr>
          <p:nvPr/>
        </p:nvSpPr>
        <p:spPr bwMode="auto">
          <a:xfrm flipV="1">
            <a:off x="5334000" y="3657600"/>
            <a:ext cx="1905000" cy="457200"/>
          </a:xfrm>
          <a:prstGeom prst="line">
            <a:avLst/>
          </a:prstGeom>
          <a:noFill/>
          <a:ln w="12700">
            <a:solidFill>
              <a:srgbClr val="00C200"/>
            </a:solidFill>
            <a:round/>
            <a:headEnd/>
            <a:tailEnd type="triangle" w="med" len="med"/>
          </a:ln>
        </p:spPr>
        <p:txBody>
          <a:bodyPr/>
          <a:lstStyle/>
          <a:p>
            <a:endParaRPr lang="en-US"/>
          </a:p>
        </p:txBody>
      </p:sp>
      <p:sp>
        <p:nvSpPr>
          <p:cNvPr id="80924" name="Line 28"/>
          <p:cNvSpPr>
            <a:spLocks noChangeShapeType="1"/>
          </p:cNvSpPr>
          <p:nvPr/>
        </p:nvSpPr>
        <p:spPr bwMode="auto">
          <a:xfrm flipH="1">
            <a:off x="5105400" y="3124200"/>
            <a:ext cx="1676400" cy="685800"/>
          </a:xfrm>
          <a:prstGeom prst="line">
            <a:avLst/>
          </a:prstGeom>
          <a:noFill/>
          <a:ln w="12700">
            <a:solidFill>
              <a:srgbClr val="3333FF"/>
            </a:solidFill>
            <a:round/>
            <a:headEnd/>
            <a:tailEnd type="triangle" w="med" len="med"/>
          </a:ln>
        </p:spPr>
        <p:txBody>
          <a:bodyPr/>
          <a:lstStyle/>
          <a:p>
            <a:endParaRPr lang="en-US"/>
          </a:p>
        </p:txBody>
      </p:sp>
      <p:sp>
        <p:nvSpPr>
          <p:cNvPr id="80925" name="Text Box 29"/>
          <p:cNvSpPr txBox="1">
            <a:spLocks noChangeArrowheads="1"/>
          </p:cNvSpPr>
          <p:nvPr/>
        </p:nvSpPr>
        <p:spPr bwMode="auto">
          <a:xfrm rot="-1357360">
            <a:off x="5334000" y="3124200"/>
            <a:ext cx="1066800" cy="396875"/>
          </a:xfrm>
          <a:prstGeom prst="rect">
            <a:avLst/>
          </a:prstGeom>
          <a:noFill/>
          <a:ln w="9525">
            <a:noFill/>
            <a:miter lim="800000"/>
            <a:headEnd/>
            <a:tailEnd/>
          </a:ln>
          <a:effectLst/>
        </p:spPr>
        <p:txBody>
          <a:bodyPr>
            <a:spAutoFit/>
          </a:bodyPr>
          <a:lstStyle/>
          <a:p>
            <a:pPr algn="ctr">
              <a:spcBef>
                <a:spcPct val="50000"/>
              </a:spcBef>
              <a:defRPr/>
            </a:pPr>
            <a:r>
              <a:rPr lang="en-US" sz="2000" b="1">
                <a:solidFill>
                  <a:srgbClr val="3333FF"/>
                </a:solidFill>
                <a:effectLst>
                  <a:outerShdw blurRad="38100" dist="38100" dir="2700000" algn="tl">
                    <a:srgbClr val="000000"/>
                  </a:outerShdw>
                </a:effectLst>
                <a:latin typeface="Comic Sans MS" pitchFamily="66" charset="0"/>
                <a:ea typeface="+mn-ea"/>
              </a:rPr>
              <a:t>silks</a:t>
            </a:r>
          </a:p>
        </p:txBody>
      </p:sp>
      <p:pic>
        <p:nvPicPr>
          <p:cNvPr id="30742" name="Picture 30" descr="TRomanSeptimiusobv"/>
          <p:cNvPicPr>
            <a:picLocks noChangeAspect="1" noChangeArrowheads="1"/>
          </p:cNvPicPr>
          <p:nvPr/>
        </p:nvPicPr>
        <p:blipFill>
          <a:blip r:embed="rId3" cstate="print">
            <a:clrChange>
              <a:clrFrom>
                <a:srgbClr val="FFFFFF"/>
              </a:clrFrom>
              <a:clrTo>
                <a:srgbClr val="FFFFFF">
                  <a:alpha val="0"/>
                </a:srgbClr>
              </a:clrTo>
            </a:clrChange>
            <a:lum contrast="6000"/>
          </a:blip>
          <a:srcRect/>
          <a:stretch>
            <a:fillRect/>
          </a:stretch>
        </p:blipFill>
        <p:spPr bwMode="auto">
          <a:xfrm rot="583546">
            <a:off x="1905000" y="533400"/>
            <a:ext cx="1123950" cy="1143000"/>
          </a:xfrm>
          <a:prstGeom prst="rect">
            <a:avLst/>
          </a:prstGeom>
          <a:noFill/>
          <a:ln w="9525">
            <a:noFill/>
            <a:miter lim="800000"/>
            <a:headEnd/>
            <a:tailEnd/>
          </a:ln>
        </p:spPr>
      </p:pic>
      <p:pic>
        <p:nvPicPr>
          <p:cNvPr id="30743" name="Picture 31" descr="Tguptakingqueenrev"/>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72000" y="5468938"/>
            <a:ext cx="1295400" cy="1236662"/>
          </a:xfrm>
          <a:prstGeom prst="rect">
            <a:avLst/>
          </a:prstGeom>
          <a:noFill/>
          <a:ln w="9525">
            <a:noFill/>
            <a:miter lim="800000"/>
            <a:headEnd/>
            <a:tailEnd/>
          </a:ln>
        </p:spPr>
      </p:pic>
      <p:pic>
        <p:nvPicPr>
          <p:cNvPr id="30744" name="Picture 32" descr="OldCoins"/>
          <p:cNvPicPr>
            <a:picLocks noChangeAspect="1" noChangeArrowheads="1"/>
          </p:cNvPicPr>
          <p:nvPr/>
        </p:nvPicPr>
        <p:blipFill>
          <a:blip r:embed="rId5" cstate="print">
            <a:clrChange>
              <a:clrFrom>
                <a:srgbClr val="FFFFFF"/>
              </a:clrFrom>
              <a:clrTo>
                <a:srgbClr val="FFFFFF">
                  <a:alpha val="0"/>
                </a:srgbClr>
              </a:clrTo>
            </a:clrChange>
            <a:lum contrast="6000"/>
          </a:blip>
          <a:srcRect/>
          <a:stretch>
            <a:fillRect/>
          </a:stretch>
        </p:blipFill>
        <p:spPr bwMode="auto">
          <a:xfrm>
            <a:off x="5486400" y="1676400"/>
            <a:ext cx="1752600" cy="1316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0907"/>
                                        </p:tgtEl>
                                        <p:attrNameLst>
                                          <p:attrName>style.visibility</p:attrName>
                                        </p:attrNameLst>
                                      </p:cBhvr>
                                      <p:to>
                                        <p:strVal val="visible"/>
                                      </p:to>
                                    </p:set>
                                    <p:animEffect transition="in" filter="wipe(right)">
                                      <p:cBhvr>
                                        <p:cTn id="7" dur="1000"/>
                                        <p:tgtEl>
                                          <p:spTgt spid="80907"/>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80905"/>
                                        </p:tgtEl>
                                        <p:attrNameLst>
                                          <p:attrName>style.visibility</p:attrName>
                                        </p:attrNameLst>
                                      </p:cBhvr>
                                      <p:to>
                                        <p:strVal val="visible"/>
                                      </p:to>
                                    </p:set>
                                    <p:animEffect transition="in" filter="wipe(right)">
                                      <p:cBhvr>
                                        <p:cTn id="10" dur="1000"/>
                                        <p:tgtEl>
                                          <p:spTgt spid="80905"/>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80908"/>
                                        </p:tgtEl>
                                        <p:attrNameLst>
                                          <p:attrName>style.visibility</p:attrName>
                                        </p:attrNameLst>
                                      </p:cBhvr>
                                      <p:to>
                                        <p:strVal val="visible"/>
                                      </p:to>
                                    </p:set>
                                    <p:animEffect transition="in" filter="wipe(right)">
                                      <p:cBhvr>
                                        <p:cTn id="13" dur="1000"/>
                                        <p:tgtEl>
                                          <p:spTgt spid="80908"/>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80909"/>
                                        </p:tgtEl>
                                        <p:attrNameLst>
                                          <p:attrName>style.visibility</p:attrName>
                                        </p:attrNameLst>
                                      </p:cBhvr>
                                      <p:to>
                                        <p:strVal val="visible"/>
                                      </p:to>
                                    </p:set>
                                    <p:animEffect transition="in" filter="wipe(right)">
                                      <p:cBhvr>
                                        <p:cTn id="16" dur="1000"/>
                                        <p:tgtEl>
                                          <p:spTgt spid="8090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0910"/>
                                        </p:tgtEl>
                                        <p:attrNameLst>
                                          <p:attrName>style.visibility</p:attrName>
                                        </p:attrNameLst>
                                      </p:cBhvr>
                                      <p:to>
                                        <p:strVal val="visible"/>
                                      </p:to>
                                    </p:set>
                                    <p:animEffect transition="in" filter="dissolve">
                                      <p:cBhvr>
                                        <p:cTn id="21" dur="1000"/>
                                        <p:tgtEl>
                                          <p:spTgt spid="8091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80911"/>
                                        </p:tgtEl>
                                        <p:attrNameLst>
                                          <p:attrName>style.visibility</p:attrName>
                                        </p:attrNameLst>
                                      </p:cBhvr>
                                      <p:to>
                                        <p:strVal val="visible"/>
                                      </p:to>
                                    </p:set>
                                    <p:animEffect transition="in" filter="dissolve">
                                      <p:cBhvr>
                                        <p:cTn id="24" dur="1000"/>
                                        <p:tgtEl>
                                          <p:spTgt spid="8091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0912"/>
                                        </p:tgtEl>
                                        <p:attrNameLst>
                                          <p:attrName>style.visibility</p:attrName>
                                        </p:attrNameLst>
                                      </p:cBhvr>
                                      <p:to>
                                        <p:strVal val="visible"/>
                                      </p:to>
                                    </p:set>
                                    <p:animEffect transition="in" filter="dissolve">
                                      <p:cBhvr>
                                        <p:cTn id="27" dur="1000"/>
                                        <p:tgtEl>
                                          <p:spTgt spid="8091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0913"/>
                                        </p:tgtEl>
                                        <p:attrNameLst>
                                          <p:attrName>style.visibility</p:attrName>
                                        </p:attrNameLst>
                                      </p:cBhvr>
                                      <p:to>
                                        <p:strVal val="visible"/>
                                      </p:to>
                                    </p:set>
                                    <p:animEffect transition="in" filter="dissolve">
                                      <p:cBhvr>
                                        <p:cTn id="30" dur="1000"/>
                                        <p:tgtEl>
                                          <p:spTgt spid="80913"/>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80920"/>
                                        </p:tgtEl>
                                        <p:attrNameLst>
                                          <p:attrName>style.visibility</p:attrName>
                                        </p:attrNameLst>
                                      </p:cBhvr>
                                      <p:to>
                                        <p:strVal val="visible"/>
                                      </p:to>
                                    </p:set>
                                    <p:animEffect transition="in" filter="dissolve">
                                      <p:cBhvr>
                                        <p:cTn id="35" dur="500"/>
                                        <p:tgtEl>
                                          <p:spTgt spid="80920"/>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80918"/>
                                        </p:tgtEl>
                                        <p:attrNameLst>
                                          <p:attrName>style.visibility</p:attrName>
                                        </p:attrNameLst>
                                      </p:cBhvr>
                                      <p:to>
                                        <p:strVal val="visible"/>
                                      </p:to>
                                    </p:set>
                                    <p:animEffect transition="in" filter="dissolve">
                                      <p:cBhvr>
                                        <p:cTn id="38" dur="500"/>
                                        <p:tgtEl>
                                          <p:spTgt spid="8091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80923"/>
                                        </p:tgtEl>
                                        <p:attrNameLst>
                                          <p:attrName>style.visibility</p:attrName>
                                        </p:attrNameLst>
                                      </p:cBhvr>
                                      <p:to>
                                        <p:strVal val="visible"/>
                                      </p:to>
                                    </p:set>
                                    <p:animEffect transition="in" filter="dissolve">
                                      <p:cBhvr>
                                        <p:cTn id="41" dur="500"/>
                                        <p:tgtEl>
                                          <p:spTgt spid="80923"/>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80922"/>
                                        </p:tgtEl>
                                        <p:attrNameLst>
                                          <p:attrName>style.visibility</p:attrName>
                                        </p:attrNameLst>
                                      </p:cBhvr>
                                      <p:to>
                                        <p:strVal val="visible"/>
                                      </p:to>
                                    </p:set>
                                    <p:animEffect transition="in" filter="dissolve">
                                      <p:cBhvr>
                                        <p:cTn id="44" dur="500"/>
                                        <p:tgtEl>
                                          <p:spTgt spid="8092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80914"/>
                                        </p:tgtEl>
                                        <p:attrNameLst>
                                          <p:attrName>style.visibility</p:attrName>
                                        </p:attrNameLst>
                                      </p:cBhvr>
                                      <p:to>
                                        <p:strVal val="visible"/>
                                      </p:to>
                                    </p:set>
                                    <p:animEffect transition="in" filter="wipe(right)">
                                      <p:cBhvr>
                                        <p:cTn id="49" dur="1000"/>
                                        <p:tgtEl>
                                          <p:spTgt spid="80914"/>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80915"/>
                                        </p:tgtEl>
                                        <p:attrNameLst>
                                          <p:attrName>style.visibility</p:attrName>
                                        </p:attrNameLst>
                                      </p:cBhvr>
                                      <p:to>
                                        <p:strVal val="visible"/>
                                      </p:to>
                                    </p:set>
                                    <p:animEffect transition="in" filter="wipe(right)">
                                      <p:cBhvr>
                                        <p:cTn id="52" dur="1000"/>
                                        <p:tgtEl>
                                          <p:spTgt spid="80915"/>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80916"/>
                                        </p:tgtEl>
                                        <p:attrNameLst>
                                          <p:attrName>style.visibility</p:attrName>
                                        </p:attrNameLst>
                                      </p:cBhvr>
                                      <p:to>
                                        <p:strVal val="visible"/>
                                      </p:to>
                                    </p:set>
                                    <p:animEffect transition="in" filter="wipe(left)">
                                      <p:cBhvr>
                                        <p:cTn id="55" dur="2000"/>
                                        <p:tgtEl>
                                          <p:spTgt spid="80916"/>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80917"/>
                                        </p:tgtEl>
                                        <p:attrNameLst>
                                          <p:attrName>style.visibility</p:attrName>
                                        </p:attrNameLst>
                                      </p:cBhvr>
                                      <p:to>
                                        <p:strVal val="visible"/>
                                      </p:to>
                                    </p:set>
                                    <p:animEffect transition="in" filter="wipe(left)">
                                      <p:cBhvr>
                                        <p:cTn id="58" dur="2000"/>
                                        <p:tgtEl>
                                          <p:spTgt spid="8091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80924"/>
                                        </p:tgtEl>
                                        <p:attrNameLst>
                                          <p:attrName>style.visibility</p:attrName>
                                        </p:attrNameLst>
                                      </p:cBhvr>
                                      <p:to>
                                        <p:strVal val="visible"/>
                                      </p:to>
                                    </p:set>
                                    <p:animEffect transition="in" filter="wipe(right)">
                                      <p:cBhvr>
                                        <p:cTn id="63" dur="1000"/>
                                        <p:tgtEl>
                                          <p:spTgt spid="80924"/>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80925"/>
                                        </p:tgtEl>
                                        <p:attrNameLst>
                                          <p:attrName>style.visibility</p:attrName>
                                        </p:attrNameLst>
                                      </p:cBhvr>
                                      <p:to>
                                        <p:strVal val="visible"/>
                                      </p:to>
                                    </p:set>
                                    <p:animEffect transition="in" filter="wipe(right)">
                                      <p:cBhvr>
                                        <p:cTn id="66" dur="1000"/>
                                        <p:tgtEl>
                                          <p:spTgt spid="80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5" grpId="0" animBg="1"/>
      <p:bldP spid="80907" grpId="0"/>
      <p:bldP spid="80908" grpId="0" animBg="1"/>
      <p:bldP spid="80909" grpId="0"/>
      <p:bldP spid="80910" grpId="0" animBg="1"/>
      <p:bldP spid="80911" grpId="0"/>
      <p:bldP spid="80912" grpId="0" animBg="1"/>
      <p:bldP spid="80913" grpId="0"/>
      <p:bldP spid="80914" grpId="0" animBg="1"/>
      <p:bldP spid="80915" grpId="0"/>
      <p:bldP spid="80916" grpId="0" animBg="1"/>
      <p:bldP spid="80917" grpId="0"/>
      <p:bldP spid="80918" grpId="0" animBg="1"/>
      <p:bldP spid="80920" grpId="0"/>
      <p:bldP spid="80922" grpId="0"/>
      <p:bldP spid="80923" grpId="0" animBg="1"/>
      <p:bldP spid="80924" grpId="0" animBg="1"/>
      <p:bldP spid="809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smtClean="0">
                <a:solidFill>
                  <a:srgbClr val="A58C21"/>
                </a:solidFill>
                <a:effectLst>
                  <a:outerShdw blurRad="38100" dist="38100" dir="2700000" algn="tl">
                    <a:srgbClr val="000000"/>
                  </a:outerShdw>
                </a:effectLst>
                <a:latin typeface="Samarkan" pitchFamily="34" charset="0"/>
                <a:ea typeface="+mj-ea"/>
                <a:cs typeface="+mj-cs"/>
              </a:rPr>
              <a:t>Division of India</a:t>
            </a:r>
          </a:p>
        </p:txBody>
      </p:sp>
      <p:sp>
        <p:nvSpPr>
          <p:cNvPr id="16387" name="Rectangle 3"/>
          <p:cNvSpPr>
            <a:spLocks noGrp="1" noChangeArrowheads="1"/>
          </p:cNvSpPr>
          <p:nvPr>
            <p:ph type="body" idx="1"/>
          </p:nvPr>
        </p:nvSpPr>
        <p:spPr bwMode="auto">
          <a:xfrm>
            <a:off x="1600200" y="1600200"/>
            <a:ext cx="7086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effectLst/>
                <a:ea typeface="ＭＳ Ｐゴシック" pitchFamily="-107" charset="-128"/>
              </a:rPr>
              <a:t>Before 3</a:t>
            </a:r>
            <a:r>
              <a:rPr lang="en-US" baseline="30000" smtClean="0">
                <a:effectLst/>
                <a:ea typeface="ＭＳ Ｐゴシック" pitchFamily="-107" charset="-128"/>
              </a:rPr>
              <a:t>rd</a:t>
            </a:r>
            <a:r>
              <a:rPr lang="en-US" smtClean="0">
                <a:effectLst/>
                <a:ea typeface="ＭＳ Ｐゴシック" pitchFamily="-107" charset="-128"/>
              </a:rPr>
              <a:t> C. BCE Politically fragmented due to:</a:t>
            </a:r>
          </a:p>
          <a:p>
            <a:pPr lvl="1" eaLnBrk="1" hangingPunct="1"/>
            <a:r>
              <a:rPr lang="en-US" smtClean="0">
                <a:effectLst/>
                <a:ea typeface="ＭＳ Ｐゴシック" pitchFamily="-107" charset="-128"/>
              </a:rPr>
              <a:t>Terrain (Mountains, valleys, forests, steppes, deserts)</a:t>
            </a:r>
          </a:p>
          <a:p>
            <a:pPr lvl="2" eaLnBrk="1" hangingPunct="1"/>
            <a:r>
              <a:rPr lang="en-US" smtClean="0">
                <a:effectLst/>
                <a:ea typeface="ＭＳ Ｐゴシック" pitchFamily="-107" charset="-128"/>
              </a:rPr>
              <a:t>Led to different languages &amp; cultural beliefs</a:t>
            </a:r>
          </a:p>
          <a:p>
            <a:pPr lvl="2" eaLnBrk="1" hangingPunct="1"/>
            <a:r>
              <a:rPr lang="en-US" smtClean="0">
                <a:effectLst/>
                <a:ea typeface="ＭＳ Ｐゴシック" pitchFamily="-107" charset="-128"/>
              </a:rPr>
              <a:t>Transportation and communication difficult</a:t>
            </a:r>
          </a:p>
          <a:p>
            <a:pPr lvl="1" eaLnBrk="1" hangingPunct="1"/>
            <a:r>
              <a:rPr lang="en-US" smtClean="0">
                <a:effectLst/>
                <a:ea typeface="ＭＳ Ｐゴシック" pitchFamily="-107" charset="-128"/>
              </a:rPr>
              <a:t>Caste system</a:t>
            </a:r>
          </a:p>
          <a:p>
            <a:pPr lvl="2" eaLnBrk="1" hangingPunct="1"/>
            <a:r>
              <a:rPr lang="en-US" smtClean="0">
                <a:effectLst/>
                <a:ea typeface="ＭＳ Ｐゴシック" pitchFamily="-107" charset="-128"/>
              </a:rPr>
              <a:t>Hundreds of jati separated people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4038600" y="304800"/>
            <a:ext cx="2438400" cy="1736725"/>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5400" b="1">
                <a:solidFill>
                  <a:srgbClr val="A58C21"/>
                </a:solidFill>
                <a:effectLst>
                  <a:outerShdw blurRad="38100" dist="38100" dir="2700000" algn="tl">
                    <a:srgbClr val="000000"/>
                  </a:outerShdw>
                </a:effectLst>
                <a:latin typeface="Samarkan" pitchFamily="34" charset="0"/>
                <a:ea typeface="+mn-ea"/>
              </a:rPr>
              <a:t>Gupta</a:t>
            </a:r>
            <a:br>
              <a:rPr lang="en-US" sz="5400" b="1">
                <a:solidFill>
                  <a:srgbClr val="A58C21"/>
                </a:solidFill>
                <a:effectLst>
                  <a:outerShdw blurRad="38100" dist="38100" dir="2700000" algn="tl">
                    <a:srgbClr val="000000"/>
                  </a:outerShdw>
                </a:effectLst>
                <a:latin typeface="Samarkan" pitchFamily="34" charset="0"/>
                <a:ea typeface="+mn-ea"/>
              </a:rPr>
            </a:br>
            <a:r>
              <a:rPr lang="en-US" sz="5400" b="1">
                <a:solidFill>
                  <a:srgbClr val="A58C21"/>
                </a:solidFill>
                <a:effectLst>
                  <a:outerShdw blurRad="38100" dist="38100" dir="2700000" algn="tl">
                    <a:srgbClr val="000000"/>
                  </a:outerShdw>
                </a:effectLst>
                <a:latin typeface="Samarkan" pitchFamily="34" charset="0"/>
                <a:ea typeface="+mn-ea"/>
              </a:rPr>
              <a:t>Art</a:t>
            </a:r>
          </a:p>
        </p:txBody>
      </p:sp>
      <p:pic>
        <p:nvPicPr>
          <p:cNvPr id="31747" name="Picture 4" descr="Gupta coins"/>
          <p:cNvPicPr>
            <a:picLocks noChangeAspect="1" noChangeArrowheads="1"/>
          </p:cNvPicPr>
          <p:nvPr/>
        </p:nvPicPr>
        <p:blipFill>
          <a:blip r:embed="rId2" cstate="print"/>
          <a:srcRect/>
          <a:stretch>
            <a:fillRect/>
          </a:stretch>
        </p:blipFill>
        <p:spPr bwMode="auto">
          <a:xfrm>
            <a:off x="6858000" y="4495800"/>
            <a:ext cx="1905000" cy="1844675"/>
          </a:xfrm>
          <a:prstGeom prst="rect">
            <a:avLst/>
          </a:prstGeom>
          <a:noFill/>
          <a:ln w="9525">
            <a:solidFill>
              <a:srgbClr val="844200"/>
            </a:solidFill>
            <a:miter lim="800000"/>
            <a:headEnd/>
            <a:tailEnd/>
          </a:ln>
        </p:spPr>
      </p:pic>
      <p:pic>
        <p:nvPicPr>
          <p:cNvPr id="31748" name="Picture 6" descr="gupta4"/>
          <p:cNvPicPr>
            <a:picLocks noChangeAspect="1" noChangeArrowheads="1"/>
          </p:cNvPicPr>
          <p:nvPr/>
        </p:nvPicPr>
        <p:blipFill>
          <a:blip r:embed="rId3" cstate="print">
            <a:lum contrast="6000"/>
          </a:blip>
          <a:srcRect t="2174" r="2174" b="4347"/>
          <a:stretch>
            <a:fillRect/>
          </a:stretch>
        </p:blipFill>
        <p:spPr bwMode="auto">
          <a:xfrm>
            <a:off x="1828800" y="838200"/>
            <a:ext cx="2020888" cy="2895600"/>
          </a:xfrm>
          <a:prstGeom prst="rect">
            <a:avLst/>
          </a:prstGeom>
          <a:noFill/>
          <a:ln w="9525">
            <a:solidFill>
              <a:srgbClr val="844200"/>
            </a:solidFill>
            <a:miter lim="800000"/>
            <a:headEnd/>
            <a:tailEnd/>
          </a:ln>
        </p:spPr>
      </p:pic>
      <p:pic>
        <p:nvPicPr>
          <p:cNvPr id="31749" name="Picture 7" descr="gupta6"/>
          <p:cNvPicPr>
            <a:picLocks noChangeAspect="1" noChangeArrowheads="1"/>
          </p:cNvPicPr>
          <p:nvPr/>
        </p:nvPicPr>
        <p:blipFill>
          <a:blip r:embed="rId4" cstate="print">
            <a:lum contrast="6000"/>
          </a:blip>
          <a:srcRect t="5263"/>
          <a:stretch>
            <a:fillRect/>
          </a:stretch>
        </p:blipFill>
        <p:spPr bwMode="auto">
          <a:xfrm>
            <a:off x="6629400" y="685800"/>
            <a:ext cx="2252663" cy="3200400"/>
          </a:xfrm>
          <a:prstGeom prst="rect">
            <a:avLst/>
          </a:prstGeom>
          <a:noFill/>
          <a:ln w="9525">
            <a:solidFill>
              <a:srgbClr val="844200"/>
            </a:solidFill>
            <a:miter lim="800000"/>
            <a:headEnd/>
            <a:tailEnd/>
          </a:ln>
        </p:spPr>
      </p:pic>
      <p:pic>
        <p:nvPicPr>
          <p:cNvPr id="31750" name="Picture 8" descr="GuptaKrishnahorsedemon"/>
          <p:cNvPicPr>
            <a:picLocks noChangeAspect="1" noChangeArrowheads="1"/>
          </p:cNvPicPr>
          <p:nvPr/>
        </p:nvPicPr>
        <p:blipFill>
          <a:blip r:embed="rId5" cstate="print"/>
          <a:srcRect/>
          <a:stretch>
            <a:fillRect/>
          </a:stretch>
        </p:blipFill>
        <p:spPr bwMode="auto">
          <a:xfrm>
            <a:off x="4098925" y="2438400"/>
            <a:ext cx="2225675" cy="2800350"/>
          </a:xfrm>
          <a:prstGeom prst="rect">
            <a:avLst/>
          </a:prstGeom>
          <a:noFill/>
          <a:ln w="9525">
            <a:solidFill>
              <a:srgbClr val="844200"/>
            </a:solidFill>
            <a:miter lim="800000"/>
            <a:headEnd/>
            <a:tailEnd/>
          </a:ln>
        </p:spPr>
      </p:pic>
      <p:sp>
        <p:nvSpPr>
          <p:cNvPr id="49161" name="Rectangle 9"/>
          <p:cNvSpPr>
            <a:spLocks noChangeArrowheads="1"/>
          </p:cNvSpPr>
          <p:nvPr/>
        </p:nvSpPr>
        <p:spPr bwMode="auto">
          <a:xfrm>
            <a:off x="1828800" y="5562600"/>
            <a:ext cx="4876800" cy="701675"/>
          </a:xfrm>
          <a:prstGeom prst="rect">
            <a:avLst/>
          </a:prstGeom>
          <a:noFill/>
          <a:ln w="9525">
            <a:noFill/>
            <a:miter lim="800000"/>
            <a:headEnd/>
            <a:tailEnd/>
          </a:ln>
          <a:effectLst/>
        </p:spPr>
        <p:txBody>
          <a:bodyPr>
            <a:spAutoFit/>
          </a:bodyPr>
          <a:lstStyle/>
          <a:p>
            <a:pPr algn="ctr">
              <a:defRPr/>
            </a:pPr>
            <a:r>
              <a:rPr lang="en-US" sz="2000" b="1">
                <a:effectLst>
                  <a:outerShdw blurRad="38100" dist="38100" dir="2700000" algn="tl">
                    <a:srgbClr val="FFFFFF"/>
                  </a:outerShdw>
                </a:effectLst>
                <a:latin typeface="Comic Sans MS" pitchFamily="66" charset="0"/>
                <a:ea typeface="+mn-ea"/>
              </a:rPr>
              <a:t>Greatly influenced </a:t>
            </a:r>
            <a:br>
              <a:rPr lang="en-US" sz="2000" b="1">
                <a:effectLst>
                  <a:outerShdw blurRad="38100" dist="38100" dir="2700000" algn="tl">
                    <a:srgbClr val="FFFFFF"/>
                  </a:outerShdw>
                </a:effectLst>
                <a:latin typeface="Comic Sans MS" pitchFamily="66" charset="0"/>
                <a:ea typeface="+mn-ea"/>
              </a:rPr>
            </a:br>
            <a:r>
              <a:rPr lang="en-US" sz="2000" b="1">
                <a:effectLst>
                  <a:outerShdw blurRad="38100" dist="38100" dir="2700000" algn="tl">
                    <a:srgbClr val="FFFFFF"/>
                  </a:outerShdw>
                </a:effectLst>
                <a:latin typeface="Comic Sans MS" pitchFamily="66" charset="0"/>
                <a:ea typeface="+mn-ea"/>
              </a:rPr>
              <a:t>Southeast Asian art &amp; architecture.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3276600" y="2286000"/>
            <a:ext cx="1676400" cy="685800"/>
          </a:xfrm>
          <a:prstGeom prst="rect">
            <a:avLst/>
          </a:prstGeom>
          <a:solidFill>
            <a:srgbClr val="C5A727"/>
          </a:solidFill>
          <a:ln w="9525">
            <a:noFill/>
            <a:miter lim="800000"/>
            <a:headEnd/>
            <a:tailEnd/>
          </a:ln>
          <a:effectLst>
            <a:prstShdw prst="shdw17" dist="17961" dir="2700000">
              <a:srgbClr val="766417"/>
            </a:prstShdw>
          </a:effectLst>
        </p:spPr>
        <p:txBody>
          <a:bodyPr wrap="none" anchor="ctr"/>
          <a:lstStyle/>
          <a:p>
            <a:pPr algn="ctr">
              <a:defRPr/>
            </a:pPr>
            <a:r>
              <a:rPr lang="en-US" sz="2000" b="1">
                <a:solidFill>
                  <a:schemeClr val="bg1"/>
                </a:solidFill>
                <a:effectLst>
                  <a:outerShdw blurRad="38100" dist="38100" dir="2700000" algn="tl">
                    <a:srgbClr val="000000"/>
                  </a:outerShdw>
                </a:effectLst>
                <a:latin typeface="Comic Sans MS" pitchFamily="66" charset="0"/>
                <a:ea typeface="+mn-ea"/>
              </a:rPr>
              <a:t>Medicine</a:t>
            </a:r>
          </a:p>
        </p:txBody>
      </p:sp>
      <p:sp>
        <p:nvSpPr>
          <p:cNvPr id="47109" name="Rectangle 5"/>
          <p:cNvSpPr>
            <a:spLocks noChangeArrowheads="1"/>
          </p:cNvSpPr>
          <p:nvPr/>
        </p:nvSpPr>
        <p:spPr bwMode="auto">
          <a:xfrm>
            <a:off x="6629400" y="2209800"/>
            <a:ext cx="1676400" cy="685800"/>
          </a:xfrm>
          <a:prstGeom prst="rect">
            <a:avLst/>
          </a:prstGeom>
          <a:solidFill>
            <a:srgbClr val="C5A727"/>
          </a:solidFill>
          <a:ln w="9525">
            <a:noFill/>
            <a:miter lim="800000"/>
            <a:headEnd/>
            <a:tailEnd/>
          </a:ln>
          <a:effectLst>
            <a:prstShdw prst="shdw17" dist="17961" dir="2700000">
              <a:srgbClr val="766417"/>
            </a:prstShdw>
          </a:effectLst>
        </p:spPr>
        <p:txBody>
          <a:bodyPr wrap="none" anchor="ctr"/>
          <a:lstStyle/>
          <a:p>
            <a:pPr algn="ctr">
              <a:defRPr/>
            </a:pPr>
            <a:r>
              <a:rPr lang="en-US" sz="2000" b="1">
                <a:solidFill>
                  <a:schemeClr val="bg1"/>
                </a:solidFill>
                <a:effectLst>
                  <a:outerShdw blurRad="38100" dist="38100" dir="2700000" algn="tl">
                    <a:srgbClr val="000000"/>
                  </a:outerShdw>
                </a:effectLst>
                <a:latin typeface="Comic Sans MS" pitchFamily="66" charset="0"/>
                <a:ea typeface="+mn-ea"/>
              </a:rPr>
              <a:t>Literature</a:t>
            </a:r>
          </a:p>
        </p:txBody>
      </p:sp>
      <p:sp>
        <p:nvSpPr>
          <p:cNvPr id="47110" name="Rectangle 6"/>
          <p:cNvSpPr>
            <a:spLocks noChangeArrowheads="1"/>
          </p:cNvSpPr>
          <p:nvPr/>
        </p:nvSpPr>
        <p:spPr bwMode="auto">
          <a:xfrm>
            <a:off x="3505200" y="4692650"/>
            <a:ext cx="1676400" cy="685800"/>
          </a:xfrm>
          <a:prstGeom prst="rect">
            <a:avLst/>
          </a:prstGeom>
          <a:solidFill>
            <a:srgbClr val="C5A727"/>
          </a:solidFill>
          <a:ln w="9525">
            <a:noFill/>
            <a:miter lim="800000"/>
            <a:headEnd/>
            <a:tailEnd/>
          </a:ln>
          <a:effectLst>
            <a:prstShdw prst="shdw17" dist="17961" dir="2700000">
              <a:srgbClr val="766417"/>
            </a:prstShdw>
          </a:effectLst>
        </p:spPr>
        <p:txBody>
          <a:bodyPr wrap="none" anchor="ctr"/>
          <a:lstStyle/>
          <a:p>
            <a:pPr algn="ctr">
              <a:defRPr/>
            </a:pPr>
            <a:r>
              <a:rPr lang="en-US" sz="1900" b="1">
                <a:solidFill>
                  <a:schemeClr val="bg1"/>
                </a:solidFill>
                <a:effectLst>
                  <a:outerShdw blurRad="38100" dist="38100" dir="2700000" algn="tl">
                    <a:srgbClr val="000000"/>
                  </a:outerShdw>
                </a:effectLst>
                <a:latin typeface="Comic Sans MS" pitchFamily="66" charset="0"/>
                <a:ea typeface="+mn-ea"/>
              </a:rPr>
              <a:t>Mathematics</a:t>
            </a:r>
          </a:p>
        </p:txBody>
      </p:sp>
      <p:sp>
        <p:nvSpPr>
          <p:cNvPr id="47111" name="Rectangle 7"/>
          <p:cNvSpPr>
            <a:spLocks noChangeArrowheads="1"/>
          </p:cNvSpPr>
          <p:nvPr/>
        </p:nvSpPr>
        <p:spPr bwMode="auto">
          <a:xfrm>
            <a:off x="6705600" y="4464050"/>
            <a:ext cx="1600200" cy="685800"/>
          </a:xfrm>
          <a:prstGeom prst="rect">
            <a:avLst/>
          </a:prstGeom>
          <a:solidFill>
            <a:srgbClr val="C5A727"/>
          </a:solidFill>
          <a:ln w="9525">
            <a:noFill/>
            <a:miter lim="800000"/>
            <a:headEnd/>
            <a:tailEnd/>
          </a:ln>
          <a:effectLst>
            <a:prstShdw prst="shdw17" dist="17961" dir="2700000">
              <a:srgbClr val="766417"/>
            </a:prstShdw>
          </a:effectLst>
        </p:spPr>
        <p:txBody>
          <a:bodyPr wrap="none" anchor="ctr"/>
          <a:lstStyle/>
          <a:p>
            <a:pPr algn="ctr">
              <a:defRPr/>
            </a:pPr>
            <a:r>
              <a:rPr lang="en-US" sz="2000" b="1">
                <a:solidFill>
                  <a:schemeClr val="bg1"/>
                </a:solidFill>
                <a:effectLst>
                  <a:outerShdw blurRad="38100" dist="38100" dir="2700000" algn="tl">
                    <a:srgbClr val="000000"/>
                  </a:outerShdw>
                </a:effectLst>
                <a:latin typeface="Comic Sans MS" pitchFamily="66" charset="0"/>
                <a:ea typeface="+mn-ea"/>
              </a:rPr>
              <a:t>Astronomy</a:t>
            </a:r>
          </a:p>
        </p:txBody>
      </p:sp>
      <p:sp>
        <p:nvSpPr>
          <p:cNvPr id="47112" name="Text Box 8"/>
          <p:cNvSpPr txBox="1">
            <a:spLocks noChangeArrowheads="1"/>
          </p:cNvSpPr>
          <p:nvPr/>
        </p:nvSpPr>
        <p:spPr bwMode="auto">
          <a:xfrm>
            <a:off x="2667000" y="1447800"/>
            <a:ext cx="22860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Printed</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medicinal guides</a:t>
            </a:r>
          </a:p>
        </p:txBody>
      </p:sp>
      <p:sp>
        <p:nvSpPr>
          <p:cNvPr id="47113" name="Text Box 9"/>
          <p:cNvSpPr txBox="1">
            <a:spLocks noChangeArrowheads="1"/>
          </p:cNvSpPr>
          <p:nvPr/>
        </p:nvSpPr>
        <p:spPr bwMode="auto">
          <a:xfrm>
            <a:off x="3581400" y="425450"/>
            <a:ext cx="19812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1000 diseases</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classified</a:t>
            </a:r>
          </a:p>
        </p:txBody>
      </p:sp>
      <p:sp>
        <p:nvSpPr>
          <p:cNvPr id="47114" name="Text Box 10"/>
          <p:cNvSpPr txBox="1">
            <a:spLocks noChangeArrowheads="1"/>
          </p:cNvSpPr>
          <p:nvPr/>
        </p:nvSpPr>
        <p:spPr bwMode="auto">
          <a:xfrm>
            <a:off x="1828800" y="2286000"/>
            <a:ext cx="12954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Plastic</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Surgery</a:t>
            </a:r>
          </a:p>
        </p:txBody>
      </p:sp>
      <p:sp>
        <p:nvSpPr>
          <p:cNvPr id="47115" name="Text Box 11"/>
          <p:cNvSpPr txBox="1">
            <a:spLocks noChangeArrowheads="1"/>
          </p:cNvSpPr>
          <p:nvPr/>
        </p:nvSpPr>
        <p:spPr bwMode="auto">
          <a:xfrm>
            <a:off x="1752600" y="3473450"/>
            <a:ext cx="15240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C-sections</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performed</a:t>
            </a:r>
          </a:p>
        </p:txBody>
      </p:sp>
      <p:sp>
        <p:nvSpPr>
          <p:cNvPr id="47116" name="Text Box 12"/>
          <p:cNvSpPr txBox="1">
            <a:spLocks noChangeArrowheads="1"/>
          </p:cNvSpPr>
          <p:nvPr/>
        </p:nvSpPr>
        <p:spPr bwMode="auto">
          <a:xfrm>
            <a:off x="3124200" y="3138488"/>
            <a:ext cx="1524000" cy="366712"/>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Inoculations</a:t>
            </a:r>
          </a:p>
        </p:txBody>
      </p:sp>
      <p:sp>
        <p:nvSpPr>
          <p:cNvPr id="47117" name="Text Box 13"/>
          <p:cNvSpPr txBox="1">
            <a:spLocks noChangeArrowheads="1"/>
          </p:cNvSpPr>
          <p:nvPr/>
        </p:nvSpPr>
        <p:spPr bwMode="auto">
          <a:xfrm>
            <a:off x="1752600" y="762000"/>
            <a:ext cx="20574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500 healing</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plants identified</a:t>
            </a:r>
          </a:p>
        </p:txBody>
      </p:sp>
      <p:sp>
        <p:nvSpPr>
          <p:cNvPr id="47118" name="Text Box 14"/>
          <p:cNvSpPr txBox="1">
            <a:spLocks noChangeArrowheads="1"/>
          </p:cNvSpPr>
          <p:nvPr/>
        </p:nvSpPr>
        <p:spPr bwMode="auto">
          <a:xfrm>
            <a:off x="1981200" y="4921250"/>
            <a:ext cx="12954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Decimal</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System</a:t>
            </a:r>
          </a:p>
        </p:txBody>
      </p:sp>
      <p:sp>
        <p:nvSpPr>
          <p:cNvPr id="47119" name="Text Box 15"/>
          <p:cNvSpPr txBox="1">
            <a:spLocks noChangeArrowheads="1"/>
          </p:cNvSpPr>
          <p:nvPr/>
        </p:nvSpPr>
        <p:spPr bwMode="auto">
          <a:xfrm>
            <a:off x="2743200" y="5911850"/>
            <a:ext cx="12954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Concept</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of Zero</a:t>
            </a:r>
          </a:p>
        </p:txBody>
      </p:sp>
      <p:sp>
        <p:nvSpPr>
          <p:cNvPr id="47120" name="Text Box 16"/>
          <p:cNvSpPr txBox="1">
            <a:spLocks noChangeArrowheads="1"/>
          </p:cNvSpPr>
          <p:nvPr/>
        </p:nvSpPr>
        <p:spPr bwMode="auto">
          <a:xfrm>
            <a:off x="4419600" y="5759450"/>
            <a:ext cx="1676400" cy="366713"/>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PI = 3.1416</a:t>
            </a:r>
          </a:p>
        </p:txBody>
      </p:sp>
      <p:sp>
        <p:nvSpPr>
          <p:cNvPr id="47121" name="Text Box 17"/>
          <p:cNvSpPr txBox="1">
            <a:spLocks noChangeArrowheads="1"/>
          </p:cNvSpPr>
          <p:nvPr/>
        </p:nvSpPr>
        <p:spPr bwMode="auto">
          <a:xfrm>
            <a:off x="5486400" y="1828800"/>
            <a:ext cx="1219200" cy="366713"/>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Kalidasa</a:t>
            </a:r>
          </a:p>
        </p:txBody>
      </p:sp>
      <p:sp>
        <p:nvSpPr>
          <p:cNvPr id="47122" name="Text Box 18"/>
          <p:cNvSpPr txBox="1">
            <a:spLocks noChangeArrowheads="1"/>
          </p:cNvSpPr>
          <p:nvPr/>
        </p:nvSpPr>
        <p:spPr bwMode="auto">
          <a:xfrm>
            <a:off x="7239000" y="3594100"/>
            <a:ext cx="17526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Solar</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Calendar</a:t>
            </a:r>
          </a:p>
        </p:txBody>
      </p:sp>
      <p:sp>
        <p:nvSpPr>
          <p:cNvPr id="47123" name="Text Box 19"/>
          <p:cNvSpPr txBox="1">
            <a:spLocks noChangeArrowheads="1"/>
          </p:cNvSpPr>
          <p:nvPr/>
        </p:nvSpPr>
        <p:spPr bwMode="auto">
          <a:xfrm>
            <a:off x="7315200" y="5499100"/>
            <a:ext cx="1371600" cy="641350"/>
          </a:xfrm>
          <a:prstGeom prst="rect">
            <a:avLst/>
          </a:prstGeom>
          <a:noFill/>
          <a:ln w="9525">
            <a:noFill/>
            <a:miter lim="800000"/>
            <a:headEnd/>
            <a:tailEnd/>
          </a:ln>
          <a:effectLst/>
        </p:spPr>
        <p:txBody>
          <a:bodyPr>
            <a:spAutoFit/>
          </a:bodyPr>
          <a:lstStyle/>
          <a:p>
            <a:pPr algn="ctr">
              <a:spcBef>
                <a:spcPct val="50000"/>
              </a:spcBef>
              <a:defRPr/>
            </a:pPr>
            <a:r>
              <a:rPr lang="en-US" sz="1800" b="1">
                <a:effectLst>
                  <a:outerShdw blurRad="38100" dist="38100" dir="2700000" algn="tl">
                    <a:srgbClr val="FFFFFF"/>
                  </a:outerShdw>
                </a:effectLst>
                <a:latin typeface="Comic Sans MS" pitchFamily="66" charset="0"/>
                <a:ea typeface="+mn-ea"/>
              </a:rPr>
              <a:t>The earth</a:t>
            </a:r>
            <a:br>
              <a:rPr lang="en-US" sz="1800" b="1">
                <a:effectLst>
                  <a:outerShdw blurRad="38100" dist="38100" dir="2700000" algn="tl">
                    <a:srgbClr val="FFFFFF"/>
                  </a:outerShdw>
                </a:effectLst>
                <a:latin typeface="Comic Sans MS" pitchFamily="66" charset="0"/>
                <a:ea typeface="+mn-ea"/>
              </a:rPr>
            </a:br>
            <a:r>
              <a:rPr lang="en-US" sz="1800" b="1">
                <a:effectLst>
                  <a:outerShdw blurRad="38100" dist="38100" dir="2700000" algn="tl">
                    <a:srgbClr val="FFFFFF"/>
                  </a:outerShdw>
                </a:effectLst>
                <a:latin typeface="Comic Sans MS" pitchFamily="66" charset="0"/>
                <a:ea typeface="+mn-ea"/>
              </a:rPr>
              <a:t>is round</a:t>
            </a:r>
          </a:p>
        </p:txBody>
      </p:sp>
      <p:sp>
        <p:nvSpPr>
          <p:cNvPr id="47124" name="Line 20"/>
          <p:cNvSpPr>
            <a:spLocks noChangeShapeType="1"/>
          </p:cNvSpPr>
          <p:nvPr/>
        </p:nvSpPr>
        <p:spPr bwMode="auto">
          <a:xfrm flipV="1">
            <a:off x="3962400" y="2057400"/>
            <a:ext cx="0" cy="152400"/>
          </a:xfrm>
          <a:prstGeom prst="line">
            <a:avLst/>
          </a:prstGeom>
          <a:noFill/>
          <a:ln w="9525">
            <a:solidFill>
              <a:schemeClr val="tx1"/>
            </a:solidFill>
            <a:round/>
            <a:headEnd/>
            <a:tailEnd type="triangle" w="med" len="med"/>
          </a:ln>
        </p:spPr>
        <p:txBody>
          <a:bodyPr/>
          <a:lstStyle/>
          <a:p>
            <a:endParaRPr lang="en-US"/>
          </a:p>
        </p:txBody>
      </p:sp>
      <p:sp>
        <p:nvSpPr>
          <p:cNvPr id="47125" name="Line 21"/>
          <p:cNvSpPr>
            <a:spLocks noChangeShapeType="1"/>
          </p:cNvSpPr>
          <p:nvPr/>
        </p:nvSpPr>
        <p:spPr bwMode="auto">
          <a:xfrm flipH="1" flipV="1">
            <a:off x="2819400" y="1371600"/>
            <a:ext cx="381000" cy="304800"/>
          </a:xfrm>
          <a:prstGeom prst="line">
            <a:avLst/>
          </a:prstGeom>
          <a:noFill/>
          <a:ln w="9525">
            <a:solidFill>
              <a:schemeClr val="tx1"/>
            </a:solidFill>
            <a:round/>
            <a:headEnd/>
            <a:tailEnd type="triangle" w="med" len="med"/>
          </a:ln>
        </p:spPr>
        <p:txBody>
          <a:bodyPr/>
          <a:lstStyle/>
          <a:p>
            <a:endParaRPr lang="en-US"/>
          </a:p>
        </p:txBody>
      </p:sp>
      <p:sp>
        <p:nvSpPr>
          <p:cNvPr id="47126" name="Line 22"/>
          <p:cNvSpPr>
            <a:spLocks noChangeShapeType="1"/>
          </p:cNvSpPr>
          <p:nvPr/>
        </p:nvSpPr>
        <p:spPr bwMode="auto">
          <a:xfrm flipV="1">
            <a:off x="4038600" y="1022350"/>
            <a:ext cx="533400" cy="457200"/>
          </a:xfrm>
          <a:prstGeom prst="line">
            <a:avLst/>
          </a:prstGeom>
          <a:noFill/>
          <a:ln w="9525">
            <a:solidFill>
              <a:schemeClr val="tx1"/>
            </a:solidFill>
            <a:round/>
            <a:headEnd/>
            <a:tailEnd type="triangle" w="med" len="med"/>
          </a:ln>
        </p:spPr>
        <p:txBody>
          <a:bodyPr/>
          <a:lstStyle/>
          <a:p>
            <a:endParaRPr lang="en-US"/>
          </a:p>
        </p:txBody>
      </p:sp>
      <p:sp>
        <p:nvSpPr>
          <p:cNvPr id="47127" name="Line 23"/>
          <p:cNvSpPr>
            <a:spLocks noChangeShapeType="1"/>
          </p:cNvSpPr>
          <p:nvPr/>
        </p:nvSpPr>
        <p:spPr bwMode="auto">
          <a:xfrm flipH="1">
            <a:off x="2895600" y="2590800"/>
            <a:ext cx="304800" cy="0"/>
          </a:xfrm>
          <a:prstGeom prst="line">
            <a:avLst/>
          </a:prstGeom>
          <a:noFill/>
          <a:ln w="9525">
            <a:solidFill>
              <a:schemeClr val="tx1"/>
            </a:solidFill>
            <a:round/>
            <a:headEnd/>
            <a:tailEnd type="triangle" w="med" len="med"/>
          </a:ln>
        </p:spPr>
        <p:txBody>
          <a:bodyPr/>
          <a:lstStyle/>
          <a:p>
            <a:endParaRPr lang="en-US"/>
          </a:p>
        </p:txBody>
      </p:sp>
      <p:sp>
        <p:nvSpPr>
          <p:cNvPr id="47128" name="Line 24"/>
          <p:cNvSpPr>
            <a:spLocks noChangeShapeType="1"/>
          </p:cNvSpPr>
          <p:nvPr/>
        </p:nvSpPr>
        <p:spPr bwMode="auto">
          <a:xfrm>
            <a:off x="3962400" y="2971800"/>
            <a:ext cx="0" cy="228600"/>
          </a:xfrm>
          <a:prstGeom prst="line">
            <a:avLst/>
          </a:prstGeom>
          <a:noFill/>
          <a:ln w="9525">
            <a:solidFill>
              <a:schemeClr val="tx1"/>
            </a:solidFill>
            <a:round/>
            <a:headEnd/>
            <a:tailEnd type="triangle" w="med" len="med"/>
          </a:ln>
        </p:spPr>
        <p:txBody>
          <a:bodyPr/>
          <a:lstStyle/>
          <a:p>
            <a:endParaRPr lang="en-US"/>
          </a:p>
        </p:txBody>
      </p:sp>
      <p:sp>
        <p:nvSpPr>
          <p:cNvPr id="47129" name="Line 25"/>
          <p:cNvSpPr>
            <a:spLocks noChangeShapeType="1"/>
          </p:cNvSpPr>
          <p:nvPr/>
        </p:nvSpPr>
        <p:spPr bwMode="auto">
          <a:xfrm flipH="1">
            <a:off x="2514600" y="2819400"/>
            <a:ext cx="762000" cy="685800"/>
          </a:xfrm>
          <a:prstGeom prst="line">
            <a:avLst/>
          </a:prstGeom>
          <a:noFill/>
          <a:ln w="9525">
            <a:solidFill>
              <a:schemeClr val="tx1"/>
            </a:solidFill>
            <a:round/>
            <a:headEnd/>
            <a:tailEnd type="triangle" w="med" len="med"/>
          </a:ln>
        </p:spPr>
        <p:txBody>
          <a:bodyPr/>
          <a:lstStyle/>
          <a:p>
            <a:endParaRPr lang="en-US"/>
          </a:p>
        </p:txBody>
      </p:sp>
      <p:sp>
        <p:nvSpPr>
          <p:cNvPr id="32792" name="Line 26"/>
          <p:cNvSpPr>
            <a:spLocks noChangeShapeType="1"/>
          </p:cNvSpPr>
          <p:nvPr/>
        </p:nvSpPr>
        <p:spPr bwMode="auto">
          <a:xfrm flipH="1" flipV="1">
            <a:off x="4495800" y="2971800"/>
            <a:ext cx="609600" cy="533400"/>
          </a:xfrm>
          <a:prstGeom prst="line">
            <a:avLst/>
          </a:prstGeom>
          <a:noFill/>
          <a:ln w="57150">
            <a:solidFill>
              <a:srgbClr val="FF3300"/>
            </a:solidFill>
            <a:round/>
            <a:headEnd/>
            <a:tailEnd type="triangle" w="med" len="med"/>
          </a:ln>
        </p:spPr>
        <p:txBody>
          <a:bodyPr/>
          <a:lstStyle/>
          <a:p>
            <a:endParaRPr lang="en-US"/>
          </a:p>
        </p:txBody>
      </p:sp>
      <p:sp>
        <p:nvSpPr>
          <p:cNvPr id="32793" name="Line 27"/>
          <p:cNvSpPr>
            <a:spLocks noChangeShapeType="1"/>
          </p:cNvSpPr>
          <p:nvPr/>
        </p:nvSpPr>
        <p:spPr bwMode="auto">
          <a:xfrm flipV="1">
            <a:off x="6172200" y="2971800"/>
            <a:ext cx="1219200" cy="609600"/>
          </a:xfrm>
          <a:prstGeom prst="line">
            <a:avLst/>
          </a:prstGeom>
          <a:noFill/>
          <a:ln w="57150">
            <a:solidFill>
              <a:srgbClr val="FF3300"/>
            </a:solidFill>
            <a:round/>
            <a:headEnd/>
            <a:tailEnd type="triangle" w="med" len="med"/>
          </a:ln>
        </p:spPr>
        <p:txBody>
          <a:bodyPr/>
          <a:lstStyle/>
          <a:p>
            <a:endParaRPr lang="en-US"/>
          </a:p>
        </p:txBody>
      </p:sp>
      <p:sp>
        <p:nvSpPr>
          <p:cNvPr id="32794" name="Line 28"/>
          <p:cNvSpPr>
            <a:spLocks noChangeShapeType="1"/>
          </p:cNvSpPr>
          <p:nvPr/>
        </p:nvSpPr>
        <p:spPr bwMode="auto">
          <a:xfrm>
            <a:off x="5867400" y="4114800"/>
            <a:ext cx="762000" cy="685800"/>
          </a:xfrm>
          <a:prstGeom prst="line">
            <a:avLst/>
          </a:prstGeom>
          <a:noFill/>
          <a:ln w="57150">
            <a:solidFill>
              <a:srgbClr val="FF3300"/>
            </a:solidFill>
            <a:round/>
            <a:headEnd/>
            <a:tailEnd type="triangle" w="med" len="med"/>
          </a:ln>
        </p:spPr>
        <p:txBody>
          <a:bodyPr/>
          <a:lstStyle/>
          <a:p>
            <a:endParaRPr lang="en-US"/>
          </a:p>
        </p:txBody>
      </p:sp>
      <p:sp>
        <p:nvSpPr>
          <p:cNvPr id="32795" name="Line 29"/>
          <p:cNvSpPr>
            <a:spLocks noChangeShapeType="1"/>
          </p:cNvSpPr>
          <p:nvPr/>
        </p:nvSpPr>
        <p:spPr bwMode="auto">
          <a:xfrm flipH="1">
            <a:off x="4419600" y="4114800"/>
            <a:ext cx="762000" cy="533400"/>
          </a:xfrm>
          <a:prstGeom prst="line">
            <a:avLst/>
          </a:prstGeom>
          <a:noFill/>
          <a:ln w="57150">
            <a:solidFill>
              <a:srgbClr val="FF3300"/>
            </a:solidFill>
            <a:round/>
            <a:headEnd/>
            <a:tailEnd type="triangle" w="med" len="med"/>
          </a:ln>
        </p:spPr>
        <p:txBody>
          <a:bodyPr/>
          <a:lstStyle/>
          <a:p>
            <a:endParaRPr lang="en-US"/>
          </a:p>
        </p:txBody>
      </p:sp>
      <p:sp>
        <p:nvSpPr>
          <p:cNvPr id="47107" name="AutoShape 3"/>
          <p:cNvSpPr>
            <a:spLocks noChangeArrowheads="1"/>
          </p:cNvSpPr>
          <p:nvPr/>
        </p:nvSpPr>
        <p:spPr bwMode="auto">
          <a:xfrm>
            <a:off x="4648200" y="3092450"/>
            <a:ext cx="1828800" cy="1371600"/>
          </a:xfrm>
          <a:prstGeom prst="diamond">
            <a:avLst/>
          </a:prstGeom>
          <a:solidFill>
            <a:srgbClr val="FF3300"/>
          </a:solidFill>
          <a:ln w="9525">
            <a:noFill/>
            <a:miter lim="800000"/>
            <a:headEnd/>
            <a:tailEnd/>
          </a:ln>
          <a:effectLst/>
        </p:spPr>
        <p:txBody>
          <a:bodyPr wrap="none" anchor="ctr"/>
          <a:lstStyle/>
          <a:p>
            <a:pPr algn="ctr">
              <a:defRPr/>
            </a:pPr>
            <a:r>
              <a:rPr lang="en-US" b="1">
                <a:solidFill>
                  <a:schemeClr val="bg1"/>
                </a:solidFill>
                <a:effectLst>
                  <a:outerShdw blurRad="38100" dist="38100" dir="2700000" algn="tl">
                    <a:srgbClr val="000000"/>
                  </a:outerShdw>
                </a:effectLst>
                <a:latin typeface="Samarkan" pitchFamily="34" charset="0"/>
                <a:ea typeface="+mn-ea"/>
              </a:rPr>
              <a:t>Gupta</a:t>
            </a:r>
            <a:br>
              <a:rPr lang="en-US" b="1">
                <a:solidFill>
                  <a:schemeClr val="bg1"/>
                </a:solidFill>
                <a:effectLst>
                  <a:outerShdw blurRad="38100" dist="38100" dir="2700000" algn="tl">
                    <a:srgbClr val="000000"/>
                  </a:outerShdw>
                </a:effectLst>
                <a:latin typeface="Samarkan" pitchFamily="34" charset="0"/>
                <a:ea typeface="+mn-ea"/>
              </a:rPr>
            </a:br>
            <a:r>
              <a:rPr lang="en-US" b="1">
                <a:solidFill>
                  <a:schemeClr val="bg1"/>
                </a:solidFill>
                <a:effectLst>
                  <a:outerShdw blurRad="38100" dist="38100" dir="2700000" algn="tl">
                    <a:srgbClr val="000000"/>
                  </a:outerShdw>
                </a:effectLst>
                <a:latin typeface="Samarkan" pitchFamily="34" charset="0"/>
                <a:ea typeface="+mn-ea"/>
              </a:rPr>
              <a:t>India</a:t>
            </a:r>
          </a:p>
        </p:txBody>
      </p:sp>
      <p:sp>
        <p:nvSpPr>
          <p:cNvPr id="47134" name="Line 30"/>
          <p:cNvSpPr>
            <a:spLocks noChangeShapeType="1"/>
          </p:cNvSpPr>
          <p:nvPr/>
        </p:nvSpPr>
        <p:spPr bwMode="auto">
          <a:xfrm flipH="1" flipV="1">
            <a:off x="6248400" y="2209800"/>
            <a:ext cx="381000" cy="152400"/>
          </a:xfrm>
          <a:prstGeom prst="line">
            <a:avLst/>
          </a:prstGeom>
          <a:noFill/>
          <a:ln w="9525">
            <a:solidFill>
              <a:schemeClr val="tx1"/>
            </a:solidFill>
            <a:round/>
            <a:headEnd/>
            <a:tailEnd type="triangle" w="med" len="med"/>
          </a:ln>
        </p:spPr>
        <p:txBody>
          <a:bodyPr/>
          <a:lstStyle/>
          <a:p>
            <a:endParaRPr lang="en-US"/>
          </a:p>
        </p:txBody>
      </p:sp>
      <p:sp>
        <p:nvSpPr>
          <p:cNvPr id="47135" name="Line 31"/>
          <p:cNvSpPr>
            <a:spLocks noChangeShapeType="1"/>
          </p:cNvSpPr>
          <p:nvPr/>
        </p:nvSpPr>
        <p:spPr bwMode="auto">
          <a:xfrm flipV="1">
            <a:off x="7620000" y="4159250"/>
            <a:ext cx="457200" cy="304800"/>
          </a:xfrm>
          <a:prstGeom prst="line">
            <a:avLst/>
          </a:prstGeom>
          <a:noFill/>
          <a:ln w="9525">
            <a:solidFill>
              <a:schemeClr val="tx1"/>
            </a:solidFill>
            <a:round/>
            <a:headEnd/>
            <a:tailEnd type="triangle" w="med" len="med"/>
          </a:ln>
        </p:spPr>
        <p:txBody>
          <a:bodyPr/>
          <a:lstStyle/>
          <a:p>
            <a:endParaRPr lang="en-US"/>
          </a:p>
        </p:txBody>
      </p:sp>
      <p:sp>
        <p:nvSpPr>
          <p:cNvPr id="47136" name="Line 32"/>
          <p:cNvSpPr>
            <a:spLocks noChangeShapeType="1"/>
          </p:cNvSpPr>
          <p:nvPr/>
        </p:nvSpPr>
        <p:spPr bwMode="auto">
          <a:xfrm>
            <a:off x="7696200" y="5149850"/>
            <a:ext cx="381000" cy="457200"/>
          </a:xfrm>
          <a:prstGeom prst="line">
            <a:avLst/>
          </a:prstGeom>
          <a:noFill/>
          <a:ln w="9525">
            <a:solidFill>
              <a:schemeClr val="tx1"/>
            </a:solidFill>
            <a:round/>
            <a:headEnd/>
            <a:tailEnd type="triangle" w="med" len="med"/>
          </a:ln>
        </p:spPr>
        <p:txBody>
          <a:bodyPr/>
          <a:lstStyle/>
          <a:p>
            <a:endParaRPr lang="en-US"/>
          </a:p>
        </p:txBody>
      </p:sp>
      <p:sp>
        <p:nvSpPr>
          <p:cNvPr id="47137" name="Line 33"/>
          <p:cNvSpPr>
            <a:spLocks noChangeShapeType="1"/>
          </p:cNvSpPr>
          <p:nvPr/>
        </p:nvSpPr>
        <p:spPr bwMode="auto">
          <a:xfrm flipH="1">
            <a:off x="3048000" y="5073650"/>
            <a:ext cx="381000" cy="228600"/>
          </a:xfrm>
          <a:prstGeom prst="line">
            <a:avLst/>
          </a:prstGeom>
          <a:noFill/>
          <a:ln w="9525">
            <a:solidFill>
              <a:schemeClr val="tx1"/>
            </a:solidFill>
            <a:round/>
            <a:headEnd/>
            <a:tailEnd type="triangle" w="med" len="med"/>
          </a:ln>
        </p:spPr>
        <p:txBody>
          <a:bodyPr/>
          <a:lstStyle/>
          <a:p>
            <a:endParaRPr lang="en-US"/>
          </a:p>
        </p:txBody>
      </p:sp>
      <p:sp>
        <p:nvSpPr>
          <p:cNvPr id="47138" name="Line 34"/>
          <p:cNvSpPr>
            <a:spLocks noChangeShapeType="1"/>
          </p:cNvSpPr>
          <p:nvPr/>
        </p:nvSpPr>
        <p:spPr bwMode="auto">
          <a:xfrm flipH="1">
            <a:off x="3429000" y="5378450"/>
            <a:ext cx="457200" cy="609600"/>
          </a:xfrm>
          <a:prstGeom prst="line">
            <a:avLst/>
          </a:prstGeom>
          <a:noFill/>
          <a:ln w="9525">
            <a:solidFill>
              <a:schemeClr val="tx1"/>
            </a:solidFill>
            <a:round/>
            <a:headEnd/>
            <a:tailEnd type="triangle" w="med" len="med"/>
          </a:ln>
        </p:spPr>
        <p:txBody>
          <a:bodyPr/>
          <a:lstStyle/>
          <a:p>
            <a:endParaRPr lang="en-US"/>
          </a:p>
        </p:txBody>
      </p:sp>
      <p:sp>
        <p:nvSpPr>
          <p:cNvPr id="47139" name="Line 35"/>
          <p:cNvSpPr>
            <a:spLocks noChangeShapeType="1"/>
          </p:cNvSpPr>
          <p:nvPr/>
        </p:nvSpPr>
        <p:spPr bwMode="auto">
          <a:xfrm>
            <a:off x="4876800" y="5378450"/>
            <a:ext cx="304800" cy="381000"/>
          </a:xfrm>
          <a:prstGeom prst="line">
            <a:avLst/>
          </a:prstGeom>
          <a:noFill/>
          <a:ln w="9525">
            <a:solidFill>
              <a:schemeClr val="tx1"/>
            </a:solidFill>
            <a:round/>
            <a:headEnd/>
            <a:tailEnd type="triangle" w="med" len="med"/>
          </a:ln>
        </p:spPr>
        <p:txBody>
          <a:bodyPr/>
          <a:lstStyle/>
          <a:p>
            <a:endParaRPr lang="en-US"/>
          </a:p>
        </p:txBody>
      </p:sp>
      <p:sp>
        <p:nvSpPr>
          <p:cNvPr id="47140" name="Text Box 36"/>
          <p:cNvSpPr txBox="1">
            <a:spLocks noChangeArrowheads="1"/>
          </p:cNvSpPr>
          <p:nvPr/>
        </p:nvSpPr>
        <p:spPr bwMode="auto">
          <a:xfrm>
            <a:off x="5486400" y="228600"/>
            <a:ext cx="3505200" cy="1200150"/>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3600" b="1" dirty="0">
                <a:solidFill>
                  <a:srgbClr val="A58C21"/>
                </a:solidFill>
                <a:effectLst>
                  <a:outerShdw blurRad="38100" dist="38100" dir="2700000" algn="tl">
                    <a:srgbClr val="000000"/>
                  </a:outerShdw>
                </a:effectLst>
                <a:latin typeface="Samarkan" pitchFamily="34" charset="0"/>
                <a:ea typeface="+mn-ea"/>
              </a:rPr>
              <a:t>Gupta Achievements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1000" fill="hold"/>
                                        <p:tgtEl>
                                          <p:spTgt spid="47108"/>
                                        </p:tgtEl>
                                        <p:attrNameLst>
                                          <p:attrName>ppt_x</p:attrName>
                                        </p:attrNameLst>
                                      </p:cBhvr>
                                      <p:tavLst>
                                        <p:tav tm="0">
                                          <p:val>
                                            <p:strVal val="0-#ppt_w/2"/>
                                          </p:val>
                                        </p:tav>
                                        <p:tav tm="100000">
                                          <p:val>
                                            <p:strVal val="#ppt_x"/>
                                          </p:val>
                                        </p:tav>
                                      </p:tavLst>
                                    </p:anim>
                                    <p:anim calcmode="lin" valueType="num">
                                      <p:cBhvr additive="base">
                                        <p:cTn id="8" dur="1000" fill="hold"/>
                                        <p:tgtEl>
                                          <p:spTgt spid="47108"/>
                                        </p:tgtEl>
                                        <p:attrNameLst>
                                          <p:attrName>ppt_y</p:attrName>
                                        </p:attrNameLst>
                                      </p:cBhvr>
                                      <p:tavLst>
                                        <p:tav tm="0">
                                          <p:val>
                                            <p:strVal val="#ppt_y"/>
                                          </p:val>
                                        </p:tav>
                                        <p:tav tm="100000">
                                          <p:val>
                                            <p:strVal val="#ppt_y"/>
                                          </p:val>
                                        </p:tav>
                                      </p:tavLst>
                                    </p:anim>
                                  </p:childTnLst>
                                </p:cTn>
                              </p:par>
                              <p:par>
                                <p:cTn id="9" presetID="7" presetClass="entr" presetSubtype="8" fill="hold" grpId="0" nodeType="withEffect">
                                  <p:stCondLst>
                                    <p:cond delay="0"/>
                                  </p:stCondLst>
                                  <p:childTnLst>
                                    <p:set>
                                      <p:cBhvr>
                                        <p:cTn id="10" dur="1" fill="hold">
                                          <p:stCondLst>
                                            <p:cond delay="0"/>
                                          </p:stCondLst>
                                        </p:cTn>
                                        <p:tgtEl>
                                          <p:spTgt spid="47112"/>
                                        </p:tgtEl>
                                        <p:attrNameLst>
                                          <p:attrName>style.visibility</p:attrName>
                                        </p:attrNameLst>
                                      </p:cBhvr>
                                      <p:to>
                                        <p:strVal val="visible"/>
                                      </p:to>
                                    </p:set>
                                    <p:anim calcmode="lin" valueType="num">
                                      <p:cBhvr additive="base">
                                        <p:cTn id="11" dur="1000" fill="hold"/>
                                        <p:tgtEl>
                                          <p:spTgt spid="47112"/>
                                        </p:tgtEl>
                                        <p:attrNameLst>
                                          <p:attrName>ppt_x</p:attrName>
                                        </p:attrNameLst>
                                      </p:cBhvr>
                                      <p:tavLst>
                                        <p:tav tm="0">
                                          <p:val>
                                            <p:strVal val="0-#ppt_w/2"/>
                                          </p:val>
                                        </p:tav>
                                        <p:tav tm="100000">
                                          <p:val>
                                            <p:strVal val="#ppt_x"/>
                                          </p:val>
                                        </p:tav>
                                      </p:tavLst>
                                    </p:anim>
                                    <p:anim calcmode="lin" valueType="num">
                                      <p:cBhvr additive="base">
                                        <p:cTn id="12" dur="1000" fill="hold"/>
                                        <p:tgtEl>
                                          <p:spTgt spid="47112"/>
                                        </p:tgtEl>
                                        <p:attrNameLst>
                                          <p:attrName>ppt_y</p:attrName>
                                        </p:attrNameLst>
                                      </p:cBhvr>
                                      <p:tavLst>
                                        <p:tav tm="0">
                                          <p:val>
                                            <p:strVal val="#ppt_y"/>
                                          </p:val>
                                        </p:tav>
                                        <p:tav tm="100000">
                                          <p:val>
                                            <p:strVal val="#ppt_y"/>
                                          </p:val>
                                        </p:tav>
                                      </p:tavLst>
                                    </p:anim>
                                  </p:childTnLst>
                                </p:cTn>
                              </p:par>
                              <p:par>
                                <p:cTn id="13" presetID="7" presetClass="entr" presetSubtype="8" fill="hold" grpId="0" nodeType="withEffect">
                                  <p:stCondLst>
                                    <p:cond delay="0"/>
                                  </p:stCondLst>
                                  <p:childTnLst>
                                    <p:set>
                                      <p:cBhvr>
                                        <p:cTn id="14" dur="1" fill="hold">
                                          <p:stCondLst>
                                            <p:cond delay="0"/>
                                          </p:stCondLst>
                                        </p:cTn>
                                        <p:tgtEl>
                                          <p:spTgt spid="47113"/>
                                        </p:tgtEl>
                                        <p:attrNameLst>
                                          <p:attrName>style.visibility</p:attrName>
                                        </p:attrNameLst>
                                      </p:cBhvr>
                                      <p:to>
                                        <p:strVal val="visible"/>
                                      </p:to>
                                    </p:set>
                                    <p:anim calcmode="lin" valueType="num">
                                      <p:cBhvr additive="base">
                                        <p:cTn id="15" dur="1000" fill="hold"/>
                                        <p:tgtEl>
                                          <p:spTgt spid="47113"/>
                                        </p:tgtEl>
                                        <p:attrNameLst>
                                          <p:attrName>ppt_x</p:attrName>
                                        </p:attrNameLst>
                                      </p:cBhvr>
                                      <p:tavLst>
                                        <p:tav tm="0">
                                          <p:val>
                                            <p:strVal val="0-#ppt_w/2"/>
                                          </p:val>
                                        </p:tav>
                                        <p:tav tm="100000">
                                          <p:val>
                                            <p:strVal val="#ppt_x"/>
                                          </p:val>
                                        </p:tav>
                                      </p:tavLst>
                                    </p:anim>
                                    <p:anim calcmode="lin" valueType="num">
                                      <p:cBhvr additive="base">
                                        <p:cTn id="16" dur="1000" fill="hold"/>
                                        <p:tgtEl>
                                          <p:spTgt spid="47113"/>
                                        </p:tgtEl>
                                        <p:attrNameLst>
                                          <p:attrName>ppt_y</p:attrName>
                                        </p:attrNameLst>
                                      </p:cBhvr>
                                      <p:tavLst>
                                        <p:tav tm="0">
                                          <p:val>
                                            <p:strVal val="#ppt_y"/>
                                          </p:val>
                                        </p:tav>
                                        <p:tav tm="100000">
                                          <p:val>
                                            <p:strVal val="#ppt_y"/>
                                          </p:val>
                                        </p:tav>
                                      </p:tavLst>
                                    </p:anim>
                                  </p:childTnLst>
                                </p:cTn>
                              </p:par>
                              <p:par>
                                <p:cTn id="17" presetID="7" presetClass="entr" presetSubtype="8" fill="hold" grpId="0" nodeType="withEffect">
                                  <p:stCondLst>
                                    <p:cond delay="0"/>
                                  </p:stCondLst>
                                  <p:childTnLst>
                                    <p:set>
                                      <p:cBhvr>
                                        <p:cTn id="18" dur="1" fill="hold">
                                          <p:stCondLst>
                                            <p:cond delay="0"/>
                                          </p:stCondLst>
                                        </p:cTn>
                                        <p:tgtEl>
                                          <p:spTgt spid="47114"/>
                                        </p:tgtEl>
                                        <p:attrNameLst>
                                          <p:attrName>style.visibility</p:attrName>
                                        </p:attrNameLst>
                                      </p:cBhvr>
                                      <p:to>
                                        <p:strVal val="visible"/>
                                      </p:to>
                                    </p:set>
                                    <p:anim calcmode="lin" valueType="num">
                                      <p:cBhvr additive="base">
                                        <p:cTn id="19" dur="1000" fill="hold"/>
                                        <p:tgtEl>
                                          <p:spTgt spid="47114"/>
                                        </p:tgtEl>
                                        <p:attrNameLst>
                                          <p:attrName>ppt_x</p:attrName>
                                        </p:attrNameLst>
                                      </p:cBhvr>
                                      <p:tavLst>
                                        <p:tav tm="0">
                                          <p:val>
                                            <p:strVal val="0-#ppt_w/2"/>
                                          </p:val>
                                        </p:tav>
                                        <p:tav tm="100000">
                                          <p:val>
                                            <p:strVal val="#ppt_x"/>
                                          </p:val>
                                        </p:tav>
                                      </p:tavLst>
                                    </p:anim>
                                    <p:anim calcmode="lin" valueType="num">
                                      <p:cBhvr additive="base">
                                        <p:cTn id="20" dur="1000" fill="hold"/>
                                        <p:tgtEl>
                                          <p:spTgt spid="47114"/>
                                        </p:tgtEl>
                                        <p:attrNameLst>
                                          <p:attrName>ppt_y</p:attrName>
                                        </p:attrNameLst>
                                      </p:cBhvr>
                                      <p:tavLst>
                                        <p:tav tm="0">
                                          <p:val>
                                            <p:strVal val="#ppt_y"/>
                                          </p:val>
                                        </p:tav>
                                        <p:tav tm="100000">
                                          <p:val>
                                            <p:strVal val="#ppt_y"/>
                                          </p:val>
                                        </p:tav>
                                      </p:tavLst>
                                    </p:anim>
                                  </p:childTnLst>
                                </p:cTn>
                              </p:par>
                              <p:par>
                                <p:cTn id="21" presetID="7" presetClass="entr" presetSubtype="8" fill="hold" grpId="0" nodeType="withEffect">
                                  <p:stCondLst>
                                    <p:cond delay="0"/>
                                  </p:stCondLst>
                                  <p:childTnLst>
                                    <p:set>
                                      <p:cBhvr>
                                        <p:cTn id="22" dur="1" fill="hold">
                                          <p:stCondLst>
                                            <p:cond delay="0"/>
                                          </p:stCondLst>
                                        </p:cTn>
                                        <p:tgtEl>
                                          <p:spTgt spid="47115"/>
                                        </p:tgtEl>
                                        <p:attrNameLst>
                                          <p:attrName>style.visibility</p:attrName>
                                        </p:attrNameLst>
                                      </p:cBhvr>
                                      <p:to>
                                        <p:strVal val="visible"/>
                                      </p:to>
                                    </p:set>
                                    <p:anim calcmode="lin" valueType="num">
                                      <p:cBhvr additive="base">
                                        <p:cTn id="23" dur="1000" fill="hold"/>
                                        <p:tgtEl>
                                          <p:spTgt spid="47115"/>
                                        </p:tgtEl>
                                        <p:attrNameLst>
                                          <p:attrName>ppt_x</p:attrName>
                                        </p:attrNameLst>
                                      </p:cBhvr>
                                      <p:tavLst>
                                        <p:tav tm="0">
                                          <p:val>
                                            <p:strVal val="0-#ppt_w/2"/>
                                          </p:val>
                                        </p:tav>
                                        <p:tav tm="100000">
                                          <p:val>
                                            <p:strVal val="#ppt_x"/>
                                          </p:val>
                                        </p:tav>
                                      </p:tavLst>
                                    </p:anim>
                                    <p:anim calcmode="lin" valueType="num">
                                      <p:cBhvr additive="base">
                                        <p:cTn id="24" dur="1000" fill="hold"/>
                                        <p:tgtEl>
                                          <p:spTgt spid="47115"/>
                                        </p:tgtEl>
                                        <p:attrNameLst>
                                          <p:attrName>ppt_y</p:attrName>
                                        </p:attrNameLst>
                                      </p:cBhvr>
                                      <p:tavLst>
                                        <p:tav tm="0">
                                          <p:val>
                                            <p:strVal val="#ppt_y"/>
                                          </p:val>
                                        </p:tav>
                                        <p:tav tm="100000">
                                          <p:val>
                                            <p:strVal val="#ppt_y"/>
                                          </p:val>
                                        </p:tav>
                                      </p:tavLst>
                                    </p:anim>
                                  </p:childTnLst>
                                </p:cTn>
                              </p:par>
                              <p:par>
                                <p:cTn id="25" presetID="7" presetClass="entr" presetSubtype="8" fill="hold" grpId="0" nodeType="withEffect">
                                  <p:stCondLst>
                                    <p:cond delay="0"/>
                                  </p:stCondLst>
                                  <p:childTnLst>
                                    <p:set>
                                      <p:cBhvr>
                                        <p:cTn id="26" dur="1" fill="hold">
                                          <p:stCondLst>
                                            <p:cond delay="0"/>
                                          </p:stCondLst>
                                        </p:cTn>
                                        <p:tgtEl>
                                          <p:spTgt spid="47116"/>
                                        </p:tgtEl>
                                        <p:attrNameLst>
                                          <p:attrName>style.visibility</p:attrName>
                                        </p:attrNameLst>
                                      </p:cBhvr>
                                      <p:to>
                                        <p:strVal val="visible"/>
                                      </p:to>
                                    </p:set>
                                    <p:anim calcmode="lin" valueType="num">
                                      <p:cBhvr additive="base">
                                        <p:cTn id="27" dur="1000" fill="hold"/>
                                        <p:tgtEl>
                                          <p:spTgt spid="47116"/>
                                        </p:tgtEl>
                                        <p:attrNameLst>
                                          <p:attrName>ppt_x</p:attrName>
                                        </p:attrNameLst>
                                      </p:cBhvr>
                                      <p:tavLst>
                                        <p:tav tm="0">
                                          <p:val>
                                            <p:strVal val="0-#ppt_w/2"/>
                                          </p:val>
                                        </p:tav>
                                        <p:tav tm="100000">
                                          <p:val>
                                            <p:strVal val="#ppt_x"/>
                                          </p:val>
                                        </p:tav>
                                      </p:tavLst>
                                    </p:anim>
                                    <p:anim calcmode="lin" valueType="num">
                                      <p:cBhvr additive="base">
                                        <p:cTn id="28" dur="1000" fill="hold"/>
                                        <p:tgtEl>
                                          <p:spTgt spid="47116"/>
                                        </p:tgtEl>
                                        <p:attrNameLst>
                                          <p:attrName>ppt_y</p:attrName>
                                        </p:attrNameLst>
                                      </p:cBhvr>
                                      <p:tavLst>
                                        <p:tav tm="0">
                                          <p:val>
                                            <p:strVal val="#ppt_y"/>
                                          </p:val>
                                        </p:tav>
                                        <p:tav tm="100000">
                                          <p:val>
                                            <p:strVal val="#ppt_y"/>
                                          </p:val>
                                        </p:tav>
                                      </p:tavLst>
                                    </p:anim>
                                  </p:childTnLst>
                                </p:cTn>
                              </p:par>
                              <p:par>
                                <p:cTn id="29" presetID="7" presetClass="entr" presetSubtype="8" fill="hold" grpId="0" nodeType="withEffect">
                                  <p:stCondLst>
                                    <p:cond delay="0"/>
                                  </p:stCondLst>
                                  <p:childTnLst>
                                    <p:set>
                                      <p:cBhvr>
                                        <p:cTn id="30" dur="1" fill="hold">
                                          <p:stCondLst>
                                            <p:cond delay="0"/>
                                          </p:stCondLst>
                                        </p:cTn>
                                        <p:tgtEl>
                                          <p:spTgt spid="47117"/>
                                        </p:tgtEl>
                                        <p:attrNameLst>
                                          <p:attrName>style.visibility</p:attrName>
                                        </p:attrNameLst>
                                      </p:cBhvr>
                                      <p:to>
                                        <p:strVal val="visible"/>
                                      </p:to>
                                    </p:set>
                                    <p:anim calcmode="lin" valueType="num">
                                      <p:cBhvr additive="base">
                                        <p:cTn id="31" dur="1000" fill="hold"/>
                                        <p:tgtEl>
                                          <p:spTgt spid="47117"/>
                                        </p:tgtEl>
                                        <p:attrNameLst>
                                          <p:attrName>ppt_x</p:attrName>
                                        </p:attrNameLst>
                                      </p:cBhvr>
                                      <p:tavLst>
                                        <p:tav tm="0">
                                          <p:val>
                                            <p:strVal val="0-#ppt_w/2"/>
                                          </p:val>
                                        </p:tav>
                                        <p:tav tm="100000">
                                          <p:val>
                                            <p:strVal val="#ppt_x"/>
                                          </p:val>
                                        </p:tav>
                                      </p:tavLst>
                                    </p:anim>
                                    <p:anim calcmode="lin" valueType="num">
                                      <p:cBhvr additive="base">
                                        <p:cTn id="32" dur="1000" fill="hold"/>
                                        <p:tgtEl>
                                          <p:spTgt spid="47117"/>
                                        </p:tgtEl>
                                        <p:attrNameLst>
                                          <p:attrName>ppt_y</p:attrName>
                                        </p:attrNameLst>
                                      </p:cBhvr>
                                      <p:tavLst>
                                        <p:tav tm="0">
                                          <p:val>
                                            <p:strVal val="#ppt_y"/>
                                          </p:val>
                                        </p:tav>
                                        <p:tav tm="100000">
                                          <p:val>
                                            <p:strVal val="#ppt_y"/>
                                          </p:val>
                                        </p:tav>
                                      </p:tavLst>
                                    </p:anim>
                                  </p:childTnLst>
                                </p:cTn>
                              </p:par>
                              <p:par>
                                <p:cTn id="33" presetID="7" presetClass="entr" presetSubtype="8" fill="hold" grpId="0" nodeType="withEffect">
                                  <p:stCondLst>
                                    <p:cond delay="0"/>
                                  </p:stCondLst>
                                  <p:childTnLst>
                                    <p:set>
                                      <p:cBhvr>
                                        <p:cTn id="34" dur="1" fill="hold">
                                          <p:stCondLst>
                                            <p:cond delay="0"/>
                                          </p:stCondLst>
                                        </p:cTn>
                                        <p:tgtEl>
                                          <p:spTgt spid="47124"/>
                                        </p:tgtEl>
                                        <p:attrNameLst>
                                          <p:attrName>style.visibility</p:attrName>
                                        </p:attrNameLst>
                                      </p:cBhvr>
                                      <p:to>
                                        <p:strVal val="visible"/>
                                      </p:to>
                                    </p:set>
                                    <p:anim calcmode="lin" valueType="num">
                                      <p:cBhvr additive="base">
                                        <p:cTn id="35" dur="1000" fill="hold"/>
                                        <p:tgtEl>
                                          <p:spTgt spid="47124"/>
                                        </p:tgtEl>
                                        <p:attrNameLst>
                                          <p:attrName>ppt_x</p:attrName>
                                        </p:attrNameLst>
                                      </p:cBhvr>
                                      <p:tavLst>
                                        <p:tav tm="0">
                                          <p:val>
                                            <p:strVal val="0-#ppt_w/2"/>
                                          </p:val>
                                        </p:tav>
                                        <p:tav tm="100000">
                                          <p:val>
                                            <p:strVal val="#ppt_x"/>
                                          </p:val>
                                        </p:tav>
                                      </p:tavLst>
                                    </p:anim>
                                    <p:anim calcmode="lin" valueType="num">
                                      <p:cBhvr additive="base">
                                        <p:cTn id="36" dur="1000" fill="hold"/>
                                        <p:tgtEl>
                                          <p:spTgt spid="47124"/>
                                        </p:tgtEl>
                                        <p:attrNameLst>
                                          <p:attrName>ppt_y</p:attrName>
                                        </p:attrNameLst>
                                      </p:cBhvr>
                                      <p:tavLst>
                                        <p:tav tm="0">
                                          <p:val>
                                            <p:strVal val="#ppt_y"/>
                                          </p:val>
                                        </p:tav>
                                        <p:tav tm="100000">
                                          <p:val>
                                            <p:strVal val="#ppt_y"/>
                                          </p:val>
                                        </p:tav>
                                      </p:tavLst>
                                    </p:anim>
                                  </p:childTnLst>
                                </p:cTn>
                              </p:par>
                              <p:par>
                                <p:cTn id="37" presetID="7" presetClass="entr" presetSubtype="8" fill="hold" grpId="0" nodeType="withEffect">
                                  <p:stCondLst>
                                    <p:cond delay="0"/>
                                  </p:stCondLst>
                                  <p:childTnLst>
                                    <p:set>
                                      <p:cBhvr>
                                        <p:cTn id="38" dur="1" fill="hold">
                                          <p:stCondLst>
                                            <p:cond delay="0"/>
                                          </p:stCondLst>
                                        </p:cTn>
                                        <p:tgtEl>
                                          <p:spTgt spid="47125"/>
                                        </p:tgtEl>
                                        <p:attrNameLst>
                                          <p:attrName>style.visibility</p:attrName>
                                        </p:attrNameLst>
                                      </p:cBhvr>
                                      <p:to>
                                        <p:strVal val="visible"/>
                                      </p:to>
                                    </p:set>
                                    <p:anim calcmode="lin" valueType="num">
                                      <p:cBhvr additive="base">
                                        <p:cTn id="39" dur="1000" fill="hold"/>
                                        <p:tgtEl>
                                          <p:spTgt spid="47125"/>
                                        </p:tgtEl>
                                        <p:attrNameLst>
                                          <p:attrName>ppt_x</p:attrName>
                                        </p:attrNameLst>
                                      </p:cBhvr>
                                      <p:tavLst>
                                        <p:tav tm="0">
                                          <p:val>
                                            <p:strVal val="0-#ppt_w/2"/>
                                          </p:val>
                                        </p:tav>
                                        <p:tav tm="100000">
                                          <p:val>
                                            <p:strVal val="#ppt_x"/>
                                          </p:val>
                                        </p:tav>
                                      </p:tavLst>
                                    </p:anim>
                                    <p:anim calcmode="lin" valueType="num">
                                      <p:cBhvr additive="base">
                                        <p:cTn id="40" dur="1000" fill="hold"/>
                                        <p:tgtEl>
                                          <p:spTgt spid="47125"/>
                                        </p:tgtEl>
                                        <p:attrNameLst>
                                          <p:attrName>ppt_y</p:attrName>
                                        </p:attrNameLst>
                                      </p:cBhvr>
                                      <p:tavLst>
                                        <p:tav tm="0">
                                          <p:val>
                                            <p:strVal val="#ppt_y"/>
                                          </p:val>
                                        </p:tav>
                                        <p:tav tm="100000">
                                          <p:val>
                                            <p:strVal val="#ppt_y"/>
                                          </p:val>
                                        </p:tav>
                                      </p:tavLst>
                                    </p:anim>
                                  </p:childTnLst>
                                </p:cTn>
                              </p:par>
                              <p:par>
                                <p:cTn id="41" presetID="7" presetClass="entr" presetSubtype="8" fill="hold" grpId="0" nodeType="withEffect">
                                  <p:stCondLst>
                                    <p:cond delay="0"/>
                                  </p:stCondLst>
                                  <p:childTnLst>
                                    <p:set>
                                      <p:cBhvr>
                                        <p:cTn id="42" dur="1" fill="hold">
                                          <p:stCondLst>
                                            <p:cond delay="0"/>
                                          </p:stCondLst>
                                        </p:cTn>
                                        <p:tgtEl>
                                          <p:spTgt spid="47126"/>
                                        </p:tgtEl>
                                        <p:attrNameLst>
                                          <p:attrName>style.visibility</p:attrName>
                                        </p:attrNameLst>
                                      </p:cBhvr>
                                      <p:to>
                                        <p:strVal val="visible"/>
                                      </p:to>
                                    </p:set>
                                    <p:anim calcmode="lin" valueType="num">
                                      <p:cBhvr additive="base">
                                        <p:cTn id="43" dur="1000" fill="hold"/>
                                        <p:tgtEl>
                                          <p:spTgt spid="47126"/>
                                        </p:tgtEl>
                                        <p:attrNameLst>
                                          <p:attrName>ppt_x</p:attrName>
                                        </p:attrNameLst>
                                      </p:cBhvr>
                                      <p:tavLst>
                                        <p:tav tm="0">
                                          <p:val>
                                            <p:strVal val="0-#ppt_w/2"/>
                                          </p:val>
                                        </p:tav>
                                        <p:tav tm="100000">
                                          <p:val>
                                            <p:strVal val="#ppt_x"/>
                                          </p:val>
                                        </p:tav>
                                      </p:tavLst>
                                    </p:anim>
                                    <p:anim calcmode="lin" valueType="num">
                                      <p:cBhvr additive="base">
                                        <p:cTn id="44" dur="1000" fill="hold"/>
                                        <p:tgtEl>
                                          <p:spTgt spid="47126"/>
                                        </p:tgtEl>
                                        <p:attrNameLst>
                                          <p:attrName>ppt_y</p:attrName>
                                        </p:attrNameLst>
                                      </p:cBhvr>
                                      <p:tavLst>
                                        <p:tav tm="0">
                                          <p:val>
                                            <p:strVal val="#ppt_y"/>
                                          </p:val>
                                        </p:tav>
                                        <p:tav tm="100000">
                                          <p:val>
                                            <p:strVal val="#ppt_y"/>
                                          </p:val>
                                        </p:tav>
                                      </p:tavLst>
                                    </p:anim>
                                  </p:childTnLst>
                                </p:cTn>
                              </p:par>
                              <p:par>
                                <p:cTn id="45" presetID="7" presetClass="entr" presetSubtype="8" fill="hold" grpId="0" nodeType="withEffect">
                                  <p:stCondLst>
                                    <p:cond delay="0"/>
                                  </p:stCondLst>
                                  <p:childTnLst>
                                    <p:set>
                                      <p:cBhvr>
                                        <p:cTn id="46" dur="1" fill="hold">
                                          <p:stCondLst>
                                            <p:cond delay="0"/>
                                          </p:stCondLst>
                                        </p:cTn>
                                        <p:tgtEl>
                                          <p:spTgt spid="47127"/>
                                        </p:tgtEl>
                                        <p:attrNameLst>
                                          <p:attrName>style.visibility</p:attrName>
                                        </p:attrNameLst>
                                      </p:cBhvr>
                                      <p:to>
                                        <p:strVal val="visible"/>
                                      </p:to>
                                    </p:set>
                                    <p:anim calcmode="lin" valueType="num">
                                      <p:cBhvr additive="base">
                                        <p:cTn id="47" dur="1000" fill="hold"/>
                                        <p:tgtEl>
                                          <p:spTgt spid="47127"/>
                                        </p:tgtEl>
                                        <p:attrNameLst>
                                          <p:attrName>ppt_x</p:attrName>
                                        </p:attrNameLst>
                                      </p:cBhvr>
                                      <p:tavLst>
                                        <p:tav tm="0">
                                          <p:val>
                                            <p:strVal val="0-#ppt_w/2"/>
                                          </p:val>
                                        </p:tav>
                                        <p:tav tm="100000">
                                          <p:val>
                                            <p:strVal val="#ppt_x"/>
                                          </p:val>
                                        </p:tav>
                                      </p:tavLst>
                                    </p:anim>
                                    <p:anim calcmode="lin" valueType="num">
                                      <p:cBhvr additive="base">
                                        <p:cTn id="48" dur="1000" fill="hold"/>
                                        <p:tgtEl>
                                          <p:spTgt spid="47127"/>
                                        </p:tgtEl>
                                        <p:attrNameLst>
                                          <p:attrName>ppt_y</p:attrName>
                                        </p:attrNameLst>
                                      </p:cBhvr>
                                      <p:tavLst>
                                        <p:tav tm="0">
                                          <p:val>
                                            <p:strVal val="#ppt_y"/>
                                          </p:val>
                                        </p:tav>
                                        <p:tav tm="100000">
                                          <p:val>
                                            <p:strVal val="#ppt_y"/>
                                          </p:val>
                                        </p:tav>
                                      </p:tavLst>
                                    </p:anim>
                                  </p:childTnLst>
                                </p:cTn>
                              </p:par>
                              <p:par>
                                <p:cTn id="49" presetID="7" presetClass="entr" presetSubtype="8" fill="hold" grpId="0" nodeType="withEffect">
                                  <p:stCondLst>
                                    <p:cond delay="0"/>
                                  </p:stCondLst>
                                  <p:childTnLst>
                                    <p:set>
                                      <p:cBhvr>
                                        <p:cTn id="50" dur="1" fill="hold">
                                          <p:stCondLst>
                                            <p:cond delay="0"/>
                                          </p:stCondLst>
                                        </p:cTn>
                                        <p:tgtEl>
                                          <p:spTgt spid="47128"/>
                                        </p:tgtEl>
                                        <p:attrNameLst>
                                          <p:attrName>style.visibility</p:attrName>
                                        </p:attrNameLst>
                                      </p:cBhvr>
                                      <p:to>
                                        <p:strVal val="visible"/>
                                      </p:to>
                                    </p:set>
                                    <p:anim calcmode="lin" valueType="num">
                                      <p:cBhvr additive="base">
                                        <p:cTn id="51" dur="1000" fill="hold"/>
                                        <p:tgtEl>
                                          <p:spTgt spid="47128"/>
                                        </p:tgtEl>
                                        <p:attrNameLst>
                                          <p:attrName>ppt_x</p:attrName>
                                        </p:attrNameLst>
                                      </p:cBhvr>
                                      <p:tavLst>
                                        <p:tav tm="0">
                                          <p:val>
                                            <p:strVal val="0-#ppt_w/2"/>
                                          </p:val>
                                        </p:tav>
                                        <p:tav tm="100000">
                                          <p:val>
                                            <p:strVal val="#ppt_x"/>
                                          </p:val>
                                        </p:tav>
                                      </p:tavLst>
                                    </p:anim>
                                    <p:anim calcmode="lin" valueType="num">
                                      <p:cBhvr additive="base">
                                        <p:cTn id="52" dur="1000" fill="hold"/>
                                        <p:tgtEl>
                                          <p:spTgt spid="47128"/>
                                        </p:tgtEl>
                                        <p:attrNameLst>
                                          <p:attrName>ppt_y</p:attrName>
                                        </p:attrNameLst>
                                      </p:cBhvr>
                                      <p:tavLst>
                                        <p:tav tm="0">
                                          <p:val>
                                            <p:strVal val="#ppt_y"/>
                                          </p:val>
                                        </p:tav>
                                        <p:tav tm="100000">
                                          <p:val>
                                            <p:strVal val="#ppt_y"/>
                                          </p:val>
                                        </p:tav>
                                      </p:tavLst>
                                    </p:anim>
                                  </p:childTnLst>
                                </p:cTn>
                              </p:par>
                              <p:par>
                                <p:cTn id="53" presetID="7" presetClass="entr" presetSubtype="8" fill="hold" grpId="0" nodeType="withEffect">
                                  <p:stCondLst>
                                    <p:cond delay="0"/>
                                  </p:stCondLst>
                                  <p:childTnLst>
                                    <p:set>
                                      <p:cBhvr>
                                        <p:cTn id="54" dur="1" fill="hold">
                                          <p:stCondLst>
                                            <p:cond delay="0"/>
                                          </p:stCondLst>
                                        </p:cTn>
                                        <p:tgtEl>
                                          <p:spTgt spid="47129"/>
                                        </p:tgtEl>
                                        <p:attrNameLst>
                                          <p:attrName>style.visibility</p:attrName>
                                        </p:attrNameLst>
                                      </p:cBhvr>
                                      <p:to>
                                        <p:strVal val="visible"/>
                                      </p:to>
                                    </p:set>
                                    <p:anim calcmode="lin" valueType="num">
                                      <p:cBhvr additive="base">
                                        <p:cTn id="55" dur="1000" fill="hold"/>
                                        <p:tgtEl>
                                          <p:spTgt spid="47129"/>
                                        </p:tgtEl>
                                        <p:attrNameLst>
                                          <p:attrName>ppt_x</p:attrName>
                                        </p:attrNameLst>
                                      </p:cBhvr>
                                      <p:tavLst>
                                        <p:tav tm="0">
                                          <p:val>
                                            <p:strVal val="0-#ppt_w/2"/>
                                          </p:val>
                                        </p:tav>
                                        <p:tav tm="100000">
                                          <p:val>
                                            <p:strVal val="#ppt_x"/>
                                          </p:val>
                                        </p:tav>
                                      </p:tavLst>
                                    </p:anim>
                                    <p:anim calcmode="lin" valueType="num">
                                      <p:cBhvr additive="base">
                                        <p:cTn id="56" dur="1000" fill="hold"/>
                                        <p:tgtEl>
                                          <p:spTgt spid="47129"/>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47109"/>
                                        </p:tgtEl>
                                        <p:attrNameLst>
                                          <p:attrName>style.visibility</p:attrName>
                                        </p:attrNameLst>
                                      </p:cBhvr>
                                      <p:to>
                                        <p:strVal val="visible"/>
                                      </p:to>
                                    </p:set>
                                    <p:animEffect transition="in" filter="dissolve">
                                      <p:cBhvr>
                                        <p:cTn id="61" dur="500"/>
                                        <p:tgtEl>
                                          <p:spTgt spid="47109"/>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47121"/>
                                        </p:tgtEl>
                                        <p:attrNameLst>
                                          <p:attrName>style.visibility</p:attrName>
                                        </p:attrNameLst>
                                      </p:cBhvr>
                                      <p:to>
                                        <p:strVal val="visible"/>
                                      </p:to>
                                    </p:set>
                                    <p:animEffect transition="in" filter="dissolve">
                                      <p:cBhvr>
                                        <p:cTn id="64" dur="500"/>
                                        <p:tgtEl>
                                          <p:spTgt spid="47121"/>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47134"/>
                                        </p:tgtEl>
                                        <p:attrNameLst>
                                          <p:attrName>style.visibility</p:attrName>
                                        </p:attrNameLst>
                                      </p:cBhvr>
                                      <p:to>
                                        <p:strVal val="visible"/>
                                      </p:to>
                                    </p:set>
                                    <p:animEffect transition="in" filter="dissolve">
                                      <p:cBhvr>
                                        <p:cTn id="67" dur="500"/>
                                        <p:tgtEl>
                                          <p:spTgt spid="4713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7111"/>
                                        </p:tgtEl>
                                        <p:attrNameLst>
                                          <p:attrName>style.visibility</p:attrName>
                                        </p:attrNameLst>
                                      </p:cBhvr>
                                      <p:to>
                                        <p:strVal val="visible"/>
                                      </p:to>
                                    </p:set>
                                    <p:animEffect transition="in" filter="fade">
                                      <p:cBhvr>
                                        <p:cTn id="72" dur="1000"/>
                                        <p:tgtEl>
                                          <p:spTgt spid="4711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7122"/>
                                        </p:tgtEl>
                                        <p:attrNameLst>
                                          <p:attrName>style.visibility</p:attrName>
                                        </p:attrNameLst>
                                      </p:cBhvr>
                                      <p:to>
                                        <p:strVal val="visible"/>
                                      </p:to>
                                    </p:set>
                                    <p:animEffect transition="in" filter="fade">
                                      <p:cBhvr>
                                        <p:cTn id="75" dur="1000"/>
                                        <p:tgtEl>
                                          <p:spTgt spid="4712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47123"/>
                                        </p:tgtEl>
                                        <p:attrNameLst>
                                          <p:attrName>style.visibility</p:attrName>
                                        </p:attrNameLst>
                                      </p:cBhvr>
                                      <p:to>
                                        <p:strVal val="visible"/>
                                      </p:to>
                                    </p:set>
                                    <p:animEffect transition="in" filter="fade">
                                      <p:cBhvr>
                                        <p:cTn id="78" dur="1000"/>
                                        <p:tgtEl>
                                          <p:spTgt spid="47123"/>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7135"/>
                                        </p:tgtEl>
                                        <p:attrNameLst>
                                          <p:attrName>style.visibility</p:attrName>
                                        </p:attrNameLst>
                                      </p:cBhvr>
                                      <p:to>
                                        <p:strVal val="visible"/>
                                      </p:to>
                                    </p:set>
                                    <p:animEffect transition="in" filter="fade">
                                      <p:cBhvr>
                                        <p:cTn id="81" dur="1000"/>
                                        <p:tgtEl>
                                          <p:spTgt spid="4713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7136"/>
                                        </p:tgtEl>
                                        <p:attrNameLst>
                                          <p:attrName>style.visibility</p:attrName>
                                        </p:attrNameLst>
                                      </p:cBhvr>
                                      <p:to>
                                        <p:strVal val="visible"/>
                                      </p:to>
                                    </p:set>
                                    <p:animEffect transition="in" filter="fade">
                                      <p:cBhvr>
                                        <p:cTn id="84" dur="1000"/>
                                        <p:tgtEl>
                                          <p:spTgt spid="47136"/>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47110"/>
                                        </p:tgtEl>
                                        <p:attrNameLst>
                                          <p:attrName>style.visibility</p:attrName>
                                        </p:attrNameLst>
                                      </p:cBhvr>
                                      <p:to>
                                        <p:strVal val="visible"/>
                                      </p:to>
                                    </p:set>
                                    <p:animEffect transition="in" filter="wipe(up)">
                                      <p:cBhvr>
                                        <p:cTn id="89" dur="1000"/>
                                        <p:tgtEl>
                                          <p:spTgt spid="47110"/>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47118"/>
                                        </p:tgtEl>
                                        <p:attrNameLst>
                                          <p:attrName>style.visibility</p:attrName>
                                        </p:attrNameLst>
                                      </p:cBhvr>
                                      <p:to>
                                        <p:strVal val="visible"/>
                                      </p:to>
                                    </p:set>
                                    <p:animEffect transition="in" filter="wipe(up)">
                                      <p:cBhvr>
                                        <p:cTn id="92" dur="1000"/>
                                        <p:tgtEl>
                                          <p:spTgt spid="47118"/>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47119"/>
                                        </p:tgtEl>
                                        <p:attrNameLst>
                                          <p:attrName>style.visibility</p:attrName>
                                        </p:attrNameLst>
                                      </p:cBhvr>
                                      <p:to>
                                        <p:strVal val="visible"/>
                                      </p:to>
                                    </p:set>
                                    <p:animEffect transition="in" filter="wipe(up)">
                                      <p:cBhvr>
                                        <p:cTn id="95" dur="1000"/>
                                        <p:tgtEl>
                                          <p:spTgt spid="47119"/>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47120"/>
                                        </p:tgtEl>
                                        <p:attrNameLst>
                                          <p:attrName>style.visibility</p:attrName>
                                        </p:attrNameLst>
                                      </p:cBhvr>
                                      <p:to>
                                        <p:strVal val="visible"/>
                                      </p:to>
                                    </p:set>
                                    <p:animEffect transition="in" filter="wipe(up)">
                                      <p:cBhvr>
                                        <p:cTn id="98" dur="1000"/>
                                        <p:tgtEl>
                                          <p:spTgt spid="47120"/>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47137"/>
                                        </p:tgtEl>
                                        <p:attrNameLst>
                                          <p:attrName>style.visibility</p:attrName>
                                        </p:attrNameLst>
                                      </p:cBhvr>
                                      <p:to>
                                        <p:strVal val="visible"/>
                                      </p:to>
                                    </p:set>
                                    <p:animEffect transition="in" filter="wipe(up)">
                                      <p:cBhvr>
                                        <p:cTn id="101" dur="1000"/>
                                        <p:tgtEl>
                                          <p:spTgt spid="47137"/>
                                        </p:tgtEl>
                                      </p:cBhvr>
                                    </p:animEffect>
                                  </p:childTnLst>
                                </p:cTn>
                              </p:par>
                              <p:par>
                                <p:cTn id="102" presetID="22" presetClass="entr" presetSubtype="1" fill="hold" grpId="0" nodeType="withEffect">
                                  <p:stCondLst>
                                    <p:cond delay="0"/>
                                  </p:stCondLst>
                                  <p:childTnLst>
                                    <p:set>
                                      <p:cBhvr>
                                        <p:cTn id="103" dur="1" fill="hold">
                                          <p:stCondLst>
                                            <p:cond delay="0"/>
                                          </p:stCondLst>
                                        </p:cTn>
                                        <p:tgtEl>
                                          <p:spTgt spid="47138"/>
                                        </p:tgtEl>
                                        <p:attrNameLst>
                                          <p:attrName>style.visibility</p:attrName>
                                        </p:attrNameLst>
                                      </p:cBhvr>
                                      <p:to>
                                        <p:strVal val="visible"/>
                                      </p:to>
                                    </p:set>
                                    <p:animEffect transition="in" filter="wipe(up)">
                                      <p:cBhvr>
                                        <p:cTn id="104" dur="1000"/>
                                        <p:tgtEl>
                                          <p:spTgt spid="47138"/>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7139"/>
                                        </p:tgtEl>
                                        <p:attrNameLst>
                                          <p:attrName>style.visibility</p:attrName>
                                        </p:attrNameLst>
                                      </p:cBhvr>
                                      <p:to>
                                        <p:strVal val="visible"/>
                                      </p:to>
                                    </p:set>
                                    <p:animEffect transition="in" filter="wipe(up)">
                                      <p:cBhvr>
                                        <p:cTn id="107" dur="1000"/>
                                        <p:tgtEl>
                                          <p:spTgt spid="47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nimBg="1"/>
      <p:bldP spid="47109" grpId="0" animBg="1"/>
      <p:bldP spid="47110" grpId="0" animBg="1"/>
      <p:bldP spid="47111" grpId="0" animBg="1"/>
      <p:bldP spid="47112" grpId="0"/>
      <p:bldP spid="47113" grpId="0"/>
      <p:bldP spid="47114" grpId="0"/>
      <p:bldP spid="47115" grpId="0"/>
      <p:bldP spid="47116" grpId="0"/>
      <p:bldP spid="47117" grpId="0"/>
      <p:bldP spid="47118" grpId="0"/>
      <p:bldP spid="47119" grpId="0"/>
      <p:bldP spid="47120" grpId="0"/>
      <p:bldP spid="47121" grpId="0"/>
      <p:bldP spid="47122" grpId="0"/>
      <p:bldP spid="47123" grpId="0"/>
      <p:bldP spid="47124" grpId="0" animBg="1"/>
      <p:bldP spid="47125" grpId="0" animBg="1"/>
      <p:bldP spid="47126" grpId="0" animBg="1"/>
      <p:bldP spid="47127" grpId="0" animBg="1"/>
      <p:bldP spid="47128" grpId="0" animBg="1"/>
      <p:bldP spid="47129" grpId="0" animBg="1"/>
      <p:bldP spid="47134" grpId="0" animBg="1"/>
      <p:bldP spid="47135" grpId="0" animBg="1"/>
      <p:bldP spid="47136" grpId="0" animBg="1"/>
      <p:bldP spid="47137" grpId="0" animBg="1"/>
      <p:bldP spid="47138" grpId="0" animBg="1"/>
      <p:bldP spid="4713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1600200" y="228600"/>
            <a:ext cx="7467600" cy="854075"/>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5000" b="1">
                <a:solidFill>
                  <a:srgbClr val="A58C21"/>
                </a:solidFill>
                <a:effectLst>
                  <a:outerShdw blurRad="38100" dist="38100" dir="2700000" algn="tl">
                    <a:srgbClr val="000000"/>
                  </a:outerShdw>
                </a:effectLst>
                <a:latin typeface="Samarkan" pitchFamily="34" charset="0"/>
                <a:ea typeface="+mn-ea"/>
              </a:rPr>
              <a:t>The Decline of the Gupta</a:t>
            </a:r>
          </a:p>
        </p:txBody>
      </p:sp>
      <p:sp>
        <p:nvSpPr>
          <p:cNvPr id="78851" name="Text Box 3"/>
          <p:cNvSpPr txBox="1">
            <a:spLocks noChangeArrowheads="1"/>
          </p:cNvSpPr>
          <p:nvPr/>
        </p:nvSpPr>
        <p:spPr bwMode="auto">
          <a:xfrm>
            <a:off x="1828800" y="2286000"/>
            <a:ext cx="7086600" cy="3816350"/>
          </a:xfrm>
          <a:prstGeom prst="rect">
            <a:avLst/>
          </a:prstGeom>
          <a:noFill/>
          <a:ln w="9525">
            <a:noFill/>
            <a:miter lim="800000"/>
            <a:headEnd/>
            <a:tailEnd/>
          </a:ln>
        </p:spPr>
        <p:txBody>
          <a:bodyPr>
            <a:spAutoFit/>
          </a:bodyPr>
          <a:lstStyle/>
          <a:p>
            <a:pPr>
              <a:spcBef>
                <a:spcPct val="50000"/>
              </a:spcBef>
              <a:buClr>
                <a:srgbClr val="CC6600"/>
              </a:buClr>
              <a:buFont typeface="Wingdings" pitchFamily="2" charset="2"/>
              <a:buChar char="§"/>
            </a:pPr>
            <a:r>
              <a:rPr lang="en-US" sz="2200"/>
              <a:t> Invasion of the  Huns in the 4c signaled</a:t>
            </a:r>
            <a:br>
              <a:rPr lang="en-US" sz="2200"/>
            </a:br>
            <a:r>
              <a:rPr lang="en-US" sz="2200"/>
              <a:t>  the end of the Gupta Golden Age, even though</a:t>
            </a:r>
            <a:br>
              <a:rPr lang="en-US" sz="2200"/>
            </a:br>
            <a:r>
              <a:rPr lang="en-US" sz="2200"/>
              <a:t>  at first, the Gupta defeated them.</a:t>
            </a:r>
          </a:p>
          <a:p>
            <a:pPr>
              <a:spcBef>
                <a:spcPct val="50000"/>
              </a:spcBef>
              <a:buClr>
                <a:srgbClr val="CC6600"/>
              </a:buClr>
              <a:buFont typeface="Wingdings" pitchFamily="2" charset="2"/>
              <a:buChar char="§"/>
            </a:pPr>
            <a:r>
              <a:rPr lang="en-US" sz="2200"/>
              <a:t> After the decline of the Gupta empire, north</a:t>
            </a:r>
            <a:br>
              <a:rPr lang="en-US" sz="2200"/>
            </a:br>
            <a:r>
              <a:rPr lang="en-US" sz="2200"/>
              <a:t>  India broke into a number of separate Hindu</a:t>
            </a:r>
            <a:br>
              <a:rPr lang="en-US" sz="2200"/>
            </a:br>
            <a:r>
              <a:rPr lang="en-US" sz="2200"/>
              <a:t>  kingdoms and was not really unified again until</a:t>
            </a:r>
            <a:br>
              <a:rPr lang="en-US" sz="2200"/>
            </a:br>
            <a:r>
              <a:rPr lang="en-US" sz="2200"/>
              <a:t>  the coming of the Muslims in the 7c.</a:t>
            </a:r>
            <a:br>
              <a:rPr lang="en-US" sz="2200"/>
            </a:br>
            <a:r>
              <a:rPr lang="en-US" sz="2200"/>
              <a:t/>
            </a:r>
            <a:br>
              <a:rPr lang="en-US" sz="2200"/>
            </a:br>
            <a:endParaRPr lang="en-US" sz="2200"/>
          </a:p>
          <a:p>
            <a:pPr>
              <a:spcBef>
                <a:spcPct val="50000"/>
              </a:spcBef>
              <a:buClr>
                <a:srgbClr val="CC6600"/>
              </a:buClr>
              <a:buFont typeface="Wingdings" pitchFamily="2" charset="2"/>
              <a:buNone/>
            </a:pPr>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1600200" y="274638"/>
            <a:ext cx="70866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200" dirty="0" smtClean="0">
                <a:solidFill>
                  <a:srgbClr val="A58C21"/>
                </a:solidFill>
                <a:effectLst>
                  <a:outerShdw blurRad="38100" dist="38100" dir="2700000" algn="tl">
                    <a:srgbClr val="000000"/>
                  </a:outerShdw>
                </a:effectLst>
                <a:latin typeface="Samarkan" pitchFamily="34" charset="0"/>
                <a:ea typeface="+mj-ea"/>
                <a:cs typeface="+mj-cs"/>
              </a:rPr>
              <a:t>Guiding Questions: </a:t>
            </a:r>
            <a:r>
              <a:rPr lang="en-US" sz="3200" dirty="0" err="1" smtClean="0">
                <a:solidFill>
                  <a:srgbClr val="A58C21"/>
                </a:solidFill>
                <a:effectLst>
                  <a:outerShdw blurRad="38100" dist="38100" dir="2700000" algn="tl">
                    <a:srgbClr val="000000"/>
                  </a:outerShdw>
                </a:effectLst>
                <a:latin typeface="Samarkan" pitchFamily="34" charset="0"/>
                <a:ea typeface="+mj-ea"/>
                <a:cs typeface="+mj-cs"/>
              </a:rPr>
              <a:t>Maurya</a:t>
            </a:r>
            <a:r>
              <a:rPr lang="en-US" sz="3200" dirty="0" smtClean="0">
                <a:solidFill>
                  <a:srgbClr val="A58C21"/>
                </a:solidFill>
                <a:effectLst>
                  <a:outerShdw blurRad="38100" dist="38100" dir="2700000" algn="tl">
                    <a:srgbClr val="000000"/>
                  </a:outerShdw>
                </a:effectLst>
                <a:latin typeface="Samarkan" pitchFamily="34" charset="0"/>
                <a:ea typeface="+mj-ea"/>
                <a:cs typeface="+mj-cs"/>
              </a:rPr>
              <a:t> and Gupta</a:t>
            </a:r>
          </a:p>
        </p:txBody>
      </p:sp>
      <p:sp>
        <p:nvSpPr>
          <p:cNvPr id="89091" name="Rectangle 3"/>
          <p:cNvSpPr>
            <a:spLocks noGrp="1" noChangeArrowheads="1"/>
          </p:cNvSpPr>
          <p:nvPr>
            <p:ph type="body" idx="1"/>
          </p:nvPr>
        </p:nvSpPr>
        <p:spPr bwMode="auto">
          <a:xfrm>
            <a:off x="1524000" y="1600200"/>
            <a:ext cx="7162800" cy="4525963"/>
          </a:xfrm>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ea typeface="ＭＳ Ｐゴシック" pitchFamily="-107" charset="-128"/>
              </a:rPr>
              <a:t>What were the major trade goods out of India?  Out of Africa?</a:t>
            </a:r>
          </a:p>
          <a:p>
            <a:pPr eaLnBrk="1" hangingPunct="1">
              <a:lnSpc>
                <a:spcPct val="90000"/>
              </a:lnSpc>
            </a:pPr>
            <a:r>
              <a:rPr lang="en-US" smtClean="0">
                <a:ea typeface="ＭＳ Ｐゴシック" pitchFamily="-107" charset="-128"/>
              </a:rPr>
              <a:t>Describe how the geography of India affects it politically.</a:t>
            </a:r>
          </a:p>
          <a:p>
            <a:pPr eaLnBrk="1" hangingPunct="1">
              <a:lnSpc>
                <a:spcPct val="90000"/>
              </a:lnSpc>
            </a:pPr>
            <a:r>
              <a:rPr lang="en-US" smtClean="0">
                <a:ea typeface="ＭＳ Ｐゴシック" pitchFamily="-107" charset="-128"/>
              </a:rPr>
              <a:t>What were the Rock Edicts?</a:t>
            </a:r>
          </a:p>
          <a:p>
            <a:pPr eaLnBrk="1" hangingPunct="1">
              <a:lnSpc>
                <a:spcPct val="90000"/>
              </a:lnSpc>
            </a:pPr>
            <a:r>
              <a:rPr lang="en-US" smtClean="0">
                <a:ea typeface="ＭＳ Ｐゴシック" pitchFamily="-107" charset="-128"/>
              </a:rPr>
              <a:t>What pushed Asoka towards Buddhism.</a:t>
            </a:r>
          </a:p>
          <a:p>
            <a:pPr eaLnBrk="1" hangingPunct="1">
              <a:lnSpc>
                <a:spcPct val="90000"/>
              </a:lnSpc>
            </a:pPr>
            <a:r>
              <a:rPr lang="en-US" smtClean="0">
                <a:ea typeface="ＭＳ Ｐゴシック" pitchFamily="-107" charset="-128"/>
              </a:rPr>
              <a:t>How did Asoka’s belief in Buddhism affect his people?</a:t>
            </a:r>
          </a:p>
          <a:p>
            <a:pPr eaLnBrk="1" hangingPunct="1">
              <a:lnSpc>
                <a:spcPct val="90000"/>
              </a:lnSpc>
            </a:pPr>
            <a:endParaRPr lang="en-US" smtClean="0">
              <a:ea typeface="ＭＳ Ｐゴシック" pitchFamily="-107" charset="-128"/>
            </a:endParaRPr>
          </a:p>
          <a:p>
            <a:pPr eaLnBrk="1" hangingPunct="1">
              <a:lnSpc>
                <a:spcPct val="90000"/>
              </a:lnSpc>
            </a:pPr>
            <a:endParaRPr lang="en-US" smtClean="0">
              <a:ea typeface="ＭＳ Ｐゴシック" pitchFamily="-107"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00200" y="0"/>
            <a:ext cx="7543800" cy="7573963"/>
          </a:xfrm>
          <a:prstGeom prst="rect">
            <a:avLst/>
          </a:prstGeom>
        </p:spPr>
        <p:txBody>
          <a:bodyPr/>
          <a:lstStyle/>
          <a:p>
            <a:r>
              <a:rPr lang="en-US" sz="1600" b="1" dirty="0" smtClean="0"/>
              <a:t>The Caste System of India~</a:t>
            </a:r>
            <a:r>
              <a:rPr lang="en-US" sz="1600" dirty="0" smtClean="0"/>
              <a:t/>
            </a:r>
            <a:br>
              <a:rPr lang="en-US" sz="1600" dirty="0" smtClean="0"/>
            </a:br>
            <a:r>
              <a:rPr lang="en-US" sz="1800" dirty="0" smtClean="0">
                <a:latin typeface="Bell MT" pitchFamily="18" charset="0"/>
              </a:rPr>
              <a:t/>
            </a:r>
            <a:br>
              <a:rPr lang="en-US" sz="1800" dirty="0" smtClean="0">
                <a:latin typeface="Bell MT" pitchFamily="18" charset="0"/>
              </a:rPr>
            </a:br>
            <a:r>
              <a:rPr lang="en-US" sz="1800" dirty="0" smtClean="0">
                <a:latin typeface="Bell MT" pitchFamily="18" charset="0"/>
              </a:rPr>
              <a:t>The Caste system of Ancient India is the system of social standings and social restrictions on people in Ancient India. Nobody knows how or when the Caste System was created, but one main theory is that it developed around the time that the Aryans conquered India. It is said that the Aryans divided the people of the region into five groups. They then placed themselves into the top three groups, what are today the Brahmins, </a:t>
            </a:r>
            <a:r>
              <a:rPr lang="en-US" sz="1800" dirty="0" err="1" smtClean="0">
                <a:latin typeface="Bell MT" pitchFamily="18" charset="0"/>
              </a:rPr>
              <a:t>Kshatriyas</a:t>
            </a:r>
            <a:r>
              <a:rPr lang="en-US" sz="1800" dirty="0" smtClean="0">
                <a:latin typeface="Bell MT" pitchFamily="18" charset="0"/>
              </a:rPr>
              <a:t> and the </a:t>
            </a:r>
            <a:r>
              <a:rPr lang="en-US" sz="1800" dirty="0" err="1" smtClean="0">
                <a:latin typeface="Bell MT" pitchFamily="18" charset="0"/>
              </a:rPr>
              <a:t>Vaisya</a:t>
            </a:r>
            <a:r>
              <a:rPr lang="en-US" sz="1800" dirty="0" smtClean="0">
                <a:latin typeface="Bell MT" pitchFamily="18" charset="0"/>
              </a:rPr>
              <a:t>. The fourth group was known as the </a:t>
            </a:r>
            <a:r>
              <a:rPr lang="en-US" sz="1800" dirty="0" err="1" smtClean="0">
                <a:latin typeface="Bell MT" pitchFamily="18" charset="0"/>
              </a:rPr>
              <a:t>Sudra</a:t>
            </a:r>
            <a:r>
              <a:rPr lang="en-US" sz="1800" dirty="0" smtClean="0">
                <a:latin typeface="Bell MT" pitchFamily="18" charset="0"/>
              </a:rPr>
              <a:t>, reserved for the conquered people of the region. During the development of the Caste System, a fifth group, known as the Untouchables were created. All five groups combined created the entirety of the Caste System. </a:t>
            </a:r>
            <a:r>
              <a:rPr lang="en-US" sz="1800" dirty="0" smtClean="0">
                <a:latin typeface="Bell MT" pitchFamily="18" charset="0"/>
              </a:rPr>
              <a:t/>
            </a:r>
            <a:br>
              <a:rPr lang="en-US" sz="1800" dirty="0" smtClean="0">
                <a:latin typeface="Bell MT" pitchFamily="18" charset="0"/>
              </a:rPr>
            </a:br>
            <a:r>
              <a:rPr lang="en-US" sz="1800" dirty="0" smtClean="0">
                <a:latin typeface="Bell MT" pitchFamily="18" charset="0"/>
              </a:rPr>
              <a:t>The most powerful group, called the </a:t>
            </a:r>
            <a:r>
              <a:rPr lang="en-US" sz="1800" i="1" dirty="0" smtClean="0">
                <a:latin typeface="Bell MT" pitchFamily="18" charset="0"/>
              </a:rPr>
              <a:t>Brahmins</a:t>
            </a:r>
            <a:r>
              <a:rPr lang="en-US" sz="1800" dirty="0" smtClean="0">
                <a:latin typeface="Bell MT" pitchFamily="18" charset="0"/>
              </a:rPr>
              <a:t>, were all powerful. Teaching, studying, sacrificing for himself, sacrificing for others, making gifts and receiving them are the six acts prescribed for a Brahmin. The next group, called the </a:t>
            </a:r>
            <a:r>
              <a:rPr lang="en-US" sz="1800" i="1" dirty="0" err="1" smtClean="0">
                <a:latin typeface="Bell MT" pitchFamily="18" charset="0"/>
              </a:rPr>
              <a:t>Kshatriyas</a:t>
            </a:r>
            <a:r>
              <a:rPr lang="en-US" sz="1800" i="1" dirty="0" smtClean="0">
                <a:latin typeface="Bell MT" pitchFamily="18" charset="0"/>
              </a:rPr>
              <a:t>,</a:t>
            </a:r>
            <a:r>
              <a:rPr lang="en-US" sz="1800" dirty="0" smtClean="0">
                <a:latin typeface="Bell MT" pitchFamily="18" charset="0"/>
              </a:rPr>
              <a:t> were the leaders of the military. The third most powerful group, the </a:t>
            </a:r>
            <a:r>
              <a:rPr lang="en-US" sz="1800" i="1" dirty="0" err="1" smtClean="0">
                <a:latin typeface="Bell MT" pitchFamily="18" charset="0"/>
              </a:rPr>
              <a:t>Vaisya</a:t>
            </a:r>
            <a:r>
              <a:rPr lang="en-US" sz="1800" i="1" dirty="0" smtClean="0">
                <a:latin typeface="Bell MT" pitchFamily="18" charset="0"/>
              </a:rPr>
              <a:t>,</a:t>
            </a:r>
            <a:r>
              <a:rPr lang="en-US" sz="1800" dirty="0" smtClean="0">
                <a:latin typeface="Bell MT" pitchFamily="18" charset="0"/>
              </a:rPr>
              <a:t> were responsible for trading. </a:t>
            </a:r>
            <a:r>
              <a:rPr lang="en-US" sz="1800" dirty="0" err="1" smtClean="0">
                <a:latin typeface="Bell MT" pitchFamily="18" charset="0"/>
              </a:rPr>
              <a:t>The</a:t>
            </a:r>
            <a:r>
              <a:rPr lang="en-US" sz="1800" i="1" dirty="0" err="1" smtClean="0">
                <a:latin typeface="Bell MT" pitchFamily="18" charset="0"/>
              </a:rPr>
              <a:t>Sudra</a:t>
            </a:r>
            <a:r>
              <a:rPr lang="en-US" sz="1800" dirty="0" smtClean="0">
                <a:latin typeface="Bell MT" pitchFamily="18" charset="0"/>
              </a:rPr>
              <a:t>, were responsible for physical labor, and contained people who worked as artisans. Finally, the "</a:t>
            </a:r>
            <a:r>
              <a:rPr lang="en-US" sz="1800" i="1" dirty="0" smtClean="0">
                <a:latin typeface="Bell MT" pitchFamily="18" charset="0"/>
              </a:rPr>
              <a:t>Untouchables"</a:t>
            </a:r>
            <a:r>
              <a:rPr lang="en-US" sz="1800" dirty="0" smtClean="0">
                <a:latin typeface="Bell MT" pitchFamily="18" charset="0"/>
              </a:rPr>
              <a:t> are the lowest of the low, a group sometimes not even associated with the Caste System. The "untouchables" were responsible for sewage cleaning and the "dirty work" of an area. These five groups were known as </a:t>
            </a:r>
            <a:r>
              <a:rPr lang="en-US" sz="1800" i="1" dirty="0" err="1" smtClean="0">
                <a:latin typeface="Bell MT" pitchFamily="18" charset="0"/>
              </a:rPr>
              <a:t>varnas</a:t>
            </a:r>
            <a:r>
              <a:rPr lang="en-US" sz="1800" dirty="0" smtClean="0">
                <a:latin typeface="Bell MT" pitchFamily="18" charset="0"/>
              </a:rPr>
              <a:t>, with many subgroups based on kinship called </a:t>
            </a:r>
            <a:r>
              <a:rPr lang="en-US" sz="1800" i="1" dirty="0" err="1" smtClean="0">
                <a:latin typeface="Bell MT" pitchFamily="18" charset="0"/>
              </a:rPr>
              <a:t>jatis</a:t>
            </a:r>
            <a:r>
              <a:rPr lang="en-US" sz="1800" dirty="0" smtClean="0">
                <a:latin typeface="Bell MT" pitchFamily="18" charset="0"/>
              </a:rPr>
              <a:t> in each </a:t>
            </a:r>
            <a:r>
              <a:rPr lang="en-US" sz="1800" dirty="0" err="1" smtClean="0">
                <a:latin typeface="Bell MT" pitchFamily="18" charset="0"/>
              </a:rPr>
              <a:t>varna</a:t>
            </a:r>
            <a:r>
              <a:rPr lang="en-US" sz="1800" dirty="0" smtClean="0">
                <a:latin typeface="Bell MT" pitchFamily="18" charset="0"/>
              </a:rPr>
              <a:t>.</a:t>
            </a:r>
            <a:r>
              <a:rPr lang="en-US" sz="1400" dirty="0" smtClean="0"/>
              <a:t/>
            </a:r>
            <a:br>
              <a:rPr lang="en-US" sz="1400" dirty="0" smtClean="0"/>
            </a:b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indu-Caste-system (1).png"/>
          <p:cNvPicPr>
            <a:picLocks noGrp="1" noChangeAspect="1"/>
          </p:cNvPicPr>
          <p:nvPr>
            <p:ph idx="1"/>
          </p:nvPr>
        </p:nvPicPr>
        <p:blipFill>
          <a:blip r:embed="rId2" cstate="print"/>
          <a:stretch>
            <a:fillRect/>
          </a:stretch>
        </p:blipFill>
        <p:spPr>
          <a:xfrm>
            <a:off x="1473088" y="0"/>
            <a:ext cx="7670912"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Caste-System-jpg.jpg"/>
          <p:cNvPicPr>
            <a:picLocks noGrp="1" noChangeAspect="1"/>
          </p:cNvPicPr>
          <p:nvPr>
            <p:ph idx="1"/>
          </p:nvPr>
        </p:nvPicPr>
        <p:blipFill>
          <a:blip r:embed="rId2" cstate="print"/>
          <a:stretch>
            <a:fillRect/>
          </a:stretch>
        </p:blipFill>
        <p:spPr>
          <a:xfrm>
            <a:off x="1524000" y="0"/>
            <a:ext cx="7620000" cy="687468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ext Box 5"/>
          <p:cNvSpPr txBox="1">
            <a:spLocks noChangeArrowheads="1"/>
          </p:cNvSpPr>
          <p:nvPr/>
        </p:nvSpPr>
        <p:spPr bwMode="auto">
          <a:xfrm>
            <a:off x="1524000" y="152400"/>
            <a:ext cx="7620000" cy="914400"/>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pPr>
            <a:r>
              <a:rPr lang="en-US" sz="5000">
                <a:solidFill>
                  <a:srgbClr val="A58C21"/>
                </a:solidFill>
                <a:effectLst>
                  <a:outerShdw blurRad="38100" dist="38100" dir="2700000" algn="tl">
                    <a:srgbClr val="000000"/>
                  </a:outerShdw>
                </a:effectLst>
                <a:latin typeface="Samarkan" charset="0"/>
              </a:rPr>
              <a:t>Chandragupta Maurya:</a:t>
            </a:r>
            <a:r>
              <a:rPr lang="en-US" sz="5400">
                <a:solidFill>
                  <a:srgbClr val="A58C21"/>
                </a:solidFill>
                <a:effectLst>
                  <a:outerShdw blurRad="38100" dist="38100" dir="2700000" algn="tl">
                    <a:srgbClr val="000000"/>
                  </a:outerShdw>
                </a:effectLst>
                <a:latin typeface="Samarkan" charset="0"/>
              </a:rPr>
              <a:t> </a:t>
            </a:r>
            <a:endParaRPr lang="en-US" sz="3600">
              <a:solidFill>
                <a:srgbClr val="A58C21"/>
              </a:solidFill>
              <a:effectLst>
                <a:outerShdw blurRad="38100" dist="38100" dir="2700000" algn="tl">
                  <a:srgbClr val="000000"/>
                </a:outerShdw>
              </a:effectLst>
              <a:latin typeface="Samarkan" charset="0"/>
            </a:endParaRPr>
          </a:p>
        </p:txBody>
      </p:sp>
      <p:sp>
        <p:nvSpPr>
          <p:cNvPr id="28680" name="Text Box 8"/>
          <p:cNvSpPr txBox="1">
            <a:spLocks noChangeArrowheads="1"/>
          </p:cNvSpPr>
          <p:nvPr/>
        </p:nvSpPr>
        <p:spPr bwMode="auto">
          <a:xfrm>
            <a:off x="1752600" y="1074738"/>
            <a:ext cx="7162800" cy="4400550"/>
          </a:xfrm>
          <a:prstGeom prst="rect">
            <a:avLst/>
          </a:prstGeom>
          <a:noFill/>
          <a:ln w="9525">
            <a:noFill/>
            <a:miter lim="800000"/>
            <a:headEnd/>
            <a:tailEnd/>
          </a:ln>
        </p:spPr>
        <p:txBody>
          <a:bodyPr>
            <a:spAutoFit/>
          </a:bodyPr>
          <a:lstStyle/>
          <a:p>
            <a:pPr>
              <a:spcBef>
                <a:spcPct val="50000"/>
              </a:spcBef>
              <a:buClr>
                <a:srgbClr val="CC6600"/>
              </a:buClr>
              <a:buFont typeface="Wingdings" pitchFamily="2" charset="2"/>
              <a:buChar char="§"/>
            </a:pPr>
            <a:r>
              <a:rPr lang="en-US" sz="2000"/>
              <a:t>Maurya Empire: 321 BCE-184 BCE</a:t>
            </a:r>
            <a:r>
              <a:rPr lang="en-US" sz="2000">
                <a:latin typeface="Samarkan" charset="0"/>
              </a:rPr>
              <a:t> </a:t>
            </a:r>
          </a:p>
          <a:p>
            <a:pPr>
              <a:spcBef>
                <a:spcPct val="50000"/>
              </a:spcBef>
              <a:buClr>
                <a:srgbClr val="CC6600"/>
              </a:buClr>
              <a:buFont typeface="Wingdings" pitchFamily="2" charset="2"/>
              <a:buChar char="§"/>
            </a:pPr>
            <a:r>
              <a:rPr lang="en-US" sz="2000"/>
              <a:t>Unified northern India.</a:t>
            </a:r>
          </a:p>
          <a:p>
            <a:pPr>
              <a:spcBef>
                <a:spcPct val="50000"/>
              </a:spcBef>
              <a:buClr>
                <a:srgbClr val="CC6600"/>
              </a:buClr>
              <a:buFont typeface="Wingdings" pitchFamily="2" charset="2"/>
              <a:buChar char="§"/>
            </a:pPr>
            <a:r>
              <a:rPr lang="en-US" sz="2000"/>
              <a:t>India’s first centralized government</a:t>
            </a:r>
          </a:p>
          <a:p>
            <a:pPr>
              <a:spcBef>
                <a:spcPct val="50000"/>
              </a:spcBef>
              <a:buClr>
                <a:srgbClr val="CC6600"/>
              </a:buClr>
              <a:buFont typeface="Wingdings" pitchFamily="2" charset="2"/>
              <a:buChar char="§"/>
            </a:pPr>
            <a:r>
              <a:rPr lang="en-US" sz="2000"/>
              <a:t> Defeated the Persians</a:t>
            </a:r>
          </a:p>
          <a:p>
            <a:pPr>
              <a:spcBef>
                <a:spcPct val="50000"/>
              </a:spcBef>
              <a:buClr>
                <a:srgbClr val="CC6600"/>
              </a:buClr>
              <a:buFont typeface="Wingdings" pitchFamily="2" charset="2"/>
              <a:buChar char="§"/>
            </a:pPr>
            <a:r>
              <a:rPr lang="en-US" sz="2000"/>
              <a:t> Divided his empire into</a:t>
            </a:r>
            <a:br>
              <a:rPr lang="en-US" sz="2000"/>
            </a:br>
            <a:r>
              <a:rPr lang="en-US" sz="2000"/>
              <a:t>  provinces, then districts </a:t>
            </a:r>
            <a:br>
              <a:rPr lang="en-US" sz="2000"/>
            </a:br>
            <a:r>
              <a:rPr lang="en-US" sz="2000"/>
              <a:t>  for tax assessments and law</a:t>
            </a:r>
            <a:br>
              <a:rPr lang="en-US" sz="2000"/>
            </a:br>
            <a:r>
              <a:rPr lang="en-US" sz="2000"/>
              <a:t>  enforcement.</a:t>
            </a:r>
          </a:p>
          <a:p>
            <a:pPr>
              <a:spcBef>
                <a:spcPct val="50000"/>
              </a:spcBef>
              <a:buClr>
                <a:srgbClr val="CC6600"/>
              </a:buClr>
              <a:buFont typeface="Wingdings" pitchFamily="2" charset="2"/>
              <a:buChar char="§"/>
            </a:pPr>
            <a:r>
              <a:rPr lang="en-US" sz="2000"/>
              <a:t> He feared assassination </a:t>
            </a:r>
            <a:r>
              <a:rPr lang="en-US" sz="2000">
                <a:sym typeface="Wingdings" pitchFamily="2" charset="2"/>
              </a:rPr>
              <a:t> food tasters, slept in different</a:t>
            </a:r>
            <a:br>
              <a:rPr lang="en-US" sz="2000">
                <a:sym typeface="Wingdings" pitchFamily="2" charset="2"/>
              </a:rPr>
            </a:br>
            <a:r>
              <a:rPr lang="en-US" sz="2000">
                <a:sym typeface="Wingdings" pitchFamily="2" charset="2"/>
              </a:rPr>
              <a:t>  rooms, etc.</a:t>
            </a:r>
          </a:p>
          <a:p>
            <a:pPr>
              <a:spcBef>
                <a:spcPct val="50000"/>
              </a:spcBef>
              <a:buClr>
                <a:srgbClr val="CC6600"/>
              </a:buClr>
              <a:buFont typeface="Wingdings" pitchFamily="2" charset="2"/>
              <a:buChar char="§"/>
            </a:pPr>
            <a:r>
              <a:rPr lang="en-US" sz="2000">
                <a:sym typeface="Wingdings" pitchFamily="2" charset="2"/>
              </a:rPr>
              <a:t> 301 BCE  gave up his throne &amp; became a Jain.</a:t>
            </a:r>
          </a:p>
        </p:txBody>
      </p:sp>
      <p:pic>
        <p:nvPicPr>
          <p:cNvPr id="17412" name="Picture 7" descr="Chandragupta Maurya"/>
          <p:cNvPicPr>
            <a:picLocks noChangeAspect="1" noChangeArrowheads="1"/>
          </p:cNvPicPr>
          <p:nvPr/>
        </p:nvPicPr>
        <p:blipFill>
          <a:blip r:embed="rId2" cstate="print">
            <a:lum contrast="6000"/>
          </a:blip>
          <a:srcRect/>
          <a:stretch>
            <a:fillRect/>
          </a:stretch>
        </p:blipFill>
        <p:spPr bwMode="auto">
          <a:xfrm>
            <a:off x="6629400" y="1600200"/>
            <a:ext cx="1920875" cy="2209800"/>
          </a:xfrm>
          <a:prstGeom prst="rect">
            <a:avLst/>
          </a:prstGeom>
          <a:noFill/>
          <a:ln w="9525">
            <a:solidFill>
              <a:srgbClr val="8442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680">
                                            <p:txEl>
                                              <p:pRg st="0" end="0"/>
                                            </p:txEl>
                                          </p:spTgt>
                                        </p:tgtEl>
                                        <p:attrNameLst>
                                          <p:attrName>style.visibility</p:attrName>
                                        </p:attrNameLst>
                                      </p:cBhvr>
                                      <p:to>
                                        <p:strVal val="visible"/>
                                      </p:to>
                                    </p:set>
                                    <p:animEffect transition="in" filter="wipe(left)">
                                      <p:cBhvr>
                                        <p:cTn id="7" dur="500"/>
                                        <p:tgtEl>
                                          <p:spTgt spid="286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680">
                                            <p:txEl>
                                              <p:pRg st="1" end="1"/>
                                            </p:txEl>
                                          </p:spTgt>
                                        </p:tgtEl>
                                        <p:attrNameLst>
                                          <p:attrName>style.visibility</p:attrName>
                                        </p:attrNameLst>
                                      </p:cBhvr>
                                      <p:to>
                                        <p:strVal val="visible"/>
                                      </p:to>
                                    </p:set>
                                    <p:animEffect transition="in" filter="wipe(left)">
                                      <p:cBhvr>
                                        <p:cTn id="12" dur="500"/>
                                        <p:tgtEl>
                                          <p:spTgt spid="286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680">
                                            <p:txEl>
                                              <p:pRg st="2" end="2"/>
                                            </p:txEl>
                                          </p:spTgt>
                                        </p:tgtEl>
                                        <p:attrNameLst>
                                          <p:attrName>style.visibility</p:attrName>
                                        </p:attrNameLst>
                                      </p:cBhvr>
                                      <p:to>
                                        <p:strVal val="visible"/>
                                      </p:to>
                                    </p:set>
                                    <p:animEffect transition="in" filter="wipe(left)">
                                      <p:cBhvr>
                                        <p:cTn id="17" dur="500"/>
                                        <p:tgtEl>
                                          <p:spTgt spid="286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680">
                                            <p:txEl>
                                              <p:pRg st="3" end="3"/>
                                            </p:txEl>
                                          </p:spTgt>
                                        </p:tgtEl>
                                        <p:attrNameLst>
                                          <p:attrName>style.visibility</p:attrName>
                                        </p:attrNameLst>
                                      </p:cBhvr>
                                      <p:to>
                                        <p:strVal val="visible"/>
                                      </p:to>
                                    </p:set>
                                    <p:animEffect transition="in" filter="wipe(left)">
                                      <p:cBhvr>
                                        <p:cTn id="22" dur="500"/>
                                        <p:tgtEl>
                                          <p:spTgt spid="2868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8680">
                                            <p:txEl>
                                              <p:pRg st="4" end="4"/>
                                            </p:txEl>
                                          </p:spTgt>
                                        </p:tgtEl>
                                        <p:attrNameLst>
                                          <p:attrName>style.visibility</p:attrName>
                                        </p:attrNameLst>
                                      </p:cBhvr>
                                      <p:to>
                                        <p:strVal val="visible"/>
                                      </p:to>
                                    </p:set>
                                    <p:animEffect transition="in" filter="wipe(left)">
                                      <p:cBhvr>
                                        <p:cTn id="27" dur="500"/>
                                        <p:tgtEl>
                                          <p:spTgt spid="2868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8680">
                                            <p:txEl>
                                              <p:pRg st="5" end="5"/>
                                            </p:txEl>
                                          </p:spTgt>
                                        </p:tgtEl>
                                        <p:attrNameLst>
                                          <p:attrName>style.visibility</p:attrName>
                                        </p:attrNameLst>
                                      </p:cBhvr>
                                      <p:to>
                                        <p:strVal val="visible"/>
                                      </p:to>
                                    </p:set>
                                    <p:animEffect transition="in" filter="wipe(left)">
                                      <p:cBhvr>
                                        <p:cTn id="32" dur="500"/>
                                        <p:tgtEl>
                                          <p:spTgt spid="2868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8680">
                                            <p:txEl>
                                              <p:pRg st="6" end="6"/>
                                            </p:txEl>
                                          </p:spTgt>
                                        </p:tgtEl>
                                        <p:attrNameLst>
                                          <p:attrName>style.visibility</p:attrName>
                                        </p:attrNameLst>
                                      </p:cBhvr>
                                      <p:to>
                                        <p:strVal val="visible"/>
                                      </p:to>
                                    </p:set>
                                    <p:animEffect transition="in" filter="wipe(left)">
                                      <p:cBhvr>
                                        <p:cTn id="37" dur="500"/>
                                        <p:tgtEl>
                                          <p:spTgt spid="2868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lum bright="-6000" contrast="6000"/>
          </a:blip>
          <a:srcRect/>
          <a:stretch>
            <a:fillRect/>
          </a:stretch>
        </p:blipFill>
        <p:spPr bwMode="auto">
          <a:xfrm>
            <a:off x="3352800" y="990600"/>
            <a:ext cx="4203700" cy="5181600"/>
          </a:xfrm>
          <a:prstGeom prst="rect">
            <a:avLst/>
          </a:prstGeom>
          <a:noFill/>
          <a:ln w="9525">
            <a:noFill/>
            <a:miter lim="800000"/>
            <a:headEnd/>
            <a:tailEnd/>
          </a:ln>
        </p:spPr>
      </p:pic>
      <p:sp>
        <p:nvSpPr>
          <p:cNvPr id="73731" name="Text Box 3"/>
          <p:cNvSpPr txBox="1">
            <a:spLocks noChangeArrowheads="1"/>
          </p:cNvSpPr>
          <p:nvPr/>
        </p:nvSpPr>
        <p:spPr bwMode="auto">
          <a:xfrm>
            <a:off x="2133600" y="76200"/>
            <a:ext cx="6477000" cy="914400"/>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defRPr/>
            </a:pPr>
            <a:r>
              <a:rPr lang="en-US" sz="5400" b="1">
                <a:solidFill>
                  <a:srgbClr val="A58C21"/>
                </a:solidFill>
                <a:effectLst>
                  <a:outerShdw blurRad="38100" dist="38100" dir="2700000" algn="tl">
                    <a:srgbClr val="000000"/>
                  </a:outerShdw>
                </a:effectLst>
                <a:latin typeface="Samarkan" pitchFamily="34" charset="0"/>
                <a:ea typeface="+mn-ea"/>
              </a:rPr>
              <a:t>The Maurya Empire</a:t>
            </a:r>
          </a:p>
        </p:txBody>
      </p:sp>
      <p:sp>
        <p:nvSpPr>
          <p:cNvPr id="18436" name="Oval 4"/>
          <p:cNvSpPr>
            <a:spLocks noChangeArrowheads="1"/>
          </p:cNvSpPr>
          <p:nvPr/>
        </p:nvSpPr>
        <p:spPr bwMode="auto">
          <a:xfrm>
            <a:off x="5943600" y="2971800"/>
            <a:ext cx="838200" cy="304800"/>
          </a:xfrm>
          <a:prstGeom prst="ellipse">
            <a:avLst/>
          </a:prstGeom>
          <a:noFill/>
          <a:ln w="28575">
            <a:solidFill>
              <a:srgbClr val="FF3300"/>
            </a:solidFill>
            <a:round/>
            <a:headEnd/>
            <a:tailEnd/>
          </a:ln>
        </p:spPr>
        <p:txBody>
          <a:bodyPr wrap="none" anchor="ctr"/>
          <a:lstStyle/>
          <a:p>
            <a:endParaRPr lang="en-US"/>
          </a:p>
        </p:txBody>
      </p:sp>
      <p:sp>
        <p:nvSpPr>
          <p:cNvPr id="73733" name="Rectangle 5"/>
          <p:cNvSpPr>
            <a:spLocks noChangeArrowheads="1"/>
          </p:cNvSpPr>
          <p:nvPr/>
        </p:nvSpPr>
        <p:spPr bwMode="auto">
          <a:xfrm>
            <a:off x="2895600" y="6248400"/>
            <a:ext cx="5105400" cy="457200"/>
          </a:xfrm>
          <a:prstGeom prst="rect">
            <a:avLst/>
          </a:prstGeom>
          <a:noFill/>
          <a:ln w="9525">
            <a:noFill/>
            <a:miter lim="800000"/>
            <a:headEnd/>
            <a:tailEnd/>
          </a:ln>
          <a:effectLst/>
        </p:spPr>
        <p:txBody>
          <a:bodyPr>
            <a:spAutoFit/>
          </a:bodyPr>
          <a:lstStyle/>
          <a:p>
            <a:pPr algn="ctr"/>
            <a:r>
              <a:rPr lang="en-US" b="1">
                <a:effectLst>
                  <a:outerShdw blurRad="38100" dist="38100" dir="2700000" algn="tl">
                    <a:srgbClr val="FFFFFF"/>
                  </a:outerShdw>
                </a:effectLst>
                <a:latin typeface="Comic Sans MS" pitchFamily="66" charset="0"/>
              </a:rPr>
              <a:t>321 BCE – 185 BCE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t" anchorCtr="0" compatLnSpc="1">
            <a:prstTxWarp prst="textNoShape">
              <a:avLst/>
            </a:prstTxWarp>
          </a:bodyPr>
          <a:lstStyle/>
          <a:p>
            <a:r>
              <a:rPr lang="en-US" smtClean="0">
                <a:ea typeface="ＭＳ Ｐゴシック" pitchFamily="-107" charset="-128"/>
              </a:rPr>
              <a:t>Focus Questions</a:t>
            </a:r>
          </a:p>
        </p:txBody>
      </p:sp>
      <p:sp>
        <p:nvSpPr>
          <p:cNvPr id="3" name="Content Placeholder 2"/>
          <p:cNvSpPr>
            <a:spLocks noGrp="1"/>
          </p:cNvSpPr>
          <p:nvPr>
            <p:ph idx="1"/>
          </p:nvPr>
        </p:nvSpPr>
        <p:spPr>
          <a:xfrm>
            <a:off x="1524000" y="1600200"/>
            <a:ext cx="7162800" cy="4525963"/>
          </a:xfrm>
        </p:spPr>
        <p:txBody>
          <a:bodyPr vert="horz" wrap="square" lIns="91440" tIns="45720" rIns="91440" bIns="45720" numCol="1" anchor="t" anchorCtr="0" compatLnSpc="1">
            <a:prstTxWarp prst="textNoShape">
              <a:avLst/>
            </a:prstTxWarp>
          </a:bodyPr>
          <a:lstStyle/>
          <a:p>
            <a:pPr marL="514350" indent="-514350">
              <a:buFontTx/>
              <a:buAutoNum type="arabicPeriod"/>
            </a:pPr>
            <a:r>
              <a:rPr lang="en-US" smtClean="0">
                <a:ea typeface="ＭＳ Ｐゴシック" pitchFamily="-107" charset="-128"/>
              </a:rPr>
              <a:t>Who was Chandragupta Maurya?</a:t>
            </a:r>
          </a:p>
          <a:p>
            <a:pPr marL="514350" indent="-514350">
              <a:buFontTx/>
              <a:buAutoNum type="arabicPeriod"/>
            </a:pPr>
            <a:endParaRPr lang="en-US" smtClean="0">
              <a:ea typeface="ＭＳ Ｐゴシック" pitchFamily="-107" charset="-128"/>
            </a:endParaRPr>
          </a:p>
          <a:p>
            <a:pPr marL="514350" indent="-514350">
              <a:buFontTx/>
              <a:buAutoNum type="arabicPeriod"/>
            </a:pPr>
            <a:endParaRPr lang="en-US" smtClean="0">
              <a:ea typeface="ＭＳ Ｐゴシック" pitchFamily="-107" charset="-128"/>
            </a:endParaRPr>
          </a:p>
          <a:p>
            <a:pPr marL="514350" indent="-514350">
              <a:buFontTx/>
              <a:buAutoNum type="arabicPeriod"/>
            </a:pPr>
            <a:r>
              <a:rPr lang="en-US" smtClean="0">
                <a:ea typeface="ＭＳ Ｐゴシック" pitchFamily="-107" charset="-128"/>
              </a:rPr>
              <a:t>Who was Ashoka? Why did Ashoka devote himself to Buddhism?</a:t>
            </a:r>
          </a:p>
          <a:p>
            <a:pPr marL="514350" indent="-514350"/>
            <a:endParaRPr lang="en-US" smtClean="0">
              <a:ea typeface="ＭＳ Ｐゴシック" pitchFamily="-107"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524000" y="228600"/>
            <a:ext cx="7620000" cy="830263"/>
          </a:xfrm>
          <a:prstGeom prst="rect">
            <a:avLst/>
          </a:prstGeom>
          <a:noFill/>
          <a:ln w="9525">
            <a:noFill/>
            <a:miter lim="800000"/>
            <a:headEnd/>
            <a:tailEnd/>
          </a:ln>
          <a:effectLst>
            <a:outerShdw blurRad="63500" dist="46662" dir="3284183" algn="ctr" rotWithShape="0">
              <a:srgbClr val="000000">
                <a:alpha val="74998"/>
              </a:srgbClr>
            </a:outerShdw>
          </a:effectLst>
        </p:spPr>
        <p:txBody>
          <a:bodyPr>
            <a:spAutoFit/>
          </a:bodyPr>
          <a:lstStyle/>
          <a:p>
            <a:pPr algn="ctr">
              <a:spcBef>
                <a:spcPct val="50000"/>
              </a:spcBef>
            </a:pPr>
            <a:r>
              <a:rPr lang="en-US" sz="4800" b="1">
                <a:solidFill>
                  <a:srgbClr val="A58C21"/>
                </a:solidFill>
                <a:effectLst>
                  <a:outerShdw blurRad="38100" dist="38100" dir="2700000" algn="tl">
                    <a:srgbClr val="000000"/>
                  </a:outerShdw>
                </a:effectLst>
                <a:latin typeface="Samarkan" charset="0"/>
              </a:rPr>
              <a:t>Ashoka (304 – 232 BCE)</a:t>
            </a:r>
          </a:p>
        </p:txBody>
      </p:sp>
      <p:pic>
        <p:nvPicPr>
          <p:cNvPr id="20483" name="Picture 4" descr="ashoka2"/>
          <p:cNvPicPr>
            <a:picLocks noChangeAspect="1" noChangeArrowheads="1"/>
          </p:cNvPicPr>
          <p:nvPr/>
        </p:nvPicPr>
        <p:blipFill>
          <a:blip r:embed="rId2" cstate="print">
            <a:lum contrast="6000"/>
          </a:blip>
          <a:srcRect/>
          <a:stretch>
            <a:fillRect/>
          </a:stretch>
        </p:blipFill>
        <p:spPr bwMode="auto">
          <a:xfrm>
            <a:off x="6172200" y="1295400"/>
            <a:ext cx="2360613" cy="2971800"/>
          </a:xfrm>
          <a:prstGeom prst="rect">
            <a:avLst/>
          </a:prstGeom>
          <a:noFill/>
          <a:ln w="9525">
            <a:solidFill>
              <a:srgbClr val="844200"/>
            </a:solidFill>
            <a:miter lim="800000"/>
            <a:headEnd/>
            <a:tailEnd/>
          </a:ln>
        </p:spPr>
      </p:pic>
      <p:sp>
        <p:nvSpPr>
          <p:cNvPr id="40965" name="Text Box 5"/>
          <p:cNvSpPr txBox="1">
            <a:spLocks noChangeArrowheads="1"/>
          </p:cNvSpPr>
          <p:nvPr/>
        </p:nvSpPr>
        <p:spPr bwMode="auto">
          <a:xfrm>
            <a:off x="1981200" y="1195388"/>
            <a:ext cx="6781800" cy="5130800"/>
          </a:xfrm>
          <a:prstGeom prst="rect">
            <a:avLst/>
          </a:prstGeom>
          <a:noFill/>
          <a:ln w="9525">
            <a:noFill/>
            <a:miter lim="800000"/>
            <a:headEnd/>
            <a:tailEnd/>
          </a:ln>
          <a:effectLst/>
        </p:spPr>
        <p:txBody>
          <a:bodyPr>
            <a:spAutoFit/>
          </a:bodyPr>
          <a:lstStyle/>
          <a:p>
            <a:pPr>
              <a:spcBef>
                <a:spcPct val="50000"/>
              </a:spcBef>
              <a:buClr>
                <a:srgbClr val="CC6600"/>
              </a:buClr>
              <a:buFont typeface="Wingdings" pitchFamily="2" charset="2"/>
              <a:buChar char="§"/>
            </a:pPr>
            <a:r>
              <a:rPr lang="en-US" b="1">
                <a:effectLst>
                  <a:outerShdw blurRad="38100" dist="38100" dir="2700000" algn="tl">
                    <a:srgbClr val="FFFFFF"/>
                  </a:outerShdw>
                </a:effectLst>
              </a:rPr>
              <a:t>Chandragupta’s Grandson</a:t>
            </a:r>
            <a:r>
              <a:rPr lang="en-US" b="1">
                <a:effectLst>
                  <a:outerShdw blurRad="38100" dist="38100" dir="2700000" algn="tl">
                    <a:srgbClr val="FFFFFF"/>
                  </a:outerShdw>
                </a:effectLst>
                <a:latin typeface="Samarkan" charset="0"/>
              </a:rPr>
              <a:t> </a:t>
            </a:r>
          </a:p>
          <a:p>
            <a:pPr>
              <a:spcBef>
                <a:spcPct val="50000"/>
              </a:spcBef>
              <a:buClr>
                <a:srgbClr val="CC6600"/>
              </a:buClr>
              <a:buFont typeface="Wingdings" pitchFamily="2" charset="2"/>
              <a:buChar char="§"/>
            </a:pPr>
            <a:r>
              <a:rPr lang="en-US" b="1">
                <a:effectLst>
                  <a:outerShdw blurRad="38100" dist="38100" dir="2700000" algn="tl">
                    <a:srgbClr val="FFFFFF"/>
                  </a:outerShdw>
                </a:effectLst>
              </a:rPr>
              <a:t>Religious conversion </a:t>
            </a:r>
            <a:br>
              <a:rPr lang="en-US" b="1">
                <a:effectLst>
                  <a:outerShdw blurRad="38100" dist="38100" dir="2700000" algn="tl">
                    <a:srgbClr val="FFFFFF"/>
                  </a:outerShdw>
                </a:effectLst>
              </a:rPr>
            </a:br>
            <a:r>
              <a:rPr lang="en-US" b="1">
                <a:effectLst>
                  <a:outerShdw blurRad="38100" dist="38100" dir="2700000" algn="tl">
                    <a:srgbClr val="FFFFFF"/>
                  </a:outerShdw>
                </a:effectLst>
              </a:rPr>
              <a:t>  after the gruesome</a:t>
            </a:r>
            <a:br>
              <a:rPr lang="en-US" b="1">
                <a:effectLst>
                  <a:outerShdw blurRad="38100" dist="38100" dir="2700000" algn="tl">
                    <a:srgbClr val="FFFFFF"/>
                  </a:outerShdw>
                </a:effectLst>
              </a:rPr>
            </a:br>
            <a:r>
              <a:rPr lang="en-US" b="1">
                <a:effectLst>
                  <a:outerShdw blurRad="38100" dist="38100" dir="2700000" algn="tl">
                    <a:srgbClr val="FFFFFF"/>
                  </a:outerShdw>
                </a:effectLst>
              </a:rPr>
              <a:t>  battle of Kalinga in </a:t>
            </a:r>
            <a:br>
              <a:rPr lang="en-US" b="1">
                <a:effectLst>
                  <a:outerShdw blurRad="38100" dist="38100" dir="2700000" algn="tl">
                    <a:srgbClr val="FFFFFF"/>
                  </a:outerShdw>
                </a:effectLst>
              </a:rPr>
            </a:br>
            <a:r>
              <a:rPr lang="en-US" b="1">
                <a:effectLst>
                  <a:outerShdw blurRad="38100" dist="38100" dir="2700000" algn="tl">
                    <a:srgbClr val="FFFFFF"/>
                  </a:outerShdw>
                </a:effectLst>
              </a:rPr>
              <a:t>  262 BCE.</a:t>
            </a:r>
          </a:p>
          <a:p>
            <a:pPr>
              <a:spcBef>
                <a:spcPct val="50000"/>
              </a:spcBef>
              <a:buClr>
                <a:srgbClr val="CC6600"/>
              </a:buClr>
              <a:buFont typeface="Wingdings" pitchFamily="2" charset="2"/>
              <a:buChar char="§"/>
            </a:pPr>
            <a:r>
              <a:rPr lang="en-US" b="1">
                <a:effectLst>
                  <a:outerShdw blurRad="38100" dist="38100" dir="2700000" algn="tl">
                    <a:srgbClr val="FFFFFF"/>
                  </a:outerShdw>
                </a:effectLst>
              </a:rPr>
              <a:t> Dedicated his life to </a:t>
            </a:r>
            <a:br>
              <a:rPr lang="en-US" b="1">
                <a:effectLst>
                  <a:outerShdw blurRad="38100" dist="38100" dir="2700000" algn="tl">
                    <a:srgbClr val="FFFFFF"/>
                  </a:outerShdw>
                </a:effectLst>
              </a:rPr>
            </a:br>
            <a:r>
              <a:rPr lang="en-US" b="1">
                <a:effectLst>
                  <a:outerShdw blurRad="38100" dist="38100" dir="2700000" algn="tl">
                    <a:srgbClr val="FFFFFF"/>
                  </a:outerShdw>
                </a:effectLst>
              </a:rPr>
              <a:t>  Buddhism</a:t>
            </a:r>
          </a:p>
          <a:p>
            <a:pPr lvl="1">
              <a:spcBef>
                <a:spcPct val="50000"/>
              </a:spcBef>
              <a:buClr>
                <a:srgbClr val="CC6600"/>
              </a:buClr>
              <a:buFont typeface="Wingdings" pitchFamily="2" charset="2"/>
              <a:buChar char="§"/>
            </a:pPr>
            <a:r>
              <a:rPr lang="en-US" b="1">
                <a:effectLst>
                  <a:outerShdw blurRad="38100" dist="38100" dir="2700000" algn="tl">
                    <a:srgbClr val="FFFFFF"/>
                  </a:outerShdw>
                </a:effectLst>
              </a:rPr>
              <a:t>Emphasis on peace, tolerance, and nonviolence</a:t>
            </a:r>
          </a:p>
          <a:p>
            <a:pPr lvl="2">
              <a:lnSpc>
                <a:spcPct val="80000"/>
              </a:lnSpc>
              <a:spcBef>
                <a:spcPct val="20000"/>
              </a:spcBef>
              <a:buSzPct val="70000"/>
              <a:buFontTx/>
              <a:buBlip>
                <a:blip r:embed="rId3"/>
              </a:buBlip>
            </a:pPr>
            <a:r>
              <a:rPr lang="en-US"/>
              <a:t>He restricted slaughter of animals and encouraged vegetarianism</a:t>
            </a:r>
            <a:endParaRPr lang="en-US" b="1">
              <a:effectLst>
                <a:outerShdw blurRad="38100" dist="38100" dir="2700000" algn="tl">
                  <a:srgbClr val="FFFFFF"/>
                </a:outerShdw>
              </a:effectLst>
            </a:endParaRPr>
          </a:p>
          <a:p>
            <a:pPr>
              <a:spcBef>
                <a:spcPct val="50000"/>
              </a:spcBef>
              <a:buClr>
                <a:srgbClr val="CC6600"/>
              </a:buClr>
              <a:buFont typeface="Wingdings" pitchFamily="2" charset="2"/>
              <a:buChar char="§"/>
            </a:pPr>
            <a:r>
              <a:rPr lang="en-US" b="1">
                <a:effectLst>
                  <a:outerShdw blurRad="38100" dist="38100" dir="2700000" algn="tl">
                    <a:srgbClr val="FFFFFF"/>
                  </a:outerShdw>
                </a:effectLst>
              </a:rPr>
              <a:t> Built extensive roads.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0965">
                                            <p:txEl>
                                              <p:pRg st="3" end="3"/>
                                            </p:txEl>
                                          </p:spTgt>
                                        </p:tgtEl>
                                        <p:attrNameLst>
                                          <p:attrName>style.visibility</p:attrName>
                                        </p:attrNameLst>
                                      </p:cBhvr>
                                      <p:to>
                                        <p:strVal val="visible"/>
                                      </p:to>
                                    </p:set>
                                    <p:animEffect transition="in" filter="wipe(left)">
                                      <p:cBhvr>
                                        <p:cTn id="22" dur="500"/>
                                        <p:tgtEl>
                                          <p:spTgt spid="409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0965">
                                            <p:txEl>
                                              <p:pRg st="4" end="4"/>
                                            </p:txEl>
                                          </p:spTgt>
                                        </p:tgtEl>
                                        <p:attrNameLst>
                                          <p:attrName>style.visibility</p:attrName>
                                        </p:attrNameLst>
                                      </p:cBhvr>
                                      <p:to>
                                        <p:strVal val="visible"/>
                                      </p:to>
                                    </p:set>
                                    <p:animEffect transition="in" filter="wipe(left)">
                                      <p:cBhvr>
                                        <p:cTn id="27" dur="500"/>
                                        <p:tgtEl>
                                          <p:spTgt spid="409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0965">
                                            <p:txEl>
                                              <p:pRg st="5" end="5"/>
                                            </p:txEl>
                                          </p:spTgt>
                                        </p:tgtEl>
                                        <p:attrNameLst>
                                          <p:attrName>style.visibility</p:attrName>
                                        </p:attrNameLst>
                                      </p:cBhvr>
                                      <p:to>
                                        <p:strVal val="visible"/>
                                      </p:to>
                                    </p:set>
                                    <p:animEffect transition="in" filter="wipe(left)">
                                      <p:cBhvr>
                                        <p:cTn id="32" dur="500"/>
                                        <p:tgtEl>
                                          <p:spTgt spid="409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Blank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Blank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Blank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Blank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9536</TotalTime>
  <Words>389</Words>
  <Application>Microsoft Office PowerPoint</Application>
  <PresentationFormat>On-screen Show (4:3)</PresentationFormat>
  <Paragraphs>104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ＭＳ Ｐゴシック</vt:lpstr>
      <vt:lpstr>Calibri</vt:lpstr>
      <vt:lpstr>Samarkan</vt:lpstr>
      <vt:lpstr>Wingdings</vt:lpstr>
      <vt:lpstr>Comic Sans MS</vt:lpstr>
      <vt:lpstr>Blank</vt:lpstr>
      <vt:lpstr>Slide 1</vt:lpstr>
      <vt:lpstr>Division of India</vt:lpstr>
      <vt:lpstr>Slide 3</vt:lpstr>
      <vt:lpstr>Slide 4</vt:lpstr>
      <vt:lpstr>Slide 5</vt:lpstr>
      <vt:lpstr>Slide 6</vt:lpstr>
      <vt:lpstr>Slide 7</vt:lpstr>
      <vt:lpstr>Focus Questions</vt:lpstr>
      <vt:lpstr>Slide 9</vt:lpstr>
      <vt:lpstr>Slide 10</vt:lpstr>
      <vt:lpstr>Slide 11</vt:lpstr>
      <vt:lpstr>Slide 12</vt:lpstr>
      <vt:lpstr>Slide 13</vt:lpstr>
      <vt:lpstr>Slide 14</vt:lpstr>
      <vt:lpstr>More Gupta</vt:lpstr>
      <vt:lpstr>Gender</vt:lpstr>
      <vt:lpstr>Slide 17</vt:lpstr>
      <vt:lpstr>Slide 18</vt:lpstr>
      <vt:lpstr>Slide 19</vt:lpstr>
      <vt:lpstr>Slide 20</vt:lpstr>
      <vt:lpstr>Slide 21</vt:lpstr>
      <vt:lpstr>Slide 22</vt:lpstr>
      <vt:lpstr>Guiding Questions: Maurya and Gupta</vt:lpstr>
    </vt:vector>
  </TitlesOfParts>
  <Company>Horace Greeley 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Maurya &amp; Gupta Empires</dc:title>
  <dc:creator>Susan M. Pojer</dc:creator>
  <cp:lastModifiedBy>Teacher</cp:lastModifiedBy>
  <cp:revision>77</cp:revision>
  <cp:lastPrinted>1601-01-01T00:00:00Z</cp:lastPrinted>
  <dcterms:created xsi:type="dcterms:W3CDTF">2010-10-14T11:42:19Z</dcterms:created>
  <dcterms:modified xsi:type="dcterms:W3CDTF">2015-11-23T15:28:42Z</dcterms:modified>
</cp:coreProperties>
</file>