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ableStyles" Target="tableStyle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FA84-B79E-4B9C-B655-A9BE95510DFE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B88A-3E7A-4E3E-8132-87E104227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FA84-B79E-4B9C-B655-A9BE95510DFE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B88A-3E7A-4E3E-8132-87E104227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FA84-B79E-4B9C-B655-A9BE95510DFE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B88A-3E7A-4E3E-8132-87E104227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FA84-B79E-4B9C-B655-A9BE95510DFE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B88A-3E7A-4E3E-8132-87E104227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FA84-B79E-4B9C-B655-A9BE95510DFE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B88A-3E7A-4E3E-8132-87E104227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FA84-B79E-4B9C-B655-A9BE95510DFE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B88A-3E7A-4E3E-8132-87E104227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FA84-B79E-4B9C-B655-A9BE95510DFE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B88A-3E7A-4E3E-8132-87E104227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FA84-B79E-4B9C-B655-A9BE95510DFE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B88A-3E7A-4E3E-8132-87E104227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FA84-B79E-4B9C-B655-A9BE95510DFE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B88A-3E7A-4E3E-8132-87E104227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FA84-B79E-4B9C-B655-A9BE95510DFE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B88A-3E7A-4E3E-8132-87E104227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FA84-B79E-4B9C-B655-A9BE95510DFE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9EAB88A-3E7A-4E3E-8132-87E104227C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E9FA84-B79E-4B9C-B655-A9BE95510DFE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EAB88A-3E7A-4E3E-8132-87E104227C3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3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153400" cy="1828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Moving Toward Monotheism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10000"/>
            <a:ext cx="7854696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762000"/>
            <a:ext cx="48768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Exodus from Egypt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2438400"/>
            <a:ext cx="50292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Prophet Moses led the Israelites out of Egypt to the Sinai Desert in a mass </a:t>
            </a:r>
            <a:r>
              <a:rPr lang="en-US" b="1" u="sng" dirty="0"/>
              <a:t>exodus</a:t>
            </a:r>
            <a:r>
              <a:rPr lang="en-US" dirty="0"/>
              <a:t> = departure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During the journey, God gave Moses the 10 commandments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Exodus story retold by Jewish people at Passover every year</a:t>
            </a:r>
          </a:p>
        </p:txBody>
      </p:sp>
      <p:pic>
        <p:nvPicPr>
          <p:cNvPr id="24580" name="Picture 4" descr="crossing-the-red-s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3581400" cy="2676525"/>
          </a:xfrm>
          <a:prstGeom prst="rect">
            <a:avLst/>
          </a:prstGeom>
          <a:noFill/>
        </p:spPr>
      </p:pic>
      <p:pic>
        <p:nvPicPr>
          <p:cNvPr id="24581" name="Picture 5" descr="mosesHeston2703_468x6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962400"/>
            <a:ext cx="2097088" cy="2738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Settling the Land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924800" cy="4343400"/>
          </a:xfrm>
        </p:spPr>
        <p:txBody>
          <a:bodyPr/>
          <a:lstStyle/>
          <a:p>
            <a:r>
              <a:rPr lang="en-US" dirty="0"/>
              <a:t>Moses died before arrival at Canaan --&gt; successor, Joshua, led Israelites</a:t>
            </a:r>
          </a:p>
          <a:p>
            <a:r>
              <a:rPr lang="en-US" dirty="0"/>
              <a:t>For 200 years = Israelites fought the Philistines for control of the land</a:t>
            </a:r>
          </a:p>
          <a:p>
            <a:r>
              <a:rPr lang="en-US" dirty="0"/>
              <a:t>Lack of unity among the 12 tribes made fighting difficult</a:t>
            </a:r>
          </a:p>
          <a:p>
            <a:pPr lvl="1"/>
            <a:r>
              <a:rPr lang="en-US" dirty="0"/>
              <a:t>Continued warfare led tribes to unite under 1 king = Saul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6962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Settling the Land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5486400" cy="4572000"/>
          </a:xfrm>
        </p:spPr>
        <p:txBody>
          <a:bodyPr/>
          <a:lstStyle/>
          <a:p>
            <a:r>
              <a:rPr lang="en-US" sz="2800" dirty="0"/>
              <a:t>Saul couldn’t help them defeat Philistines &amp; David took the throne</a:t>
            </a:r>
          </a:p>
          <a:p>
            <a:pPr lvl="1"/>
            <a:r>
              <a:rPr lang="en-US" sz="2400" dirty="0"/>
              <a:t>David was popular because he defeated the Philistine Goliath</a:t>
            </a:r>
          </a:p>
          <a:p>
            <a:pPr lvl="1"/>
            <a:r>
              <a:rPr lang="en-US" sz="2400" dirty="0"/>
              <a:t>David set up capital of </a:t>
            </a:r>
            <a:r>
              <a:rPr lang="en-US" sz="2400" b="1" dirty="0"/>
              <a:t>Jerusalem</a:t>
            </a:r>
            <a:endParaRPr lang="en-US" sz="2400" dirty="0"/>
          </a:p>
          <a:p>
            <a:pPr lvl="1"/>
            <a:r>
              <a:rPr lang="en-US" sz="2400" dirty="0"/>
              <a:t>Set up a central government, enlarged the kingdom’s borders, brought economic prosperity</a:t>
            </a:r>
          </a:p>
        </p:txBody>
      </p:sp>
      <p:pic>
        <p:nvPicPr>
          <p:cNvPr id="26628" name="Picture 4" descr="david-and-goli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81200"/>
            <a:ext cx="3200400" cy="3827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696200" cy="914400"/>
          </a:xfrm>
        </p:spPr>
        <p:txBody>
          <a:bodyPr/>
          <a:lstStyle/>
          <a:p>
            <a:pPr algn="ctr"/>
            <a:r>
              <a:rPr lang="en-US" dirty="0"/>
              <a:t>Settling the Land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1981200"/>
            <a:ext cx="5257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David’s son Solomon took over after him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Unpopular because he made high taxes to pay for new cities and temples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After his death, 10 northern tribes broke away from 2 southern tribes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Northern tribes kept the name Israel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Southern tribes took the name Judah</a:t>
            </a:r>
          </a:p>
        </p:txBody>
      </p:sp>
      <p:pic>
        <p:nvPicPr>
          <p:cNvPr id="27652" name="Picture 4" descr="King_Solom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2986088" cy="4033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696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Exile and Return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752600"/>
            <a:ext cx="5029200" cy="4648200"/>
          </a:xfrm>
        </p:spPr>
        <p:txBody>
          <a:bodyPr/>
          <a:lstStyle/>
          <a:p>
            <a:r>
              <a:rPr lang="en-US" dirty="0"/>
              <a:t>2 kingdoms were too weak to resist invaders</a:t>
            </a:r>
          </a:p>
          <a:p>
            <a:r>
              <a:rPr lang="en-US" dirty="0"/>
              <a:t>722 BCE = Assyrians (from Mesopotamia) conquered Israel</a:t>
            </a:r>
          </a:p>
          <a:p>
            <a:r>
              <a:rPr lang="en-US" dirty="0"/>
              <a:t>586 BCE = Chaldeans (from Mesopotamia) gained control of Judah</a:t>
            </a:r>
          </a:p>
        </p:txBody>
      </p:sp>
      <p:pic>
        <p:nvPicPr>
          <p:cNvPr id="28676" name="Picture 4" descr="The_Kingdoms_of_Israel_and_Judah__1_2_4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329565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Exile and Return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r>
              <a:rPr lang="en-US" dirty="0" smtClean="0"/>
              <a:t>Israelites were enslaved and </a:t>
            </a:r>
            <a:r>
              <a:rPr lang="en-US" dirty="0"/>
              <a:t>exiled </a:t>
            </a:r>
            <a:r>
              <a:rPr lang="en-US" dirty="0" smtClean="0"/>
              <a:t>to </a:t>
            </a:r>
            <a:r>
              <a:rPr lang="en-US" dirty="0"/>
              <a:t>Babylon</a:t>
            </a:r>
          </a:p>
          <a:p>
            <a:r>
              <a:rPr lang="en-US" dirty="0"/>
              <a:t>During this time, the Jews had no temple so they met on the holy day of rest together for study and </a:t>
            </a:r>
            <a:r>
              <a:rPr lang="en-US" dirty="0" smtClean="0"/>
              <a:t>prayer</a:t>
            </a:r>
          </a:p>
          <a:p>
            <a:pPr lvl="1"/>
            <a:r>
              <a:rPr lang="en-US" dirty="0" smtClean="0"/>
              <a:t>Rise of </a:t>
            </a:r>
            <a:r>
              <a:rPr lang="en-US" dirty="0"/>
              <a:t>synagogues developed from these gatherings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Exile and Return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r>
              <a:rPr lang="en-US" dirty="0"/>
              <a:t>539 BCE = Persians conquered the Chaldeans</a:t>
            </a:r>
          </a:p>
          <a:p>
            <a:pPr lvl="1"/>
            <a:r>
              <a:rPr lang="en-US" dirty="0"/>
              <a:t>Persian king allowed the Jews to return to Judah and to rebuild the temple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696200" cy="838200"/>
          </a:xfrm>
        </p:spPr>
        <p:txBody>
          <a:bodyPr/>
          <a:lstStyle/>
          <a:p>
            <a:pPr algn="ctr"/>
            <a:r>
              <a:rPr lang="en-US" dirty="0"/>
              <a:t>Exile and Return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962400"/>
            <a:ext cx="7696200" cy="2667000"/>
          </a:xfrm>
        </p:spPr>
        <p:txBody>
          <a:bodyPr/>
          <a:lstStyle/>
          <a:p>
            <a:r>
              <a:rPr lang="en-US" dirty="0"/>
              <a:t>400s BCE = Jewish holy writings organized into the </a:t>
            </a:r>
            <a:r>
              <a:rPr lang="en-US" b="1" dirty="0"/>
              <a:t>Torah = made up the first 5 books of the Bible</a:t>
            </a:r>
            <a:endParaRPr lang="en-US" dirty="0"/>
          </a:p>
          <a:p>
            <a:r>
              <a:rPr lang="en-US" dirty="0"/>
              <a:t>Since this time, Jewish communities have existed outside their homeland = called Jewish </a:t>
            </a:r>
            <a:r>
              <a:rPr lang="en-US" b="1" dirty="0"/>
              <a:t>Diaspora</a:t>
            </a:r>
            <a:endParaRPr lang="en-US" dirty="0"/>
          </a:p>
        </p:txBody>
      </p:sp>
      <p:pic>
        <p:nvPicPr>
          <p:cNvPr id="31748" name="Picture 4" descr="tora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5943600" cy="2173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Lasting Legacy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r>
              <a:rPr lang="en-US" dirty="0"/>
              <a:t>Jews recorded their history &amp; examined it for meaning</a:t>
            </a:r>
          </a:p>
          <a:p>
            <a:r>
              <a:rPr lang="en-US" dirty="0"/>
              <a:t>Prophets recorded their teachings</a:t>
            </a:r>
          </a:p>
          <a:p>
            <a:r>
              <a:rPr lang="en-US" dirty="0"/>
              <a:t>Jewish religious beliefs &amp; principles </a:t>
            </a:r>
            <a:r>
              <a:rPr lang="en-US" dirty="0" smtClean="0"/>
              <a:t>helped shape Christianity in the future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pPr algn="ctr"/>
            <a:r>
              <a:rPr lang="en-US" sz="4000" dirty="0"/>
              <a:t>Recap of Religion in Ancient Rome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4724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Early Romans worshipped nature spirits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Romans then adopted Greek religion and gave gods Roman names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Under Augustus: people expected to honor the emperor as Rome’s chief priest</a:t>
            </a:r>
          </a:p>
        </p:txBody>
      </p:sp>
      <p:pic>
        <p:nvPicPr>
          <p:cNvPr id="14341" name="Picture 5" descr="10839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676400"/>
            <a:ext cx="1482725" cy="2309813"/>
          </a:xfrm>
          <a:prstGeom prst="rect">
            <a:avLst/>
          </a:prstGeom>
          <a:noFill/>
        </p:spPr>
      </p:pic>
      <p:pic>
        <p:nvPicPr>
          <p:cNvPr id="14343" name="Picture 7" descr="jupiter-roman-g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76400"/>
            <a:ext cx="1657350" cy="2281238"/>
          </a:xfrm>
          <a:prstGeom prst="rect">
            <a:avLst/>
          </a:prstGeom>
          <a:noFill/>
        </p:spPr>
      </p:pic>
      <p:pic>
        <p:nvPicPr>
          <p:cNvPr id="14345" name="Picture 9" descr="bacch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343400"/>
            <a:ext cx="1693863" cy="1981200"/>
          </a:xfrm>
          <a:prstGeom prst="rect">
            <a:avLst/>
          </a:prstGeom>
          <a:noFill/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105400" y="39624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Jupiter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096000" y="63246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Bacchus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7162800" y="39624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Minerva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696200" cy="1143000"/>
          </a:xfrm>
        </p:spPr>
        <p:txBody>
          <a:bodyPr/>
          <a:lstStyle/>
          <a:p>
            <a:pPr algn="ctr"/>
            <a:r>
              <a:rPr lang="en-US" dirty="0" smtClean="0"/>
              <a:t>Moving toward Monotheism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429000" y="1600200"/>
            <a:ext cx="5410200" cy="5029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Zoroastrianism = emerged in the Persian Empire around the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or 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BCE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Followed the teachings of prophet named </a:t>
            </a:r>
            <a:r>
              <a:rPr lang="en-US" sz="2800" b="1" dirty="0"/>
              <a:t>Zoroaster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Said there was a struggle between good and evil in the </a:t>
            </a:r>
            <a:r>
              <a:rPr lang="en-US" sz="2400" dirty="0" smtClean="0"/>
              <a:t>world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Ahura</a:t>
            </a:r>
            <a:r>
              <a:rPr lang="en-US" dirty="0" smtClean="0"/>
              <a:t> Mazda vs. </a:t>
            </a:r>
            <a:r>
              <a:rPr lang="en-US" dirty="0" err="1" smtClean="0"/>
              <a:t>Angra</a:t>
            </a:r>
            <a:r>
              <a:rPr lang="en-US" dirty="0" smtClean="0"/>
              <a:t> </a:t>
            </a:r>
            <a:r>
              <a:rPr lang="en-US" dirty="0" err="1" smtClean="0"/>
              <a:t>Mainyu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Humans caught in </a:t>
            </a:r>
            <a:r>
              <a:rPr lang="en-US" sz="2400" dirty="0" smtClean="0"/>
              <a:t>the middle </a:t>
            </a:r>
            <a:r>
              <a:rPr lang="en-US" sz="2400" dirty="0"/>
              <a:t>of this struggle and had to choose sides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Humans who chose good would get eternal life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Humans </a:t>
            </a:r>
            <a:r>
              <a:rPr lang="en-US" sz="2400" dirty="0"/>
              <a:t>who chose evil would get darkness &amp; misery after </a:t>
            </a:r>
            <a:r>
              <a:rPr lang="en-US" sz="2400" dirty="0" smtClean="0"/>
              <a:t>death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Big emphasis on the free will of humankind</a:t>
            </a:r>
          </a:p>
        </p:txBody>
      </p:sp>
      <p:pic>
        <p:nvPicPr>
          <p:cNvPr id="49156" name="Picture 4" descr="zoro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124200" cy="4741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sz="4000" dirty="0"/>
              <a:t>Recap of Religion in Ancient Rome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981200"/>
            <a:ext cx="57150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But empire’s people allowed to worship freely</a:t>
            </a:r>
          </a:p>
          <a:p>
            <a:pPr>
              <a:lnSpc>
                <a:spcPct val="90000"/>
              </a:lnSpc>
            </a:pPr>
            <a:r>
              <a:rPr lang="en-US" sz="2800"/>
              <a:t>Many religions existed in the Roman Empire</a:t>
            </a:r>
          </a:p>
          <a:p>
            <a:pPr>
              <a:lnSpc>
                <a:spcPct val="90000"/>
              </a:lnSpc>
            </a:pPr>
            <a:r>
              <a:rPr lang="en-US" sz="2800"/>
              <a:t>Some Jews began practicing a new religion called Christianity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Considered a </a:t>
            </a:r>
            <a:r>
              <a:rPr lang="en-US" sz="2400" b="1" u="sng"/>
              <a:t>sect</a:t>
            </a:r>
            <a:r>
              <a:rPr lang="en-US" sz="2400" b="1"/>
              <a:t> (group)</a:t>
            </a:r>
            <a:r>
              <a:rPr lang="en-US" sz="2400"/>
              <a:t> within Judaism at first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Became a separate religion</a:t>
            </a:r>
          </a:p>
        </p:txBody>
      </p:sp>
      <p:pic>
        <p:nvPicPr>
          <p:cNvPr id="15365" name="Picture 5" descr="image-christian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0"/>
            <a:ext cx="2187575" cy="2743200"/>
          </a:xfrm>
          <a:prstGeom prst="rect">
            <a:avLst/>
          </a:prstGeom>
          <a:noFill/>
        </p:spPr>
      </p:pic>
      <p:pic>
        <p:nvPicPr>
          <p:cNvPr id="15367" name="Picture 7" descr="605judai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6400"/>
            <a:ext cx="1938338" cy="1971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6324600" cy="1143000"/>
          </a:xfrm>
        </p:spPr>
        <p:txBody>
          <a:bodyPr/>
          <a:lstStyle/>
          <a:p>
            <a:pPr algn="ctr"/>
            <a:r>
              <a:rPr lang="en-US" sz="4000" dirty="0"/>
              <a:t>Judaism &amp; the Empire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51054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6 </a:t>
            </a:r>
            <a:r>
              <a:rPr lang="en-US" sz="2800" dirty="0" smtClean="0"/>
              <a:t>CE </a:t>
            </a:r>
            <a:r>
              <a:rPr lang="en-US" sz="2800" dirty="0"/>
              <a:t>= Augustus turned kingdom of Judah into Roman province of Judea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Jews in Judea allowed to practice their religion, but treated very cruelly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They hoped a </a:t>
            </a:r>
            <a:r>
              <a:rPr lang="en-US" sz="2400" b="1" u="sng" dirty="0"/>
              <a:t>messiah</a:t>
            </a:r>
            <a:r>
              <a:rPr lang="en-US" sz="2400" dirty="0"/>
              <a:t> </a:t>
            </a:r>
            <a:r>
              <a:rPr lang="en-US" sz="2400" b="1" dirty="0"/>
              <a:t>= deliverer chosen by god</a:t>
            </a:r>
            <a:r>
              <a:rPr lang="en-US" sz="2400" dirty="0"/>
              <a:t> = would help them regain their freedom</a:t>
            </a:r>
          </a:p>
        </p:txBody>
      </p:sp>
      <p:pic>
        <p:nvPicPr>
          <p:cNvPr id="16389" name="Picture 5" descr="pal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581400"/>
            <a:ext cx="2181225" cy="3071813"/>
          </a:xfrm>
          <a:prstGeom prst="rect">
            <a:avLst/>
          </a:prstGeom>
          <a:noFill/>
        </p:spPr>
      </p:pic>
      <p:pic>
        <p:nvPicPr>
          <p:cNvPr id="16391" name="Picture 7" descr="judah-and-isra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28600"/>
            <a:ext cx="200025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Judaism &amp; the Empire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2057400"/>
            <a:ext cx="441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66 </a:t>
            </a:r>
            <a:r>
              <a:rPr lang="en-US" sz="2800" dirty="0" smtClean="0"/>
              <a:t>CE </a:t>
            </a:r>
            <a:r>
              <a:rPr lang="en-US" sz="2800" dirty="0"/>
              <a:t>= Jews rebelled against Romans &amp; took over Jerusalem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4 years later = Romans retook Jerusalem, destroyed the Temple, and killed thousands of Jews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Romans banned the Jews from living in Jerusalem</a:t>
            </a:r>
          </a:p>
        </p:txBody>
      </p:sp>
      <p:pic>
        <p:nvPicPr>
          <p:cNvPr id="17415" name="Picture 7" descr="destruction_temp_2_gall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41148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Judaism &amp; the Empire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5638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Jews continued to study the Torah in scattered communities throughout the Middle East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Jews set up </a:t>
            </a:r>
            <a:r>
              <a:rPr lang="en-US" sz="2800" u="sng" dirty="0"/>
              <a:t>yeshivas</a:t>
            </a:r>
            <a:r>
              <a:rPr lang="en-US" sz="2800" dirty="0"/>
              <a:t> = special schools to train rabbis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Rabbis created the </a:t>
            </a:r>
            <a:r>
              <a:rPr lang="en-US" sz="2800" u="sng" dirty="0"/>
              <a:t>Talmud</a:t>
            </a:r>
            <a:r>
              <a:rPr lang="en-US" sz="2800" dirty="0"/>
              <a:t> = important book of Jewish law</a:t>
            </a:r>
          </a:p>
        </p:txBody>
      </p:sp>
      <p:pic>
        <p:nvPicPr>
          <p:cNvPr id="18437" name="Picture 5" descr="Talm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267200"/>
            <a:ext cx="1827213" cy="2309813"/>
          </a:xfrm>
          <a:prstGeom prst="rect">
            <a:avLst/>
          </a:prstGeom>
          <a:noFill/>
        </p:spPr>
      </p:pic>
      <p:pic>
        <p:nvPicPr>
          <p:cNvPr id="18439" name="Picture 7" descr="torah-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76400"/>
            <a:ext cx="2752725" cy="2606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Jesus of Nazareth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1981200"/>
            <a:ext cx="5486400" cy="4648200"/>
          </a:xfrm>
        </p:spPr>
        <p:txBody>
          <a:bodyPr/>
          <a:lstStyle/>
          <a:p>
            <a:r>
              <a:rPr lang="en-US" sz="2800"/>
              <a:t>Jesus preached a new message to his fellow Jews</a:t>
            </a:r>
          </a:p>
          <a:p>
            <a:pPr lvl="1"/>
            <a:r>
              <a:rPr lang="en-US" sz="2400"/>
              <a:t>Traveled throughout Galilee and Judea</a:t>
            </a:r>
          </a:p>
          <a:p>
            <a:pPr lvl="1"/>
            <a:r>
              <a:rPr lang="en-US" sz="2400"/>
              <a:t>Gained </a:t>
            </a:r>
            <a:r>
              <a:rPr lang="en-US" sz="2400" b="1" u="sng"/>
              <a:t>disciples</a:t>
            </a:r>
            <a:r>
              <a:rPr lang="en-US" sz="2400" b="1"/>
              <a:t> = followers</a:t>
            </a:r>
            <a:endParaRPr lang="en-US" sz="2400"/>
          </a:p>
          <a:p>
            <a:pPr lvl="1"/>
            <a:r>
              <a:rPr lang="en-US" sz="2400"/>
              <a:t>Said God was loving and forgiving</a:t>
            </a:r>
          </a:p>
          <a:p>
            <a:pPr lvl="1"/>
            <a:r>
              <a:rPr lang="en-US" sz="2400"/>
              <a:t>Often used parables = symbolic stories</a:t>
            </a:r>
          </a:p>
        </p:txBody>
      </p:sp>
      <p:pic>
        <p:nvPicPr>
          <p:cNvPr id="19461" name="Picture 5" descr="jesus-the_disciples_chosen_and_sent_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38400"/>
            <a:ext cx="3192463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Jesus of Nazareth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4267200" cy="4114800"/>
          </a:xfrm>
        </p:spPr>
        <p:txBody>
          <a:bodyPr/>
          <a:lstStyle/>
          <a:p>
            <a:r>
              <a:rPr lang="en-US" dirty="0"/>
              <a:t>Disciples believed Jesus was the Messiah</a:t>
            </a:r>
          </a:p>
          <a:p>
            <a:pPr lvl="1"/>
            <a:r>
              <a:rPr lang="en-US" dirty="0"/>
              <a:t>Other Jews disputed this – believed the Messiah had not come yet</a:t>
            </a:r>
          </a:p>
        </p:txBody>
      </p:sp>
      <p:pic>
        <p:nvPicPr>
          <p:cNvPr id="20485" name="Picture 5" descr="jesus_teaching_a_new_command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81200"/>
            <a:ext cx="4143375" cy="4543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066800"/>
            <a:ext cx="4800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Jesus of Nazareth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4114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Roman officials were troubled by the controversy over Jesus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Roman governor Pontius Pilate arrested Jesus &amp; ordered that he be crucified</a:t>
            </a:r>
          </a:p>
        </p:txBody>
      </p:sp>
      <p:pic>
        <p:nvPicPr>
          <p:cNvPr id="21509" name="Picture 5" descr="jesus%2Bon%2Bthe%2Bcro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191000"/>
            <a:ext cx="1895475" cy="2428875"/>
          </a:xfrm>
          <a:prstGeom prst="rect">
            <a:avLst/>
          </a:prstGeom>
          <a:noFill/>
        </p:spPr>
      </p:pic>
      <p:pic>
        <p:nvPicPr>
          <p:cNvPr id="21511" name="Picture 7" descr="a12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143000"/>
            <a:ext cx="38100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/>
            <a:r>
              <a:rPr lang="en-US" sz="4000" dirty="0"/>
              <a:t>The Spread of Christianity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752600"/>
            <a:ext cx="5105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After Jesus' death, his disciples said he had risen from the dead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They began preaching that Jesus was the Son of God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Those who accepted this message = called Christians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Christians formed own churches for worship, fellowship, and instruction</a:t>
            </a:r>
          </a:p>
        </p:txBody>
      </p:sp>
      <p:pic>
        <p:nvPicPr>
          <p:cNvPr id="22533" name="Picture 5" descr="resurrection-of-jesus-sad-m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3205163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sz="4000" dirty="0"/>
              <a:t>The Spread of Christianity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5029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Paul</a:t>
            </a:r>
            <a:r>
              <a:rPr lang="en-US" sz="2400" dirty="0"/>
              <a:t> = helped spread Christianity </a:t>
            </a:r>
            <a:r>
              <a:rPr lang="en-US" sz="2400" dirty="0">
                <a:sym typeface="Wingdings" pitchFamily="-93" charset="2"/>
              </a:rPr>
              <a:t> especially to non-Jews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Traveled all over and wrote letters about this new religion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Letters along with the 4 Gospels (stories about Jesus) = combined with writings of other Christian leaders to form New Testament of the Bible</a:t>
            </a:r>
          </a:p>
        </p:txBody>
      </p:sp>
      <p:pic>
        <p:nvPicPr>
          <p:cNvPr id="23557" name="Picture 5" descr="Paul_the_apos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81200"/>
            <a:ext cx="2857500" cy="2124075"/>
          </a:xfrm>
          <a:prstGeom prst="rect">
            <a:avLst/>
          </a:prstGeom>
          <a:noFill/>
        </p:spPr>
      </p:pic>
      <p:pic>
        <p:nvPicPr>
          <p:cNvPr id="23559" name="Picture 7" descr="bi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191000"/>
            <a:ext cx="2103438" cy="2409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1066800"/>
            <a:ext cx="5486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The Spread of Christianity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2209800"/>
            <a:ext cx="4038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Apostles = Christian missionaries that spread Christianity in Roman world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Peter</a:t>
            </a:r>
            <a:r>
              <a:rPr lang="en-US" sz="2400" dirty="0"/>
              <a:t> = leader of the apostles </a:t>
            </a:r>
            <a:r>
              <a:rPr lang="en-US" sz="2400" dirty="0">
                <a:sym typeface="Wingdings" pitchFamily="-93" charset="2"/>
              </a:rPr>
              <a:t> founded a church in Rome</a:t>
            </a:r>
            <a:endParaRPr lang="en-US" sz="2400" b="1" dirty="0"/>
          </a:p>
        </p:txBody>
      </p:sp>
      <p:pic>
        <p:nvPicPr>
          <p:cNvPr id="24581" name="Picture 5" descr="saint-peter-the-apostle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2162175" cy="2819400"/>
          </a:xfrm>
          <a:prstGeom prst="rect">
            <a:avLst/>
          </a:prstGeom>
          <a:noFill/>
        </p:spPr>
      </p:pic>
      <p:pic>
        <p:nvPicPr>
          <p:cNvPr id="24583" name="Picture 7" descr="st-peters-basilica-vatican-city-i7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91000"/>
            <a:ext cx="3314700" cy="2486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Zoroastrianism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not spread widely beyond the Middle East because it was not an active missionary religion</a:t>
            </a:r>
          </a:p>
          <a:p>
            <a:r>
              <a:rPr lang="en-US" dirty="0" smtClean="0"/>
              <a:t>Invasions of Alexander the Great devastated Zoroastrianism </a:t>
            </a:r>
            <a:r>
              <a:rPr lang="en-US" dirty="0" smtClean="0">
                <a:sym typeface="Wingdings" pitchFamily="2" charset="2"/>
              </a:rPr>
              <a:t> temples destroyed, priests slaughtered, sacred writings burned</a:t>
            </a:r>
          </a:p>
          <a:p>
            <a:r>
              <a:rPr lang="en-US" dirty="0" smtClean="0">
                <a:sym typeface="Wingdings" pitchFamily="2" charset="2"/>
              </a:rPr>
              <a:t>Arrival of Islam in the Middle East also led to the final decline of Zoroastrianism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pPr algn="ctr"/>
            <a:r>
              <a:rPr lang="en-US" dirty="0"/>
              <a:t>Persecution &amp; Competition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5257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 dirty="0"/>
              <a:t>Christians refused to honor the Roman emperor as a god &amp; rejected military service --&gt; many Romans accused them of treason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Christians seen as causing trouble could be killed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Christian </a:t>
            </a:r>
            <a:r>
              <a:rPr lang="en-US" sz="2500" b="1" dirty="0"/>
              <a:t>martyrs = people who died for their beliefs </a:t>
            </a:r>
            <a:r>
              <a:rPr lang="en-US" sz="2500" dirty="0"/>
              <a:t>- were often killed by wild beasts in front of cheering crowds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752600"/>
            <a:ext cx="2971800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/>
          <a:lstStyle/>
          <a:p>
            <a:pPr algn="ctr"/>
            <a:r>
              <a:rPr lang="en-US" dirty="0"/>
              <a:t>Persecution &amp; Competition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91000"/>
            <a:ext cx="8001000" cy="1752600"/>
          </a:xfrm>
        </p:spPr>
        <p:txBody>
          <a:bodyPr/>
          <a:lstStyle/>
          <a:p>
            <a:pPr marL="609600" indent="-609600"/>
            <a:r>
              <a:rPr lang="en-US" sz="2600" dirty="0"/>
              <a:t>Mainly a religion of the cities (so was Judaism)</a:t>
            </a:r>
          </a:p>
          <a:p>
            <a:pPr marL="1371600" lvl="2" indent="-457200"/>
            <a:r>
              <a:rPr lang="en-US" dirty="0"/>
              <a:t>Traditional Roman religion = had a stronghold in the countryside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81000" y="1524000"/>
            <a:ext cx="8534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8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Font typeface="Wingdings" pitchFamily="-93" charset="2"/>
              <a:buChar char="§"/>
            </a:pPr>
            <a:r>
              <a:rPr lang="en-US" sz="2600" dirty="0">
                <a:latin typeface="Constantia" pitchFamily="18" charset="0"/>
                <a:ea typeface="MS Pゴシック" pitchFamily="-92" charset="-128"/>
              </a:rPr>
              <a:t>Problems for Christians:</a:t>
            </a:r>
          </a:p>
          <a:p>
            <a:pPr marL="990600" lvl="1" indent="-533400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600" dirty="0">
                <a:latin typeface="Constantia" pitchFamily="18" charset="0"/>
                <a:ea typeface="MS Pゴシック" pitchFamily="-92" charset="-128"/>
              </a:rPr>
              <a:t>Hard to get followers because followers often persecuted</a:t>
            </a:r>
          </a:p>
          <a:p>
            <a:pPr marL="990600" lvl="1" indent="-533400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600" dirty="0">
                <a:latin typeface="Constantia" pitchFamily="18" charset="0"/>
                <a:ea typeface="MS Pゴシック" pitchFamily="-92" charset="-128"/>
              </a:rPr>
              <a:t>Had to compete with other polytheistic &amp; mythical religions, as well as Judaism, for followers</a:t>
            </a:r>
            <a:endParaRPr lang="en-US" sz="2000" dirty="0">
              <a:latin typeface="Constantia" pitchFamily="18" charset="0"/>
              <a:ea typeface="MS Pゴシック" pitchFamily="-92" charset="-128"/>
            </a:endParaRPr>
          </a:p>
          <a:p>
            <a:pPr marL="990600" lvl="1" indent="-533400" eaLnBrk="1" hangingPunct="1">
              <a:spcBef>
                <a:spcPct val="20000"/>
              </a:spcBef>
            </a:pPr>
            <a:endParaRPr lang="en-US" sz="2000" dirty="0">
              <a:latin typeface="Copperplate Gothic Light" pitchFamily="-93" charset="0"/>
              <a:ea typeface="MS Pゴシック" pitchFamily="-92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pPr algn="ctr"/>
            <a:r>
              <a:rPr lang="en-US" dirty="0"/>
              <a:t>Romans Adopt Christianity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524000"/>
            <a:ext cx="5181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Constantine = </a:t>
            </a:r>
            <a:r>
              <a:rPr lang="en-US" sz="2800"/>
              <a:t>Roman emperor who believed the Christian God had helped him win a battle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Became protector of Christianity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Issued the Edict of Milan = said all groups were free to worship as they pleased</a:t>
            </a:r>
          </a:p>
          <a:p>
            <a:pPr>
              <a:lnSpc>
                <a:spcPct val="90000"/>
              </a:lnSpc>
            </a:pPr>
            <a:r>
              <a:rPr lang="en-US" sz="2800"/>
              <a:t>Christianity increased in size &amp; influence</a:t>
            </a:r>
            <a:endParaRPr lang="en-US" sz="2800" b="1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3286125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1143000"/>
          </a:xfrm>
        </p:spPr>
        <p:txBody>
          <a:bodyPr/>
          <a:lstStyle/>
          <a:p>
            <a:pPr algn="ctr"/>
            <a:r>
              <a:rPr lang="en-US" dirty="0"/>
              <a:t>Romans Adopt Christianity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343400" cy="4495800"/>
          </a:xfrm>
        </p:spPr>
        <p:txBody>
          <a:bodyPr/>
          <a:lstStyle/>
          <a:p>
            <a:r>
              <a:rPr lang="en-US"/>
              <a:t>392 CE = </a:t>
            </a:r>
            <a:r>
              <a:rPr lang="en-US" b="1"/>
              <a:t>Theodosius</a:t>
            </a:r>
            <a:r>
              <a:rPr lang="en-US"/>
              <a:t> made Christianity the official religion of the Roman Empire</a:t>
            </a:r>
          </a:p>
          <a:p>
            <a:pPr lvl="1"/>
            <a:r>
              <a:rPr lang="en-US"/>
              <a:t>He banned all other religions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00200"/>
            <a:ext cx="3714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The Early Church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524000"/>
            <a:ext cx="4876800" cy="4876800"/>
          </a:xfrm>
        </p:spPr>
        <p:txBody>
          <a:bodyPr/>
          <a:lstStyle/>
          <a:p>
            <a:r>
              <a:rPr lang="en-US" sz="2800"/>
              <a:t>Christians felt that teachings had to be stated clearly to avoid differences in opinion that might divide the church</a:t>
            </a:r>
          </a:p>
          <a:p>
            <a:r>
              <a:rPr lang="en-US" sz="2800"/>
              <a:t>Church Fathers wrote books explaining Christian teachings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733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4800600" cy="1143000"/>
          </a:xfrm>
        </p:spPr>
        <p:txBody>
          <a:bodyPr/>
          <a:lstStyle/>
          <a:p>
            <a:r>
              <a:rPr lang="en-US" dirty="0"/>
              <a:t>Church Structure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5562600" cy="5105400"/>
          </a:xfrm>
        </p:spPr>
        <p:txBody>
          <a:bodyPr/>
          <a:lstStyle/>
          <a:p>
            <a:pPr marL="609600" indent="-609600"/>
            <a:r>
              <a:rPr lang="en-US" sz="2400" dirty="0"/>
              <a:t>Church was organized into a hierarchy with levels of authority</a:t>
            </a:r>
          </a:p>
          <a:p>
            <a:pPr marL="990600" lvl="1" indent="-533400">
              <a:buFont typeface="Arial" charset="0"/>
              <a:buAutoNum type="arabicPeriod"/>
            </a:pPr>
            <a:r>
              <a:rPr lang="en-US" sz="2000" dirty="0"/>
              <a:t>Parishes = local gatherings of Christians led by priests</a:t>
            </a:r>
          </a:p>
          <a:p>
            <a:pPr marL="990600" lvl="1" indent="-533400">
              <a:buFont typeface="Arial" charset="0"/>
              <a:buAutoNum type="arabicPeriod"/>
            </a:pPr>
            <a:r>
              <a:rPr lang="en-US" sz="2000" dirty="0"/>
              <a:t>Diocese = several parishes grouped together</a:t>
            </a:r>
          </a:p>
          <a:p>
            <a:pPr marL="1371600" lvl="2" indent="-457200">
              <a:buFontTx/>
              <a:buChar char="o"/>
            </a:pPr>
            <a:r>
              <a:rPr lang="en-US" sz="1800" b="1" dirty="0"/>
              <a:t>Bishop = </a:t>
            </a:r>
            <a:r>
              <a:rPr lang="en-US" sz="1800" dirty="0"/>
              <a:t>leader of the diocese</a:t>
            </a:r>
          </a:p>
          <a:p>
            <a:pPr marL="1371600" lvl="2" indent="-457200">
              <a:buFontTx/>
              <a:buChar char="o"/>
            </a:pPr>
            <a:r>
              <a:rPr lang="en-US" sz="1800" b="1" dirty="0"/>
              <a:t>Patriarchs = </a:t>
            </a:r>
            <a:r>
              <a:rPr lang="en-US" sz="1800" dirty="0"/>
              <a:t>bishops of the 5 leading cities = Rome, Constantinople, Alexandria, Antioch, Jerusalem</a:t>
            </a:r>
          </a:p>
          <a:p>
            <a:pPr marL="1371600" lvl="2" indent="-457200">
              <a:buFontTx/>
              <a:buChar char="o"/>
            </a:pPr>
            <a:r>
              <a:rPr lang="en-US" sz="1800" dirty="0"/>
              <a:t>Bishop of Rome claimed authority over all other bishops --&gt; he became the </a:t>
            </a:r>
            <a:r>
              <a:rPr lang="en-US" sz="1800" b="1" dirty="0"/>
              <a:t>Pope = </a:t>
            </a:r>
            <a:r>
              <a:rPr lang="en-US" sz="1800" dirty="0"/>
              <a:t>head of Roman Catholic Church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990600"/>
            <a:ext cx="18684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 descr="pope_3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810000"/>
            <a:ext cx="2068513" cy="2747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Church Structure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828800"/>
            <a:ext cx="4876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With the Pope came a split in Christianity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Churches in the western part of Roman Empire became known as the Roman Catholic Church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Latin-speaking churches -- Believed in the Pope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Churches in the eastern part of the Roman Empire became known as the Eastern Orthodox Church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Greek-speaking churches -- didn’t believe in the authority of the Pope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342900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Zoroastrianism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Elements that remain within Judaism and Christianity:</a:t>
            </a:r>
          </a:p>
          <a:p>
            <a:pPr lvl="1"/>
            <a:r>
              <a:rPr lang="en-US" dirty="0" smtClean="0"/>
              <a:t>Good versus evil</a:t>
            </a:r>
          </a:p>
          <a:p>
            <a:pPr lvl="1"/>
            <a:r>
              <a:rPr lang="en-US" dirty="0" smtClean="0"/>
              <a:t>God versus an evil counterpart</a:t>
            </a:r>
          </a:p>
          <a:p>
            <a:pPr lvl="1"/>
            <a:r>
              <a:rPr lang="en-US" dirty="0" smtClean="0"/>
              <a:t>Idea of a last judgment &amp; resurrected bodies</a:t>
            </a:r>
          </a:p>
          <a:p>
            <a:pPr lvl="1"/>
            <a:r>
              <a:rPr lang="en-US" dirty="0" smtClean="0"/>
              <a:t>Belief in final defeat of evil</a:t>
            </a:r>
          </a:p>
          <a:p>
            <a:pPr lvl="1"/>
            <a:r>
              <a:rPr lang="en-US" dirty="0" smtClean="0"/>
              <a:t>Arrival of a savior (Messiah)</a:t>
            </a:r>
          </a:p>
          <a:p>
            <a:pPr lvl="1"/>
            <a:r>
              <a:rPr lang="en-US" dirty="0" smtClean="0"/>
              <a:t>Remaking of the world at the end of time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696200" cy="1143000"/>
          </a:xfrm>
        </p:spPr>
        <p:txBody>
          <a:bodyPr/>
          <a:lstStyle/>
          <a:p>
            <a:pPr algn="ctr"/>
            <a:r>
              <a:rPr lang="en-US" dirty="0" smtClean="0"/>
              <a:t>The Israelites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752600"/>
            <a:ext cx="5105400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Most cultures of the ancient world worshipped many gods</a:t>
            </a:r>
          </a:p>
          <a:p>
            <a:pPr lvl="1"/>
            <a:r>
              <a:rPr lang="en-US" sz="2400" dirty="0"/>
              <a:t>The Israelites (living in Canaan) = </a:t>
            </a:r>
            <a:r>
              <a:rPr lang="en-US" sz="2400" b="1" dirty="0"/>
              <a:t>monotheistic = belief in only 1 God</a:t>
            </a:r>
            <a:endParaRPr lang="en-US" sz="2400" dirty="0"/>
          </a:p>
          <a:p>
            <a:pPr lvl="1"/>
            <a:r>
              <a:rPr lang="en-US" sz="2400" dirty="0"/>
              <a:t>Commands of God revealed by </a:t>
            </a:r>
            <a:r>
              <a:rPr lang="en-US" sz="2400" b="1" dirty="0"/>
              <a:t>prophets = holy messengers</a:t>
            </a:r>
            <a:endParaRPr lang="en-US" sz="2400" dirty="0"/>
          </a:p>
          <a:p>
            <a:pPr lvl="1"/>
            <a:r>
              <a:rPr lang="en-US" sz="2400" dirty="0"/>
              <a:t>God called: Yahweh</a:t>
            </a:r>
          </a:p>
          <a:p>
            <a:pPr lvl="1"/>
            <a:r>
              <a:rPr lang="en-US" sz="2400" dirty="0"/>
              <a:t>Yahweh determined right &amp; wrong and the people had to accept moral responsibility for their actions</a:t>
            </a:r>
          </a:p>
        </p:txBody>
      </p:sp>
      <p:pic>
        <p:nvPicPr>
          <p:cNvPr id="19460" name="Picture 4" descr="man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3346450" cy="431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Israelites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Teachings of the </a:t>
            </a:r>
            <a:r>
              <a:rPr lang="en-US" dirty="0" smtClean="0"/>
              <a:t>Israelites </a:t>
            </a:r>
            <a:r>
              <a:rPr lang="en-US" dirty="0"/>
              <a:t>exist today as religion of Judaism</a:t>
            </a:r>
          </a:p>
          <a:p>
            <a:pPr lvl="1"/>
            <a:r>
              <a:rPr lang="en-US" dirty="0"/>
              <a:t>Shares many beliefs with Christianity and Islam</a:t>
            </a:r>
          </a:p>
        </p:txBody>
      </p:sp>
      <p:pic>
        <p:nvPicPr>
          <p:cNvPr id="20484" name="Picture 4" descr="260px-Star_of_David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581400"/>
            <a:ext cx="2330450" cy="268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696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Land of Canaan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1905000"/>
            <a:ext cx="5105400" cy="47244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Bible remains one of the main sources of ancient history in Fertile Crescent</a:t>
            </a:r>
          </a:p>
          <a:p>
            <a:pPr lvl="1"/>
            <a:r>
              <a:rPr lang="en-US" sz="2400" dirty="0"/>
              <a:t>Bible traces origins of the </a:t>
            </a:r>
            <a:r>
              <a:rPr lang="en-US" sz="2400" dirty="0" smtClean="0"/>
              <a:t>Israelites </a:t>
            </a:r>
            <a:r>
              <a:rPr lang="en-US" sz="2400" dirty="0"/>
              <a:t>to Abraham = herder/trader from Ur in Mesopotamia</a:t>
            </a:r>
          </a:p>
          <a:p>
            <a:pPr lvl="1"/>
            <a:r>
              <a:rPr lang="en-US" sz="2400" dirty="0"/>
              <a:t>Says God made a </a:t>
            </a:r>
            <a:r>
              <a:rPr lang="en-US" sz="2400" b="1" u="sng" dirty="0"/>
              <a:t>covenant</a:t>
            </a:r>
            <a:r>
              <a:rPr lang="en-US" sz="2400" b="1" dirty="0"/>
              <a:t> (agreement)</a:t>
            </a:r>
            <a:r>
              <a:rPr lang="en-US" sz="2400" dirty="0"/>
              <a:t> with Abraham to make a great nation for the </a:t>
            </a:r>
            <a:r>
              <a:rPr lang="en-US" sz="2400" dirty="0" smtClean="0"/>
              <a:t>Hebrews</a:t>
            </a:r>
            <a:endParaRPr lang="en-US" sz="2400" dirty="0"/>
          </a:p>
          <a:p>
            <a:pPr lvl="1"/>
            <a:r>
              <a:rPr lang="en-US" sz="2400" dirty="0"/>
              <a:t>Traveled to Canaan --&gt; shared land with Phoenicians &amp; Philistines</a:t>
            </a:r>
          </a:p>
        </p:txBody>
      </p:sp>
      <p:pic>
        <p:nvPicPr>
          <p:cNvPr id="21508" name="Picture 4" descr="12043-abraham-casting-out-hagar-and-ishma-guerci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35052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Land of Canaan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4724400" cy="3886200"/>
          </a:xfrm>
        </p:spPr>
        <p:txBody>
          <a:bodyPr/>
          <a:lstStyle/>
          <a:p>
            <a:r>
              <a:rPr lang="en-US" dirty="0"/>
              <a:t>Many people in Canaan lived as nomads herding sheep and goats</a:t>
            </a:r>
          </a:p>
          <a:p>
            <a:pPr lvl="1"/>
            <a:r>
              <a:rPr lang="en-US" dirty="0"/>
              <a:t>Usually wandered around valley of Jordan River = farming land</a:t>
            </a:r>
          </a:p>
        </p:txBody>
      </p:sp>
      <p:pic>
        <p:nvPicPr>
          <p:cNvPr id="12290" name="Picture 2" descr="http://www.bible-history.com/map-israel-joshua/map-7-nations-of-canaan_sh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86000"/>
            <a:ext cx="3345947" cy="356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ctr"/>
            <a:r>
              <a:rPr lang="en-US" dirty="0"/>
              <a:t>The Exodus from Egypt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981200"/>
            <a:ext cx="441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Abraham’s grandson Jacob raised 12 sons in Canaan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son led a separate tribe = family group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12 tribes migrated to Egypt to escape famine --&gt; eventually were enslaved by the Egyptians</a:t>
            </a:r>
          </a:p>
        </p:txBody>
      </p:sp>
      <p:pic>
        <p:nvPicPr>
          <p:cNvPr id="23556" name="Picture 4" descr="l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41148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</TotalTime>
  <Words>1473</Words>
  <Application>Microsoft Macintosh PowerPoint</Application>
  <PresentationFormat>On-screen Show (4:3)</PresentationFormat>
  <Paragraphs>164</Paragraphs>
  <Slides>36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Flow</vt:lpstr>
      <vt:lpstr>Moving Toward Monotheism</vt:lpstr>
      <vt:lpstr>Moving toward Monotheism</vt:lpstr>
      <vt:lpstr>Zoroastrianism</vt:lpstr>
      <vt:lpstr>Zoroastrianism</vt:lpstr>
      <vt:lpstr>The Israelites</vt:lpstr>
      <vt:lpstr>The Israelites</vt:lpstr>
      <vt:lpstr>The Land of Canaan</vt:lpstr>
      <vt:lpstr>The Land of Canaan</vt:lpstr>
      <vt:lpstr>The Exodus from Egypt</vt:lpstr>
      <vt:lpstr>The Exodus from Egypt</vt:lpstr>
      <vt:lpstr>Settling the Land</vt:lpstr>
      <vt:lpstr>Settling the Land</vt:lpstr>
      <vt:lpstr>Settling the Land</vt:lpstr>
      <vt:lpstr>Exile and Return</vt:lpstr>
      <vt:lpstr>Exile and Return</vt:lpstr>
      <vt:lpstr>Exile and Return</vt:lpstr>
      <vt:lpstr>Exile and Return</vt:lpstr>
      <vt:lpstr>A Lasting Legacy</vt:lpstr>
      <vt:lpstr>Recap of Religion in Ancient Rome</vt:lpstr>
      <vt:lpstr>Recap of Religion in Ancient Rome</vt:lpstr>
      <vt:lpstr>Judaism &amp; the Empire</vt:lpstr>
      <vt:lpstr>Judaism &amp; the Empire</vt:lpstr>
      <vt:lpstr>Judaism &amp; the Empire</vt:lpstr>
      <vt:lpstr>Jesus of Nazareth</vt:lpstr>
      <vt:lpstr>Jesus of Nazareth</vt:lpstr>
      <vt:lpstr>Jesus of Nazareth</vt:lpstr>
      <vt:lpstr>The Spread of Christianity</vt:lpstr>
      <vt:lpstr>The Spread of Christianity</vt:lpstr>
      <vt:lpstr>The Spread of Christianity</vt:lpstr>
      <vt:lpstr>Persecution &amp; Competition</vt:lpstr>
      <vt:lpstr>Persecution &amp; Competition</vt:lpstr>
      <vt:lpstr>Romans Adopt Christianity</vt:lpstr>
      <vt:lpstr>Romans Adopt Christianity</vt:lpstr>
      <vt:lpstr>The Early Church</vt:lpstr>
      <vt:lpstr>Church Structure</vt:lpstr>
      <vt:lpstr>Church Structure</vt:lpstr>
    </vt:vector>
  </TitlesOfParts>
  <Company>GSCS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toward Monotheism</dc:title>
  <dc:creator>GSCS</dc:creator>
  <cp:lastModifiedBy>Stephen Pitts</cp:lastModifiedBy>
  <cp:revision>11</cp:revision>
  <dcterms:created xsi:type="dcterms:W3CDTF">2014-10-07T23:54:58Z</dcterms:created>
  <dcterms:modified xsi:type="dcterms:W3CDTF">2014-10-07T23:55:56Z</dcterms:modified>
</cp:coreProperties>
</file>