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4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November 30, 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November 30,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November 30,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November 30,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November 30,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November 30,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39896" y="1417320"/>
            <a:ext cx="5120640" cy="1765975"/>
          </a:xfrm>
        </p:spPr>
        <p:txBody>
          <a:bodyPr/>
          <a:lstStyle/>
          <a:p>
            <a:r>
              <a:rPr lang="en-US" dirty="0" smtClean="0"/>
              <a:t>Origins of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444752"/>
            <a:ext cx="5312664" cy="510235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Muhammad’s message soon attracted opposition from Mecca’s elite families:</a:t>
            </a:r>
          </a:p>
          <a:p>
            <a:pPr lvl="1"/>
            <a:r>
              <a:rPr lang="en-US" sz="2400" dirty="0" smtClean="0"/>
              <a:t>Claim to be the “messenger of Allah”</a:t>
            </a:r>
          </a:p>
          <a:p>
            <a:pPr lvl="1"/>
            <a:r>
              <a:rPr lang="en-US" sz="2400" dirty="0" smtClean="0"/>
              <a:t>Strict monotheism</a:t>
            </a:r>
          </a:p>
          <a:p>
            <a:pPr lvl="1"/>
            <a:r>
              <a:rPr lang="en-US" sz="2400" dirty="0" smtClean="0"/>
              <a:t>Call for social reform</a:t>
            </a:r>
          </a:p>
          <a:p>
            <a:pPr lvl="1"/>
            <a:r>
              <a:rPr lang="en-US" sz="2400" dirty="0" smtClean="0"/>
              <a:t>Condemnation of business practices</a:t>
            </a:r>
          </a:p>
          <a:p>
            <a:pPr lvl="1"/>
            <a:r>
              <a:rPr lang="en-US" sz="2400" dirty="0" smtClean="0"/>
              <a:t>Disloyalty to his own tribe </a:t>
            </a:r>
          </a:p>
          <a:p>
            <a:r>
              <a:rPr lang="en-US" sz="2600" dirty="0" smtClean="0"/>
              <a:t>Caused Muhammad and his followers to go to Medina 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err="1" smtClean="0">
                <a:solidFill>
                  <a:srgbClr val="FF0000"/>
                </a:solidFill>
              </a:rPr>
              <a:t>hijrah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400" dirty="0" smtClean="0"/>
              <a:t>This is where the </a:t>
            </a:r>
            <a:r>
              <a:rPr lang="en-US" sz="2400" i="1" dirty="0" err="1" smtClean="0"/>
              <a:t>umma</a:t>
            </a:r>
            <a:r>
              <a:rPr lang="en-US" sz="2400" dirty="0" smtClean="0"/>
              <a:t> took shape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715" y="1623060"/>
            <a:ext cx="2820059" cy="46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868139" y="3127248"/>
            <a:ext cx="2359152" cy="2368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Islamic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60520" y="1298448"/>
            <a:ext cx="4709160" cy="524865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Muhammad = both religious and political leader; also led the military</a:t>
            </a:r>
          </a:p>
          <a:p>
            <a:r>
              <a:rPr lang="en-US" sz="2600" dirty="0" smtClean="0"/>
              <a:t>Islamic community expanded throughout Arabia by:</a:t>
            </a:r>
          </a:p>
          <a:p>
            <a:pPr lvl="1"/>
            <a:r>
              <a:rPr lang="en-US" sz="2400" dirty="0" smtClean="0"/>
              <a:t>Military conquest</a:t>
            </a:r>
          </a:p>
          <a:p>
            <a:pPr lvl="1"/>
            <a:r>
              <a:rPr lang="en-US" sz="2400" dirty="0" smtClean="0"/>
              <a:t>Marriage alliances with leading tribes</a:t>
            </a:r>
          </a:p>
          <a:p>
            <a:pPr lvl="1"/>
            <a:r>
              <a:rPr lang="en-US" sz="2400" dirty="0" smtClean="0"/>
              <a:t>Voluntary conversion</a:t>
            </a:r>
          </a:p>
          <a:p>
            <a:r>
              <a:rPr lang="en-US" sz="2600" dirty="0" smtClean="0"/>
              <a:t>By 632 (time of Muhammad’s death), most of Arabia had come under Islamic control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690688"/>
            <a:ext cx="3884295" cy="394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759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Origins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83900" y="1356813"/>
            <a:ext cx="4485779" cy="487939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Originated on the Arabian Peninsula</a:t>
            </a:r>
          </a:p>
          <a:p>
            <a:r>
              <a:rPr lang="en-US" sz="2600" dirty="0" smtClean="0"/>
              <a:t>Had long been inhabited by nomadic Arabs = the Bedouins</a:t>
            </a:r>
          </a:p>
          <a:p>
            <a:r>
              <a:rPr lang="en-US" sz="2600" dirty="0" smtClean="0"/>
              <a:t>Located along important trade routes </a:t>
            </a:r>
            <a:r>
              <a:rPr lang="en-US" sz="2600" dirty="0" smtClean="0">
                <a:sym typeface="Wingdings"/>
              </a:rPr>
              <a:t> Indian Ocean, Mediterranean Sea, etc.</a:t>
            </a:r>
          </a:p>
          <a:p>
            <a:r>
              <a:rPr lang="en-US" sz="2600" dirty="0" smtClean="0">
                <a:sym typeface="Wingdings"/>
              </a:rPr>
              <a:t>Gave rise to large commercial cities with larger urban populations </a:t>
            </a:r>
            <a:endParaRPr lang="en-US" sz="2600" dirty="0" smtClean="0"/>
          </a:p>
        </p:txBody>
      </p:sp>
      <p:pic>
        <p:nvPicPr>
          <p:cNvPr id="4" name="Picture 2" descr="map_11_p475_arabia_muhamm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56813"/>
            <a:ext cx="3952346" cy="46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9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67288"/>
          </a:xfrm>
        </p:spPr>
        <p:txBody>
          <a:bodyPr/>
          <a:lstStyle/>
          <a:p>
            <a:r>
              <a:rPr lang="en-US" dirty="0" smtClean="0"/>
              <a:t>Bedouins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617739"/>
            <a:ext cx="4701060" cy="483582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Herded sheep and camels</a:t>
            </a:r>
          </a:p>
          <a:p>
            <a:r>
              <a:rPr lang="en-US" sz="2600" dirty="0" smtClean="0"/>
              <a:t>Lived in fiercely independent clans and tribes</a:t>
            </a:r>
          </a:p>
          <a:p>
            <a:r>
              <a:rPr lang="en-US" sz="2600" dirty="0" smtClean="0"/>
              <a:t>Often engaged in violent wars with each other</a:t>
            </a:r>
          </a:p>
          <a:p>
            <a:r>
              <a:rPr lang="en-US" sz="2600" dirty="0" smtClean="0"/>
              <a:t>Variety of gods and ancestor/nature spirits</a:t>
            </a:r>
          </a:p>
          <a:p>
            <a:r>
              <a:rPr lang="en-US" sz="2600" dirty="0" smtClean="0"/>
              <a:t>Valued personal bravery and group loyalty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5379" y="1095888"/>
            <a:ext cx="3892395" cy="48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1" y="1495974"/>
            <a:ext cx="4805438" cy="502717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Major commercial city</a:t>
            </a:r>
          </a:p>
          <a:p>
            <a:r>
              <a:rPr lang="en-US" sz="2600" dirty="0" smtClean="0"/>
              <a:t>Site of the </a:t>
            </a:r>
            <a:r>
              <a:rPr lang="en-US" sz="2600" dirty="0" err="1" smtClean="0"/>
              <a:t>Kaaba</a:t>
            </a:r>
            <a:r>
              <a:rPr lang="en-US" sz="2600" dirty="0" smtClean="0"/>
              <a:t> = most important religious shrine in Arabia</a:t>
            </a:r>
          </a:p>
          <a:p>
            <a:pPr lvl="1"/>
            <a:r>
              <a:rPr lang="en-US" sz="2400" dirty="0" smtClean="0"/>
              <a:t>Housed representations of about 360 deities</a:t>
            </a:r>
          </a:p>
          <a:p>
            <a:r>
              <a:rPr lang="en-US" sz="2600" dirty="0" smtClean="0"/>
              <a:t>Ruling tribe of Mecca = the </a:t>
            </a:r>
            <a:r>
              <a:rPr lang="en-US" sz="2600" dirty="0" err="1" smtClean="0"/>
              <a:t>Quraysh</a:t>
            </a:r>
            <a:endParaRPr lang="en-US" sz="2600" dirty="0" smtClean="0"/>
          </a:p>
          <a:p>
            <a:pPr lvl="1"/>
            <a:r>
              <a:rPr lang="en-US" sz="2400" dirty="0" smtClean="0"/>
              <a:t>Controlled access to the </a:t>
            </a:r>
            <a:r>
              <a:rPr lang="en-US" sz="2400" dirty="0" err="1" smtClean="0"/>
              <a:t>Kaaba</a:t>
            </a:r>
            <a:endParaRPr lang="en-US" sz="2400" dirty="0" smtClean="0"/>
          </a:p>
          <a:p>
            <a:pPr lvl="1"/>
            <a:r>
              <a:rPr lang="en-US" sz="2400" dirty="0" smtClean="0"/>
              <a:t>Gained wealth by taxing local trade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760" y="1769946"/>
            <a:ext cx="3788016" cy="39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9892"/>
          </a:xfrm>
        </p:spPr>
        <p:txBody>
          <a:bodyPr/>
          <a:lstStyle/>
          <a:p>
            <a:r>
              <a:rPr lang="en-US" dirty="0" smtClean="0"/>
              <a:t>The Messenger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1" y="1298448"/>
            <a:ext cx="5362124" cy="513772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Muhammad (570 – 632 CE)</a:t>
            </a:r>
          </a:p>
          <a:p>
            <a:r>
              <a:rPr lang="en-US" sz="2600" dirty="0" smtClean="0"/>
              <a:t>Born in Mecca</a:t>
            </a:r>
          </a:p>
          <a:p>
            <a:r>
              <a:rPr lang="en-US" sz="2600" dirty="0" smtClean="0"/>
              <a:t>From a </a:t>
            </a:r>
            <a:r>
              <a:rPr lang="en-US" sz="2600" dirty="0" err="1" smtClean="0"/>
              <a:t>Quraysh</a:t>
            </a:r>
            <a:r>
              <a:rPr lang="en-US" sz="2600" dirty="0" smtClean="0"/>
              <a:t> family</a:t>
            </a:r>
          </a:p>
          <a:p>
            <a:r>
              <a:rPr lang="en-US" sz="2600" dirty="0" smtClean="0"/>
              <a:t>A shepherd and a trader</a:t>
            </a:r>
          </a:p>
          <a:p>
            <a:r>
              <a:rPr lang="en-US" sz="2600" dirty="0" smtClean="0"/>
              <a:t>Troubled by the religious corruption and social inequalities of Mecca</a:t>
            </a:r>
          </a:p>
          <a:p>
            <a:r>
              <a:rPr lang="en-US" sz="2600" dirty="0" smtClean="0"/>
              <a:t>Often withdrew into the mountains to meditate</a:t>
            </a:r>
          </a:p>
          <a:p>
            <a:pPr lvl="1"/>
            <a:r>
              <a:rPr lang="en-US" sz="2400" dirty="0" smtClean="0"/>
              <a:t>610 CE = he had an overwhelming religious experience</a:t>
            </a:r>
          </a:p>
          <a:p>
            <a:pPr lvl="1"/>
            <a:r>
              <a:rPr lang="en-US" sz="2400" dirty="0" smtClean="0"/>
              <a:t>Message given by the angle Gabriel </a:t>
            </a:r>
          </a:p>
          <a:p>
            <a:pPr marL="170752" lvl="1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2" y="1298448"/>
            <a:ext cx="3178497" cy="4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02079"/>
          </a:xfrm>
        </p:spPr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14079" y="1298448"/>
            <a:ext cx="5353696" cy="527688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Muhammad’s revelations began in 610 CE and continued for the next 22 years</a:t>
            </a:r>
          </a:p>
          <a:p>
            <a:r>
              <a:rPr lang="en-US" sz="2600" dirty="0" smtClean="0"/>
              <a:t>Recorded in the Quran = the sacred scriptures of Islam</a:t>
            </a:r>
          </a:p>
          <a:p>
            <a:r>
              <a:rPr lang="en-US" sz="2600" dirty="0" smtClean="0"/>
              <a:t>Monotheistic </a:t>
            </a:r>
            <a:r>
              <a:rPr lang="en-US" sz="2600" dirty="0" smtClean="0">
                <a:sym typeface="Wingdings"/>
              </a:rPr>
              <a:t> Allah is the only God</a:t>
            </a:r>
          </a:p>
          <a:p>
            <a:pPr lvl="1"/>
            <a:r>
              <a:rPr lang="en-US" sz="2400" dirty="0" smtClean="0">
                <a:sym typeface="Wingdings"/>
              </a:rPr>
              <a:t>All-powerful Creator</a:t>
            </a:r>
          </a:p>
          <a:p>
            <a:pPr lvl="1"/>
            <a:r>
              <a:rPr lang="en-US" sz="2400" dirty="0" smtClean="0">
                <a:sym typeface="Wingdings"/>
              </a:rPr>
              <a:t>Good, just, and merciful</a:t>
            </a:r>
          </a:p>
          <a:p>
            <a:pPr lvl="1"/>
            <a:r>
              <a:rPr lang="en-US" sz="2400" dirty="0" smtClean="0">
                <a:sym typeface="Wingdings"/>
              </a:rPr>
              <a:t>Rejected the other deities housed in the </a:t>
            </a:r>
            <a:r>
              <a:rPr lang="en-US" sz="2400" dirty="0" err="1" smtClean="0">
                <a:sym typeface="Wingdings"/>
              </a:rPr>
              <a:t>Kaaba</a:t>
            </a:r>
            <a:endParaRPr lang="en-US" sz="2400" dirty="0" smtClean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" y="1930851"/>
            <a:ext cx="3081948" cy="37225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131358" y="3009344"/>
            <a:ext cx="608875" cy="939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4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02079"/>
          </a:xfrm>
        </p:spPr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44806" y="1419367"/>
            <a:ext cx="5254388" cy="417735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 Quran rejected:</a:t>
            </a:r>
          </a:p>
          <a:p>
            <a:pPr lvl="1"/>
            <a:r>
              <a:rPr lang="en-US" sz="2400" dirty="0" smtClean="0"/>
              <a:t>Hoarding of wealth and materialism</a:t>
            </a:r>
          </a:p>
          <a:p>
            <a:pPr lvl="1"/>
            <a:r>
              <a:rPr lang="en-US" sz="2400" dirty="0" smtClean="0"/>
              <a:t>Exploitation of the poor</a:t>
            </a:r>
          </a:p>
          <a:p>
            <a:pPr lvl="1"/>
            <a:r>
              <a:rPr lang="en-US" sz="2400" dirty="0" smtClean="0"/>
              <a:t>Corrupt business practices</a:t>
            </a:r>
          </a:p>
          <a:p>
            <a:pPr lvl="1"/>
            <a:r>
              <a:rPr lang="en-US" sz="2400" dirty="0" smtClean="0"/>
              <a:t>Neglecting widows and orphans</a:t>
            </a:r>
          </a:p>
          <a:p>
            <a:pPr lvl="1"/>
            <a:r>
              <a:rPr lang="en-US" sz="2400" dirty="0" smtClean="0"/>
              <a:t>Abuse of women</a:t>
            </a:r>
          </a:p>
          <a:p>
            <a:r>
              <a:rPr lang="en-US" sz="2600" dirty="0" smtClean="0"/>
              <a:t>The Quran demanded:</a:t>
            </a:r>
          </a:p>
          <a:p>
            <a:pPr lvl="1"/>
            <a:r>
              <a:rPr lang="en-US" sz="2400" dirty="0" smtClean="0"/>
              <a:t>Social justice</a:t>
            </a:r>
          </a:p>
          <a:p>
            <a:pPr lvl="1"/>
            <a:r>
              <a:rPr lang="en-US" sz="2400" dirty="0" smtClean="0"/>
              <a:t>Equality</a:t>
            </a:r>
          </a:p>
          <a:p>
            <a:pPr lvl="1"/>
            <a:r>
              <a:rPr lang="en-US" sz="2400" dirty="0" smtClean="0"/>
              <a:t>Aid to the poor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7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Message: 5 Pillars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548159"/>
            <a:ext cx="6614667" cy="4974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1) </a:t>
            </a:r>
            <a:r>
              <a:rPr lang="en-US" sz="2600" dirty="0" err="1" smtClean="0"/>
              <a:t>Shahadah</a:t>
            </a:r>
            <a:r>
              <a:rPr lang="en-US" dirty="0" smtClean="0"/>
              <a:t>- profession of faith </a:t>
            </a:r>
          </a:p>
          <a:p>
            <a:pPr marL="0" indent="0">
              <a:buNone/>
            </a:pPr>
            <a:r>
              <a:rPr lang="en-US" sz="2600" dirty="0" smtClean="0"/>
              <a:t>2</a:t>
            </a:r>
            <a:r>
              <a:rPr lang="en-US" sz="2600" dirty="0" smtClean="0"/>
              <a:t>) </a:t>
            </a:r>
            <a:r>
              <a:rPr lang="en-US" sz="2600" dirty="0" err="1" smtClean="0"/>
              <a:t>Salat</a:t>
            </a:r>
            <a:r>
              <a:rPr lang="en-US" sz="2600" dirty="0" smtClean="0"/>
              <a:t>- Prayer</a:t>
            </a:r>
            <a:r>
              <a:rPr lang="en-US" sz="2600" dirty="0" smtClean="0"/>
              <a:t>: Should be performed 5 times daily while facing in the direction of Mecca</a:t>
            </a:r>
          </a:p>
          <a:p>
            <a:pPr marL="0" indent="0">
              <a:buNone/>
            </a:pPr>
            <a:r>
              <a:rPr lang="en-US" sz="2600" dirty="0" smtClean="0"/>
              <a:t>3) </a:t>
            </a:r>
            <a:r>
              <a:rPr lang="en-US" sz="2600" dirty="0" smtClean="0"/>
              <a:t>Zakat- Almsgiving</a:t>
            </a:r>
            <a:r>
              <a:rPr lang="en-US" sz="2600" dirty="0" smtClean="0"/>
              <a:t>: Supporting the poor and needy of the community</a:t>
            </a:r>
          </a:p>
          <a:p>
            <a:pPr marL="0" indent="0">
              <a:buNone/>
            </a:pPr>
            <a:r>
              <a:rPr lang="en-US" sz="2600" dirty="0" smtClean="0"/>
              <a:t>4) </a:t>
            </a:r>
            <a:r>
              <a:rPr lang="en-US" sz="2600" dirty="0" err="1" smtClean="0"/>
              <a:t>Saem</a:t>
            </a:r>
            <a:r>
              <a:rPr lang="en-US" sz="2600" dirty="0" smtClean="0"/>
              <a:t>-Fasting</a:t>
            </a:r>
            <a:r>
              <a:rPr lang="en-US" sz="2600" dirty="0" smtClean="0"/>
              <a:t>: Occurs during month of Ramadan; no food, drink, or sexual relations from dawn to sundown</a:t>
            </a:r>
          </a:p>
          <a:p>
            <a:pPr marL="0" indent="0">
              <a:buNone/>
            </a:pPr>
            <a:r>
              <a:rPr lang="en-US" sz="2600" dirty="0" smtClean="0"/>
              <a:t>5) The Hajj: Pilgrimage to Mecca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8787" y="4250883"/>
            <a:ext cx="3302867" cy="24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70647" y="1600344"/>
            <a:ext cx="5199032" cy="4635863"/>
          </a:xfrm>
        </p:spPr>
        <p:txBody>
          <a:bodyPr>
            <a:normAutofit/>
          </a:bodyPr>
          <a:lstStyle/>
          <a:p>
            <a:r>
              <a:rPr lang="en-US" sz="2600" i="1" dirty="0" err="1" smtClean="0"/>
              <a:t>Umma</a:t>
            </a:r>
            <a:r>
              <a:rPr lang="en-US" sz="2600" dirty="0" smtClean="0"/>
              <a:t> </a:t>
            </a:r>
            <a:r>
              <a:rPr lang="en-US" sz="2600" dirty="0" smtClean="0"/>
              <a:t>= the community of all believers</a:t>
            </a:r>
          </a:p>
          <a:p>
            <a:pPr lvl="1"/>
            <a:r>
              <a:rPr lang="en-US" sz="2400" dirty="0" smtClean="0"/>
              <a:t>Just and moral society of Islam</a:t>
            </a:r>
          </a:p>
          <a:p>
            <a:pPr lvl="1"/>
            <a:r>
              <a:rPr lang="en-US" sz="2400" dirty="0" smtClean="0"/>
              <a:t>Would replace tribal, ethnic, or racial </a:t>
            </a:r>
            <a:r>
              <a:rPr lang="en-US" sz="2400" dirty="0" smtClean="0"/>
              <a:t>identities</a:t>
            </a:r>
          </a:p>
          <a:p>
            <a:r>
              <a:rPr lang="en-US" dirty="0" smtClean="0"/>
              <a:t>Muhammad develops the first </a:t>
            </a:r>
            <a:r>
              <a:rPr lang="en-US" dirty="0" err="1" smtClean="0"/>
              <a:t>Umma</a:t>
            </a:r>
            <a:r>
              <a:rPr lang="en-US" dirty="0" smtClean="0"/>
              <a:t> in Mecca but his message of equality and peace will not be accepted by the Bedouin.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" y="1983034"/>
            <a:ext cx="3237854" cy="35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159</TotalTime>
  <Words>477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Franklin Gothic Book</vt:lpstr>
      <vt:lpstr>Perpetua</vt:lpstr>
      <vt:lpstr>Wingdings</vt:lpstr>
      <vt:lpstr>Wingdings 2</vt:lpstr>
      <vt:lpstr>Equity</vt:lpstr>
      <vt:lpstr>Origins of Islam</vt:lpstr>
      <vt:lpstr>The Origins of Islam</vt:lpstr>
      <vt:lpstr>Bedouins</vt:lpstr>
      <vt:lpstr>Mecca</vt:lpstr>
      <vt:lpstr>The Messenger</vt:lpstr>
      <vt:lpstr>The Message</vt:lpstr>
      <vt:lpstr>The Message</vt:lpstr>
      <vt:lpstr>The Message: 5 Pillars of Islam</vt:lpstr>
      <vt:lpstr>The Message</vt:lpstr>
      <vt:lpstr>Transformation of Arabia</vt:lpstr>
      <vt:lpstr>The Islamic Community</vt:lpstr>
    </vt:vector>
  </TitlesOfParts>
  <Company>Griffin-Spalding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Elise Cona</dc:creator>
  <cp:lastModifiedBy>Teacher</cp:lastModifiedBy>
  <cp:revision>27</cp:revision>
  <dcterms:created xsi:type="dcterms:W3CDTF">2014-10-27T12:43:40Z</dcterms:created>
  <dcterms:modified xsi:type="dcterms:W3CDTF">2016-11-30T13:24:11Z</dcterms:modified>
</cp:coreProperties>
</file>