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0" r:id="rId4"/>
    <p:sldId id="279" r:id="rId5"/>
    <p:sldId id="281" r:id="rId6"/>
    <p:sldId id="263" r:id="rId7"/>
    <p:sldId id="264" r:id="rId8"/>
    <p:sldId id="282" r:id="rId9"/>
    <p:sldId id="265" r:id="rId10"/>
    <p:sldId id="266" r:id="rId11"/>
    <p:sldId id="283" r:id="rId12"/>
    <p:sldId id="269" r:id="rId13"/>
    <p:sldId id="284" r:id="rId14"/>
    <p:sldId id="271" r:id="rId15"/>
    <p:sldId id="272" r:id="rId16"/>
    <p:sldId id="274" r:id="rId17"/>
    <p:sldId id="275" r:id="rId18"/>
    <p:sldId id="286" r:id="rId19"/>
    <p:sldId id="287" r:id="rId20"/>
    <p:sldId id="303" r:id="rId21"/>
    <p:sldId id="291" r:id="rId22"/>
    <p:sldId id="304" r:id="rId23"/>
    <p:sldId id="288" r:id="rId24"/>
    <p:sldId id="293" r:id="rId25"/>
    <p:sldId id="296" r:id="rId26"/>
    <p:sldId id="298" r:id="rId27"/>
    <p:sldId id="305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5" name="Rectangle 4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>
              <a:spLocks/>
            </p:cNvSpPr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14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16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A314E4BC-E4C6-4A43-B516-5F7434F457B6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fld id="{1B404C46-A858-4A3B-BC34-7A27A82FB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5900" y="237186"/>
                  <a:ext cx="8622676" cy="6364582"/>
                  <a:chOff x="247025" y="246872"/>
                  <a:chExt cx="8622676" cy="6364582"/>
                </a:xfrm>
              </p:grpSpPr>
              <p:sp>
                <p:nvSpPr>
                  <p:cNvPr id="13" name="Rectangle 30"/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/>
                  </a:p>
                </p:txBody>
              </p:sp>
              <p:cxnSp>
                <p:nvCxnSpPr>
                  <p:cNvPr id="14" name="Straight Connector 31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27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8" name="Rectangle 24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84A9AEA-E7AB-472B-B877-E4B8B15FFD49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36F6791-39ED-457B-A947-163EFDAE6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0" name="Rectangle 1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2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059FB-61A8-4771-AD16-27D0A7672AF0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B85E9-FED6-4D69-8B06-EFDE575A9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0" name="Rectangle 21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2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9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F7C14-ABB5-4A94-8222-F2AB9B1B88D2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632F9-BFD9-4494-AA00-7B2D2E4E0C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7" name="Rectangle 1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1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1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A07772-6F77-42D9-A166-C83FB800EBB8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013E1-7855-483F-9C44-D9959F7CF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9" name="Rectangle 16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0" name="Straight Connector 18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17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F322BA-48C7-446F-A336-0DE289B7B2AA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A4368-123E-442F-9972-CE56553CD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7" name="Rectangle 18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19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20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B8AB67-98E2-429D-BE9A-7C613C8F1D1E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A2C90-3971-477C-8D33-43145D9CE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3082" y="474973"/>
              <a:ext cx="7982907" cy="5889005"/>
              <a:chOff x="563082" y="474973"/>
              <a:chExt cx="7982907" cy="5889005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10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DF54D397-1DA0-4B91-A972-577037381731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7" name="Rectangle 2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2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BE55B-543C-440A-90E2-F6D2CABF8A07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4FDE2-BDCA-4505-B145-705D9999B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8" name="Rectangle 22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2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24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DFE7B-157F-47AE-9B73-AB999F6C2B8E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8281-0768-49A0-8CE5-AEAD6CF57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2" name="Rectangle 2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3" name="Straight Connector 3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31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</p:grpSp>
        </p:grpSp>
        <p:cxnSp>
          <p:nvCxnSpPr>
            <p:cNvPr id="9" name="Straight Connector 22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94A55-6206-4BB2-9C2D-88E0B0D35E82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590B8-C2C1-4DAA-AE00-BAE8C2562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6" name="Rectangle 1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7" name="Straight Connector 1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16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FE1F2-E918-4B84-9010-AC4F5D85D0C0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0A368-42BE-4A71-BBDB-BC8961EFD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5" name="Rectangle 12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6" name="Straight Connector 1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DB0804-E438-4169-9C5A-6095A090CC82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0CA61-4866-4AA3-B326-2B8B528FC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0" name="Rectangle 1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32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67FA4B-229F-4CAB-9E93-1AD0D99CBCFC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7F77C-8354-479B-8D8B-E42A9AD93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73453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0BCC1"/>
                </a:solidFill>
                <a:latin typeface="Brush Script MT" pitchFamily="66" charset="0"/>
              </a:defRPr>
            </a:lvl1pPr>
          </a:lstStyle>
          <a:p>
            <a:fld id="{D110FF65-CC0E-45FA-B9C2-D4163CB0B050}" type="datetime1">
              <a:rPr lang="en-US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0BCC1"/>
                </a:solidFill>
                <a:latin typeface="Calisto MT" pitchFamily="-107" charset="0"/>
              </a:defRPr>
            </a:lvl1pPr>
          </a:lstStyle>
          <a:p>
            <a:fld id="{E03438CF-505D-4372-BE1F-DC269078D5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ＭＳ Ｐゴシック" pitchFamily="-107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-107" charset="0"/>
          <a:ea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-107" charset="0"/>
          <a:ea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-107" charset="0"/>
          <a:ea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-107" charset="0"/>
          <a:ea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-107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Font typeface="Arial" charset="0"/>
        <a:buChar char="•"/>
        <a:defRPr sz="2400"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1pPr>
      <a:lvl2pPr marL="579438" indent="-228600" algn="l" rtl="0" eaLnBrk="0" fontAlgn="base" hangingPunct="0">
        <a:spcBef>
          <a:spcPts val="600"/>
        </a:spcBef>
        <a:spcAft>
          <a:spcPct val="0"/>
        </a:spcAft>
        <a:buClr>
          <a:srgbClr val="B0BCC1"/>
        </a:buClr>
        <a:buFont typeface="Arial" charset="0"/>
        <a:buChar char="•"/>
        <a:defRPr sz="2200"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2pPr>
      <a:lvl3pPr marL="8080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3pPr>
      <a:lvl4pPr marL="1036638" indent="-228600" algn="l" rtl="0" eaLnBrk="0" fontAlgn="base" hangingPunct="0">
        <a:spcBef>
          <a:spcPts val="600"/>
        </a:spcBef>
        <a:spcAft>
          <a:spcPct val="0"/>
        </a:spcAft>
        <a:buClr>
          <a:srgbClr val="B0BCC1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4pPr>
      <a:lvl5pPr marL="12652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ＭＳ Ｐゴシック" pitchFamily="-107" charset="-128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404040"/>
                </a:solidFill>
                <a:ea typeface="ＭＳ Ｐゴシック" pitchFamily="-107" charset="-128"/>
              </a:rPr>
              <a:t>The French Revolution</a:t>
            </a:r>
            <a:br>
              <a:rPr lang="en-US" smtClean="0">
                <a:solidFill>
                  <a:srgbClr val="404040"/>
                </a:solidFill>
                <a:ea typeface="ＭＳ Ｐゴシック" pitchFamily="-107" charset="-128"/>
              </a:rPr>
            </a:br>
            <a:r>
              <a:rPr lang="en-US" smtClean="0">
                <a:solidFill>
                  <a:srgbClr val="404040"/>
                </a:solidFill>
                <a:ea typeface="ＭＳ Ｐゴシック" pitchFamily="-107" charset="-128"/>
              </a:rPr>
              <a:t>(1789-1815)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404040"/>
              </a:buClr>
              <a:buFont typeface="Arial" charset="0"/>
              <a:buNone/>
            </a:pPr>
            <a:endParaRPr lang="en-US" sz="2400" smtClean="0">
              <a:solidFill>
                <a:srgbClr val="40404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Fall of the Bastille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650" y="1887538"/>
            <a:ext cx="4256088" cy="4427537"/>
          </a:xfrm>
        </p:spPr>
        <p:txBody>
          <a:bodyPr/>
          <a:lstStyle/>
          <a:p>
            <a:pPr eaLnBrk="1" hangingPunct="1"/>
            <a:r>
              <a:rPr lang="en-US" sz="2600" smtClean="0"/>
              <a:t>Bastille was a prison in Paris</a:t>
            </a:r>
          </a:p>
          <a:p>
            <a:pPr eaLnBrk="1" hangingPunct="1"/>
            <a:r>
              <a:rPr lang="en-US" sz="2600" smtClean="0"/>
              <a:t>Symbolized the injustices of the monarchy</a:t>
            </a:r>
          </a:p>
          <a:p>
            <a:pPr eaLnBrk="1" hangingPunct="1"/>
            <a:r>
              <a:rPr lang="en-US" sz="2600" smtClean="0"/>
              <a:t>Mob stormed the Bastille on July 14, 1789</a:t>
            </a:r>
          </a:p>
          <a:p>
            <a:pPr eaLnBrk="1" hangingPunct="1"/>
            <a:r>
              <a:rPr lang="en-US" sz="2600" smtClean="0"/>
              <a:t>The prison fell and prisoners were freed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887538"/>
            <a:ext cx="42672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Great Fear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28625" y="1801813"/>
            <a:ext cx="4446588" cy="447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More violence followed =  called the Great Fear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Peasants armed themselves and prepared for a revolution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Peasants attacked the castles of their lords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Fields and crops burned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Documents of dues and payments burned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Buildings attacked and destroyed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5213" y="1801813"/>
            <a:ext cx="39465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8313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End of the Old Order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57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In an effort to end the violence: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Nobles gave up their aristocratic privileges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Nobles gave up their tax exemption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Feudalism abolished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Agreement that </a:t>
            </a:r>
            <a:r>
              <a:rPr lang="en-US" sz="2600" u="sng" smtClean="0"/>
              <a:t>all</a:t>
            </a:r>
            <a:r>
              <a:rPr lang="en-US" sz="2600" smtClean="0"/>
              <a:t> male citizens could hold offices in the government, army, or church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887538"/>
            <a:ext cx="39909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the Old Order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445000" y="1801813"/>
            <a:ext cx="4291013" cy="4495800"/>
          </a:xfrm>
        </p:spPr>
        <p:txBody>
          <a:bodyPr/>
          <a:lstStyle/>
          <a:p>
            <a:pPr eaLnBrk="1" hangingPunct="1"/>
            <a:r>
              <a:rPr lang="en-US" sz="2600" smtClean="0"/>
              <a:t>Church lands = sold to raise revenue and pay government debts</a:t>
            </a:r>
          </a:p>
          <a:p>
            <a:pPr eaLnBrk="1" hangingPunct="1"/>
            <a:r>
              <a:rPr lang="en-US" sz="2600" smtClean="0"/>
              <a:t>National Assembly passed the Civil Constitution of the Clergy = put French Church under government control; weakened the Catholic Church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801813"/>
            <a:ext cx="40671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377825" y="5783263"/>
            <a:ext cx="3844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sto MT" pitchFamily="-107" charset="0"/>
              </a:rPr>
              <a:t>Cartoon Representation of the Confiscation of Church Lands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March on Versailles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4903788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Despite these changes, King Louis XVI sill refused to accept the Declaration of Rights and recognize the National Assembly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March on Versailles led by women who were upset with harsh economic conditions and bread shortages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Marched to the King</a:t>
            </a:r>
            <a:r>
              <a:rPr lang="en-US" smtClean="0">
                <a:latin typeface="Arial" charset="0"/>
              </a:rPr>
              <a:t>’</a:t>
            </a:r>
            <a:r>
              <a:rPr lang="en-US" smtClean="0"/>
              <a:t>s palace and demanded he move the court to Paris </a:t>
            </a:r>
            <a:r>
              <a:rPr lang="en-US" smtClean="0">
                <a:sym typeface="Wingdings" pitchFamily="-107" charset="2"/>
              </a:rPr>
              <a:t> wanted him to show support for the new Assembly</a:t>
            </a:r>
            <a:endParaRPr lang="en-US" smtClean="0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388" y="1752600"/>
            <a:ext cx="37131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March on Versailles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3913" y="1981200"/>
            <a:ext cx="4052887" cy="4114800"/>
          </a:xfrm>
        </p:spPr>
        <p:txBody>
          <a:bodyPr/>
          <a:lstStyle/>
          <a:p>
            <a:pPr eaLnBrk="1" hangingPunct="1"/>
            <a:r>
              <a:rPr lang="en-US" sz="2600" smtClean="0"/>
              <a:t>Huge mob joined with pitchforks and torches</a:t>
            </a:r>
          </a:p>
          <a:p>
            <a:pPr eaLnBrk="1" hangingPunct="1"/>
            <a:r>
              <a:rPr lang="en-US" sz="2600" smtClean="0"/>
              <a:t>Guards couldn</a:t>
            </a:r>
            <a:r>
              <a:rPr lang="en-US" sz="2600" smtClean="0">
                <a:latin typeface="Arial" charset="0"/>
              </a:rPr>
              <a:t>’</a:t>
            </a:r>
            <a:r>
              <a:rPr lang="en-US" sz="2600" smtClean="0"/>
              <a:t>t fight off the thousands of people</a:t>
            </a:r>
          </a:p>
          <a:p>
            <a:pPr eaLnBrk="1" hangingPunct="1"/>
            <a:r>
              <a:rPr lang="en-US" sz="2600" smtClean="0"/>
              <a:t>King Louis XVI agreed to move to Paris</a:t>
            </a:r>
          </a:p>
        </p:txBody>
      </p:sp>
      <p:pic>
        <p:nvPicPr>
          <p:cNvPr id="30724" name="Picture 5" descr="[French-Revolution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828800"/>
            <a:ext cx="411321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French Constitution of 1791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0075"/>
            <a:ext cx="8458200" cy="4606925"/>
          </a:xfrm>
        </p:spPr>
        <p:txBody>
          <a:bodyPr/>
          <a:lstStyle/>
          <a:p>
            <a:pPr eaLnBrk="1" hangingPunct="1"/>
            <a:r>
              <a:rPr lang="en-US" sz="2600" smtClean="0"/>
              <a:t>Kept the monarchy but limited its power</a:t>
            </a:r>
          </a:p>
          <a:p>
            <a:pPr eaLnBrk="1" hangingPunct="1"/>
            <a:r>
              <a:rPr lang="en-US" sz="2600" smtClean="0"/>
              <a:t>Set up a unicameral legislature</a:t>
            </a:r>
          </a:p>
          <a:p>
            <a:pPr lvl="1" eaLnBrk="1" hangingPunct="1"/>
            <a:r>
              <a:rPr lang="en-US" sz="2600" smtClean="0"/>
              <a:t>One-house assembly</a:t>
            </a:r>
          </a:p>
          <a:p>
            <a:pPr lvl="1" eaLnBrk="1" hangingPunct="1"/>
            <a:r>
              <a:rPr lang="en-US" sz="2600" smtClean="0"/>
              <a:t>Members chosen by the voters</a:t>
            </a:r>
          </a:p>
          <a:p>
            <a:pPr eaLnBrk="1" hangingPunct="1"/>
            <a:r>
              <a:rPr lang="en-US" sz="2600" smtClean="0"/>
              <a:t>New constitution led to more unrest </a:t>
            </a:r>
            <a:r>
              <a:rPr lang="en-US" sz="2600" smtClean="0">
                <a:sym typeface="Wingdings" pitchFamily="-107" charset="2"/>
              </a:rPr>
              <a:t> some thought it went too far, others thought it didn</a:t>
            </a:r>
            <a:r>
              <a:rPr lang="en-US" sz="2600" smtClean="0">
                <a:latin typeface="Arial" charset="0"/>
                <a:sym typeface="Wingdings" pitchFamily="-107" charset="2"/>
              </a:rPr>
              <a:t>’</a:t>
            </a:r>
            <a:r>
              <a:rPr lang="en-US" sz="2600" smtClean="0">
                <a:sym typeface="Wingdings" pitchFamily="-107" charset="2"/>
              </a:rPr>
              <a:t>t go far enough</a:t>
            </a:r>
          </a:p>
          <a:p>
            <a:pPr lvl="1" eaLnBrk="1" hangingPunct="1"/>
            <a:r>
              <a:rPr lang="en-US" sz="2600" smtClean="0"/>
              <a:t>Violence continued throughout the countryside</a:t>
            </a:r>
          </a:p>
          <a:p>
            <a:pPr lvl="1" eaLnBrk="1" hangingPunct="1"/>
            <a:r>
              <a:rPr lang="en-US" sz="2600" smtClean="0"/>
              <a:t>Fear of breakdown of law and order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Decline of the Monarchy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003675" cy="4495800"/>
          </a:xfrm>
        </p:spPr>
        <p:txBody>
          <a:bodyPr/>
          <a:lstStyle/>
          <a:p>
            <a:pPr eaLnBrk="1" hangingPunct="1"/>
            <a:r>
              <a:rPr lang="en-US" sz="2600" smtClean="0"/>
              <a:t>In 1791 = King Louis XVI and Marie Antoinette tried to escape Paris and go to Austria</a:t>
            </a:r>
          </a:p>
          <a:p>
            <a:pPr lvl="1" eaLnBrk="1" hangingPunct="1"/>
            <a:r>
              <a:rPr lang="en-US" sz="2600" smtClean="0"/>
              <a:t>Feared more violence</a:t>
            </a:r>
          </a:p>
          <a:p>
            <a:pPr lvl="1" eaLnBrk="1" hangingPunct="1"/>
            <a:r>
              <a:rPr lang="en-US" sz="2600" smtClean="0"/>
              <a:t>Were arrested before they got very far</a:t>
            </a:r>
          </a:p>
          <a:p>
            <a:pPr lvl="1" eaLnBrk="1" hangingPunct="1"/>
            <a:r>
              <a:rPr lang="en-US" sz="2600" smtClean="0"/>
              <a:t>Forced to return to Paris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475" y="1751013"/>
            <a:ext cx="4516438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4308475" y="5800725"/>
            <a:ext cx="451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sto MT" pitchFamily="-107" charset="0"/>
              </a:rPr>
              <a:t>Escape Attempt of the Royal Family in June of 1791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300" smtClean="0"/>
              <a:t>The French Republic (1792)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4638" y="1584325"/>
            <a:ext cx="4703762" cy="4937125"/>
          </a:xfrm>
        </p:spPr>
        <p:txBody>
          <a:bodyPr/>
          <a:lstStyle/>
          <a:p>
            <a:pPr eaLnBrk="1" hangingPunct="1"/>
            <a:r>
              <a:rPr lang="en-US" smtClean="0"/>
              <a:t>France attempted to create a whole new society</a:t>
            </a:r>
          </a:p>
          <a:p>
            <a:pPr eaLnBrk="1" hangingPunct="1"/>
            <a:r>
              <a:rPr lang="en-US" smtClean="0"/>
              <a:t>Created a new government = a republic</a:t>
            </a:r>
          </a:p>
          <a:p>
            <a:pPr eaLnBrk="1" hangingPunct="1"/>
            <a:r>
              <a:rPr lang="en-US" smtClean="0"/>
              <a:t>Wrote a democratic constitution</a:t>
            </a:r>
          </a:p>
          <a:p>
            <a:pPr lvl="1" eaLnBrk="1" hangingPunct="1"/>
            <a:r>
              <a:rPr lang="en-US" sz="2400" smtClean="0"/>
              <a:t>Passed universal male suffrage = every man could vote</a:t>
            </a:r>
          </a:p>
          <a:p>
            <a:pPr eaLnBrk="1" hangingPunct="1"/>
            <a:r>
              <a:rPr lang="en-US" smtClean="0"/>
              <a:t>New calendar with “Year 1” in 1792 = marking a new start for France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836738"/>
            <a:ext cx="3786188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298450" y="5824538"/>
            <a:ext cx="3786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sto MT" pitchFamily="-107" charset="0"/>
              </a:rPr>
              <a:t>“Lady Liberty” Leading the People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French Republic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766888"/>
            <a:ext cx="4240212" cy="4702175"/>
          </a:xfrm>
        </p:spPr>
        <p:txBody>
          <a:bodyPr/>
          <a:lstStyle/>
          <a:p>
            <a:pPr eaLnBrk="1" hangingPunct="1"/>
            <a:r>
              <a:rPr lang="en-US" sz="2600" smtClean="0"/>
              <a:t>The new Republic had to decide the fate of King Louis XVI</a:t>
            </a:r>
          </a:p>
          <a:p>
            <a:pPr lvl="1" eaLnBrk="1" hangingPunct="1"/>
            <a:r>
              <a:rPr lang="en-US" sz="2600" smtClean="0"/>
              <a:t>Tried and convicted him of treason and conspiring against the nation</a:t>
            </a:r>
          </a:p>
          <a:p>
            <a:pPr lvl="1" eaLnBrk="1" hangingPunct="1"/>
            <a:r>
              <a:rPr lang="en-US" sz="2600" smtClean="0"/>
              <a:t>Beheaded on the guillotine in 1793</a:t>
            </a:r>
          </a:p>
          <a:p>
            <a:pPr lvl="1" eaLnBrk="1" hangingPunct="1"/>
            <a:r>
              <a:rPr lang="en-US" sz="2600" smtClean="0"/>
              <a:t>Crowds celebrated his death</a:t>
            </a: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1766888"/>
            <a:ext cx="4144963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French Society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98475" y="1836738"/>
            <a:ext cx="4238625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Compromised of 3 “estates” = legal orders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Estate 1 = the clergy = 1% of the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Estate 2 = the nobility = 1% of the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Estate 3 = the commoners = 98% of the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King of France at this time = King Louis XVI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His wife = Marie Antoinette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088" y="1836738"/>
            <a:ext cx="37925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900113" y="5646738"/>
            <a:ext cx="7345362" cy="6175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Marie Antoinette met the same fate years later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92113"/>
            <a:ext cx="8351838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300" smtClean="0"/>
              <a:t>The Reign of Terror (1793-1794)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1450" y="1584325"/>
            <a:ext cx="4857750" cy="4799013"/>
          </a:xfrm>
        </p:spPr>
        <p:txBody>
          <a:bodyPr/>
          <a:lstStyle/>
          <a:p>
            <a:pPr eaLnBrk="1" hangingPunct="1"/>
            <a:r>
              <a:rPr lang="en-US" sz="2600" smtClean="0"/>
              <a:t>Began after the execution of Louis XVI</a:t>
            </a:r>
          </a:p>
          <a:p>
            <a:pPr eaLnBrk="1" hangingPunct="1"/>
            <a:r>
              <a:rPr lang="en-US" sz="2600" smtClean="0"/>
              <a:t>Led by Maximilien Robespierre and his Committee of Public Safety</a:t>
            </a:r>
          </a:p>
          <a:p>
            <a:pPr eaLnBrk="1" hangingPunct="1"/>
            <a:r>
              <a:rPr lang="en-US" sz="2600" smtClean="0"/>
              <a:t>Traitors and enemies of the revolution = executed with the guillotine</a:t>
            </a:r>
          </a:p>
          <a:p>
            <a:pPr eaLnBrk="1" hangingPunct="1"/>
            <a:r>
              <a:rPr lang="en-US" sz="2600" smtClean="0"/>
              <a:t>An estimated 40,000 people were killed in this 1 year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1819275"/>
            <a:ext cx="34639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4475163"/>
            <a:ext cx="30813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295650" y="3363913"/>
            <a:ext cx="1116013" cy="181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300" smtClean="0"/>
              <a:t>The Reign of Terror (1793-1794)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81013" y="1922463"/>
            <a:ext cx="3706812" cy="4359275"/>
          </a:xfrm>
        </p:spPr>
        <p:txBody>
          <a:bodyPr/>
          <a:lstStyle/>
          <a:p>
            <a:pPr eaLnBrk="1" hangingPunct="1"/>
            <a:r>
              <a:rPr lang="en-US" sz="2600" smtClean="0"/>
              <a:t>Robespierre was soon arrested himself</a:t>
            </a:r>
          </a:p>
          <a:p>
            <a:pPr eaLnBrk="1" hangingPunct="1"/>
            <a:r>
              <a:rPr lang="en-US" sz="2600" smtClean="0"/>
              <a:t>Accused of leading France into tyranny and dictatorship</a:t>
            </a:r>
          </a:p>
          <a:p>
            <a:pPr eaLnBrk="1" hangingPunct="1"/>
            <a:r>
              <a:rPr lang="en-US" sz="2600" smtClean="0"/>
              <a:t>Executed with the guillotine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25" y="1798638"/>
            <a:ext cx="440055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187825" y="5800725"/>
            <a:ext cx="440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sto MT" pitchFamily="-107" charset="0"/>
              </a:rPr>
              <a:t>Execution of Maximilien Robespierre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Spreading the Revolution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8550" y="1751013"/>
            <a:ext cx="5132388" cy="4616450"/>
          </a:xfrm>
        </p:spPr>
        <p:txBody>
          <a:bodyPr/>
          <a:lstStyle/>
          <a:p>
            <a:pPr eaLnBrk="1" hangingPunct="1"/>
            <a:r>
              <a:rPr lang="en-US" smtClean="0"/>
              <a:t>Other European leaders feared the French Revolution would spread to their countries</a:t>
            </a:r>
          </a:p>
          <a:p>
            <a:pPr lvl="1" eaLnBrk="1" hangingPunct="1"/>
            <a:r>
              <a:rPr lang="en-US" smtClean="0"/>
              <a:t>These countries united against the new French government</a:t>
            </a:r>
          </a:p>
          <a:p>
            <a:pPr lvl="1" eaLnBrk="1" hangingPunct="1"/>
            <a:r>
              <a:rPr lang="en-US" smtClean="0"/>
              <a:t>Austria, Prussia, Great Britain, Spain, and the Netherlands</a:t>
            </a:r>
          </a:p>
          <a:p>
            <a:pPr eaLnBrk="1" hangingPunct="1"/>
            <a:r>
              <a:rPr lang="en-US" smtClean="0"/>
              <a:t>In response = France issued a </a:t>
            </a:r>
            <a:r>
              <a:rPr lang="en-US" u="sng" smtClean="0"/>
              <a:t>conscription </a:t>
            </a:r>
            <a:r>
              <a:rPr lang="en-US" smtClean="0"/>
              <a:t>order = a draft</a:t>
            </a:r>
          </a:p>
          <a:p>
            <a:pPr lvl="1" eaLnBrk="1" hangingPunct="1"/>
            <a:r>
              <a:rPr lang="en-US" smtClean="0"/>
              <a:t>Men between 18 and 45 had to serve in the military</a:t>
            </a:r>
          </a:p>
          <a:p>
            <a:pPr lvl="1" eaLnBrk="1" hangingPunct="1"/>
            <a:endParaRPr lang="en-US" smtClean="0"/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751013"/>
            <a:ext cx="327183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Napoleon Bonaparte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846638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French military leader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Seized power in 1799 and ruled France until 1814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He and a group of men led a </a:t>
            </a:r>
            <a:r>
              <a:rPr lang="en-US" u="sng" smtClean="0"/>
              <a:t>coup d’etat</a:t>
            </a:r>
            <a:r>
              <a:rPr lang="en-US" smtClean="0"/>
              <a:t> = quick seizure of power of the government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Napoleon tamed the French Revolution in the face of growing issues with its more radical features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Named himself emperor of France in 1804</a:t>
            </a: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363" y="1574800"/>
            <a:ext cx="334803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Restoring Order to France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6813" y="1766888"/>
            <a:ext cx="4995862" cy="4600575"/>
          </a:xfrm>
        </p:spPr>
        <p:txBody>
          <a:bodyPr/>
          <a:lstStyle/>
          <a:p>
            <a:pPr eaLnBrk="1" hangingPunct="1"/>
            <a:r>
              <a:rPr lang="en-US" smtClean="0"/>
              <a:t>Napoleon preserved many elements of the French Revolution</a:t>
            </a:r>
          </a:p>
          <a:p>
            <a:pPr eaLnBrk="1" hangingPunct="1"/>
            <a:r>
              <a:rPr lang="en-US" smtClean="0"/>
              <a:t>Set up a national school system</a:t>
            </a:r>
          </a:p>
          <a:p>
            <a:pPr eaLnBrk="1" hangingPunct="1"/>
            <a:r>
              <a:rPr lang="en-US" smtClean="0"/>
              <a:t>Created the Bank of France</a:t>
            </a:r>
          </a:p>
          <a:p>
            <a:pPr eaLnBrk="1" hangingPunct="1"/>
            <a:r>
              <a:rPr lang="en-US" smtClean="0"/>
              <a:t>Required that all citizens pay taxes</a:t>
            </a:r>
          </a:p>
          <a:p>
            <a:pPr eaLnBrk="1" hangingPunct="1"/>
            <a:r>
              <a:rPr lang="en-US" smtClean="0"/>
              <a:t>Maintained civil equality</a:t>
            </a:r>
          </a:p>
          <a:p>
            <a:pPr eaLnBrk="1" hangingPunct="1"/>
            <a:r>
              <a:rPr lang="en-US" smtClean="0"/>
              <a:t>Secular (non-religious) law code</a:t>
            </a:r>
          </a:p>
          <a:p>
            <a:pPr eaLnBrk="1" hangingPunct="1"/>
            <a:r>
              <a:rPr lang="en-US" smtClean="0"/>
              <a:t>Religious freedom</a:t>
            </a: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1766888"/>
            <a:ext cx="32353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Napoleon’s Empire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973263"/>
            <a:ext cx="3706813" cy="4092575"/>
          </a:xfrm>
        </p:spPr>
        <p:txBody>
          <a:bodyPr/>
          <a:lstStyle/>
          <a:p>
            <a:pPr eaLnBrk="1" hangingPunct="1"/>
            <a:r>
              <a:rPr lang="en-US" sz="2600" smtClean="0"/>
              <a:t>Napoleon wanted to spread the benefits of the French Revolution through military conquests and the building of an empire</a:t>
            </a:r>
          </a:p>
          <a:p>
            <a:pPr eaLnBrk="1" hangingPunct="1"/>
            <a:r>
              <a:rPr lang="en-US" sz="2600" smtClean="0"/>
              <a:t>By 1812 = Napoleon controlled most of Europe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00" y="1806575"/>
            <a:ext cx="43307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Napoleon’s Empire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114925" y="1836738"/>
            <a:ext cx="3689350" cy="4445000"/>
          </a:xfrm>
        </p:spPr>
        <p:txBody>
          <a:bodyPr/>
          <a:lstStyle/>
          <a:p>
            <a:pPr eaLnBrk="1" hangingPunct="1"/>
            <a:r>
              <a:rPr lang="en-US" sz="2600" smtClean="0"/>
              <a:t>Revolutionary practices imposed within his empire:</a:t>
            </a:r>
          </a:p>
          <a:p>
            <a:pPr lvl="1" eaLnBrk="1" hangingPunct="1"/>
            <a:r>
              <a:rPr lang="en-US" sz="2600" smtClean="0"/>
              <a:t>Ending of feudalism</a:t>
            </a:r>
          </a:p>
          <a:p>
            <a:pPr lvl="1" eaLnBrk="1" hangingPunct="1"/>
            <a:r>
              <a:rPr lang="en-US" sz="2600" smtClean="0"/>
              <a:t>Equality of rights</a:t>
            </a:r>
          </a:p>
          <a:p>
            <a:pPr lvl="1" eaLnBrk="1" hangingPunct="1"/>
            <a:r>
              <a:rPr lang="en-US" sz="2600" smtClean="0"/>
              <a:t>Religious toleration</a:t>
            </a:r>
          </a:p>
          <a:p>
            <a:pPr lvl="1" eaLnBrk="1" hangingPunct="1"/>
            <a:r>
              <a:rPr lang="en-US" sz="2600" smtClean="0"/>
              <a:t>Uniform, secular law codes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836738"/>
            <a:ext cx="47720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Downfall of the Empire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665288"/>
            <a:ext cx="4805363" cy="4941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Conquered countries resented French rule and began revolting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1812 = Failed invasion of 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Napoleon’s troops marched into Moscow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French troops couldn’t handle the harsh winter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As they finally withdrew, Russians attacked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400,000 of the 600,000 French soldiers died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/>
              <a:t>Battle wounds, starvation, exposure to cold, etc.</a:t>
            </a:r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463" y="1665288"/>
            <a:ext cx="3741737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2"/>
          <p:cNvSpPr txBox="1">
            <a:spLocks noChangeArrowheads="1"/>
          </p:cNvSpPr>
          <p:nvPr/>
        </p:nvSpPr>
        <p:spPr bwMode="auto">
          <a:xfrm>
            <a:off x="5097463" y="5851525"/>
            <a:ext cx="3741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sto MT" pitchFamily="-107" charset="0"/>
              </a:rPr>
              <a:t>Napoleon’s Retreat of Moscow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Downfall of the Empire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8913" y="1790700"/>
            <a:ext cx="4857750" cy="4713288"/>
          </a:xfrm>
        </p:spPr>
        <p:txBody>
          <a:bodyPr/>
          <a:lstStyle/>
          <a:p>
            <a:pPr eaLnBrk="1" hangingPunct="1"/>
            <a:r>
              <a:rPr lang="en-US" smtClean="0"/>
              <a:t>Several of Napoleon’s conquered nations successfully won back their freedom</a:t>
            </a:r>
          </a:p>
          <a:p>
            <a:pPr eaLnBrk="1" hangingPunct="1"/>
            <a:r>
              <a:rPr lang="en-US" smtClean="0"/>
              <a:t>Final defeat of Napoleon = at the Battle of Waterloo on June 18, 1815</a:t>
            </a:r>
          </a:p>
          <a:p>
            <a:pPr lvl="1" eaLnBrk="1" hangingPunct="1"/>
            <a:r>
              <a:rPr lang="en-US" smtClean="0"/>
              <a:t>He was exiled to an island in the South Atlantic where he died several years later </a:t>
            </a:r>
          </a:p>
          <a:p>
            <a:pPr eaLnBrk="1" hangingPunct="1"/>
            <a:r>
              <a:rPr lang="en-US" smtClean="0"/>
              <a:t>Marked an end to the era of the French Revolution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790700"/>
            <a:ext cx="365918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2"/>
          <p:cNvSpPr txBox="1">
            <a:spLocks noChangeArrowheads="1"/>
          </p:cNvSpPr>
          <p:nvPr/>
        </p:nvSpPr>
        <p:spPr bwMode="auto">
          <a:xfrm>
            <a:off x="395288" y="6019800"/>
            <a:ext cx="3535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sto MT" pitchFamily="-107" charset="0"/>
              </a:rPr>
              <a:t>The Battle of Waterloo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Louis_XV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492125"/>
            <a:ext cx="406082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marie_antoin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492125"/>
            <a:ext cx="3963987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61963" y="5697538"/>
            <a:ext cx="40608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Calisto MT" pitchFamily="-107" charset="0"/>
              </a:rPr>
              <a:t>King Louis XVI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652963" y="5697538"/>
            <a:ext cx="39639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Calisto MT" pitchFamily="-107" charset="0"/>
              </a:rPr>
              <a:t>Marie Antoinette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State of France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325938" y="1870075"/>
            <a:ext cx="4359275" cy="4394200"/>
          </a:xfrm>
        </p:spPr>
        <p:txBody>
          <a:bodyPr/>
          <a:lstStyle/>
          <a:p>
            <a:pPr eaLnBrk="1" hangingPunct="1"/>
            <a:r>
              <a:rPr lang="en-US" smtClean="0"/>
              <a:t>On the brink of bankruptcy and government in debt</a:t>
            </a:r>
          </a:p>
          <a:p>
            <a:pPr eaLnBrk="1" hangingPunct="1"/>
            <a:r>
              <a:rPr lang="en-US" smtClean="0"/>
              <a:t>Commoners upset with higher prices of goods and an increased cost of living</a:t>
            </a:r>
          </a:p>
          <a:p>
            <a:pPr eaLnBrk="1" hangingPunct="1"/>
            <a:r>
              <a:rPr lang="en-US" smtClean="0"/>
              <a:t>Wealthy upper/middle class (bourgeoisie) = wanted more political power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870075"/>
            <a:ext cx="372586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State of France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60363" y="1751013"/>
            <a:ext cx="4530725" cy="4667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King Louis XVI wanted to reform the tax system to make it more equal and efficient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At the time = clergy, nobility, and government officials = exempt from paying taxes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He called into session the Estates General = an ancient representative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Consisted of representatives from the 3 estates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estate gets 1 vote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088" y="1584325"/>
            <a:ext cx="3967162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891088" y="5891213"/>
            <a:ext cx="396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sto MT" pitchFamily="-107" charset="0"/>
              </a:rPr>
              <a:t>Opening of the Estates General at Versailles -- May 5, 1789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State of France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6663" y="1766888"/>
            <a:ext cx="5062537" cy="4633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1</a:t>
            </a:r>
            <a:r>
              <a:rPr lang="en-US" baseline="30000" smtClean="0"/>
              <a:t>st</a:t>
            </a:r>
            <a:r>
              <a:rPr lang="en-US" smtClean="0"/>
              <a:t> and 2</a:t>
            </a:r>
            <a:r>
              <a:rPr lang="en-US" baseline="30000" smtClean="0"/>
              <a:t>nd</a:t>
            </a:r>
            <a:r>
              <a:rPr lang="en-US" smtClean="0"/>
              <a:t> estates could easily outvote the 3</a:t>
            </a:r>
            <a:r>
              <a:rPr lang="en-US" baseline="30000" smtClean="0"/>
              <a:t>rd</a:t>
            </a:r>
            <a:r>
              <a:rPr lang="en-US" smtClean="0"/>
              <a:t> estate and voted against these tax reforms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estate thought this was unfair </a:t>
            </a:r>
            <a:r>
              <a:rPr lang="en-US" smtClean="0">
                <a:sym typeface="Wingdings" pitchFamily="-107" charset="2"/>
              </a:rPr>
              <a:t></a:t>
            </a:r>
            <a:r>
              <a:rPr lang="en-US" smtClean="0"/>
              <a:t> wanted to reform government so that votes were based on each representative, not on each estate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King refused because he didn</a:t>
            </a:r>
            <a:r>
              <a:rPr lang="en-US" smtClean="0">
                <a:latin typeface="Arial" charset="0"/>
              </a:rPr>
              <a:t>’</a:t>
            </a:r>
            <a:r>
              <a:rPr lang="en-US" smtClean="0"/>
              <a:t>t want the lowest class to control everything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Result = 3</a:t>
            </a:r>
            <a:r>
              <a:rPr lang="en-US" baseline="30000" smtClean="0"/>
              <a:t>rd</a:t>
            </a:r>
            <a:r>
              <a:rPr lang="en-US" smtClean="0"/>
              <a:t> estate broke away and formed its own organization = the National Assembly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1766888"/>
            <a:ext cx="3463925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312738" y="5680075"/>
            <a:ext cx="3463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sto MT" pitchFamily="-107" charset="0"/>
              </a:rPr>
              <a:t>Meeting of the Estates General in 1789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National Assembly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662363" cy="4419600"/>
          </a:xfrm>
        </p:spPr>
        <p:txBody>
          <a:bodyPr/>
          <a:lstStyle/>
          <a:p>
            <a:pPr marL="342900" lvl="1" indent="-342900" eaLnBrk="1" hangingPunct="1">
              <a:spcBef>
                <a:spcPts val="2000"/>
              </a:spcBef>
              <a:buClr>
                <a:srgbClr val="404040"/>
              </a:buClr>
            </a:pPr>
            <a:r>
              <a:rPr lang="en-US" sz="2600" smtClean="0"/>
              <a:t>Met at indoor tennis court &amp; swore the</a:t>
            </a:r>
            <a:r>
              <a:rPr lang="en-US" sz="2600" smtClean="0">
                <a:latin typeface="Arial" charset="0"/>
              </a:rPr>
              <a:t> “</a:t>
            </a:r>
            <a:r>
              <a:rPr lang="en-US" sz="2600" smtClean="0"/>
              <a:t>Tennis Court Oath</a:t>
            </a:r>
            <a:r>
              <a:rPr lang="ja-JP" altLang="en-US" sz="2600" smtClean="0">
                <a:latin typeface="Arial" charset="0"/>
                <a:ea typeface="ＭＳ 明朝" pitchFamily="-107" charset="-128"/>
              </a:rPr>
              <a:t>”</a:t>
            </a:r>
            <a:r>
              <a:rPr lang="en-US" sz="2600" smtClean="0"/>
              <a:t> = promised they wouldn</a:t>
            </a:r>
            <a:r>
              <a:rPr lang="en-US" sz="2600" smtClean="0">
                <a:latin typeface="Arial" charset="0"/>
              </a:rPr>
              <a:t>’</a:t>
            </a:r>
            <a:r>
              <a:rPr lang="en-US" sz="2600" smtClean="0"/>
              <a:t>t disband until they had written a new constitution for France</a:t>
            </a:r>
          </a:p>
        </p:txBody>
      </p:sp>
      <p:pic>
        <p:nvPicPr>
          <p:cNvPr id="22532" name="Picture 5" descr="tennis_court_o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813" y="1795463"/>
            <a:ext cx="45212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4341813" y="5697538"/>
            <a:ext cx="452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sto MT" pitchFamily="-107" charset="0"/>
              </a:rPr>
              <a:t>Painting of the National Assembly convening at an indoor tennis court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National Assembly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359275" y="1905000"/>
            <a:ext cx="4411663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Drafted the “Declaration of the Rights of Man and Citizen”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Influenced by the Declaration of Independence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Said all people were created equal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Guaranteed freedoms of speech, press, and religion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pic>
        <p:nvPicPr>
          <p:cNvPr id="23556" name="Picture 5" descr="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679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Revolution in the Air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784350"/>
            <a:ext cx="3519487" cy="4565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King Louis XVI sensed trouble and called for more troops to protect Versailles and Paris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Spirit of rebellion was everywhere – from the  meetings of the National Assembly to the streets of Paris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1584325"/>
            <a:ext cx="42322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4305300" y="5834063"/>
            <a:ext cx="423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sto MT" pitchFamily="-107" charset="0"/>
              </a:rPr>
              <a:t>The Gathering of French Troops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169</TotalTime>
  <Words>1220</Words>
  <Application>Microsoft Office PowerPoint</Application>
  <PresentationFormat>On-screen Show (4:3)</PresentationFormat>
  <Paragraphs>150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ＭＳ Ｐゴシック</vt:lpstr>
      <vt:lpstr>Calisto MT</vt:lpstr>
      <vt:lpstr>Calibri</vt:lpstr>
      <vt:lpstr>Brush Script MT</vt:lpstr>
      <vt:lpstr>Wingdings</vt:lpstr>
      <vt:lpstr>ＭＳ 明朝</vt:lpstr>
      <vt:lpstr>Capital</vt:lpstr>
      <vt:lpstr>The French Revolution (1789-1815)</vt:lpstr>
      <vt:lpstr>French Society</vt:lpstr>
      <vt:lpstr>Slide 3</vt:lpstr>
      <vt:lpstr>The State of France</vt:lpstr>
      <vt:lpstr>The State of France</vt:lpstr>
      <vt:lpstr>The State of France</vt:lpstr>
      <vt:lpstr>The National Assembly</vt:lpstr>
      <vt:lpstr>The National Assembly</vt:lpstr>
      <vt:lpstr>Revolution in the Air</vt:lpstr>
      <vt:lpstr>The Fall of the Bastille</vt:lpstr>
      <vt:lpstr>The Great Fear</vt:lpstr>
      <vt:lpstr>End of the Old Order</vt:lpstr>
      <vt:lpstr>End of the Old Order</vt:lpstr>
      <vt:lpstr>March on Versailles</vt:lpstr>
      <vt:lpstr>March on Versailles</vt:lpstr>
      <vt:lpstr>French Constitution of 1791</vt:lpstr>
      <vt:lpstr>Decline of the Monarchy</vt:lpstr>
      <vt:lpstr>The French Republic (1792)</vt:lpstr>
      <vt:lpstr>The French Republic</vt:lpstr>
      <vt:lpstr>Slide 20</vt:lpstr>
      <vt:lpstr>The Reign of Terror (1793-1794)</vt:lpstr>
      <vt:lpstr>The Reign of Terror (1793-1794)</vt:lpstr>
      <vt:lpstr>Spreading the Revolution</vt:lpstr>
      <vt:lpstr>Napoleon Bonaparte</vt:lpstr>
      <vt:lpstr>Restoring Order to France</vt:lpstr>
      <vt:lpstr>Napoleon’s Empire</vt:lpstr>
      <vt:lpstr>Napoleon’s Empire</vt:lpstr>
      <vt:lpstr>Downfall of the Empire</vt:lpstr>
      <vt:lpstr>Downfall of the Empire</vt:lpstr>
    </vt:vector>
  </TitlesOfParts>
  <Company>Griffin-Spalding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 (1789-1815)</dc:title>
  <dc:creator>Elise Cona</dc:creator>
  <cp:lastModifiedBy>Teacher</cp:lastModifiedBy>
  <cp:revision>37</cp:revision>
  <dcterms:created xsi:type="dcterms:W3CDTF">2012-02-06T18:05:04Z</dcterms:created>
  <dcterms:modified xsi:type="dcterms:W3CDTF">2016-03-10T12:48:39Z</dcterms:modified>
</cp:coreProperties>
</file>