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pPr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0655-FBEF-4656-A8A9-E7D9EB4F4DEC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44D9-E8EB-4DFC-9BAC-8FC5CFB1A919}" type="datetime4">
              <a:rPr lang="en-US" smtClean="0"/>
              <a:pPr/>
              <a:t>November 30,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4904-8048-429B-BF77-F17DA8F8287B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30,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39896" y="1417320"/>
            <a:ext cx="5120640" cy="1800765"/>
          </a:xfrm>
        </p:spPr>
        <p:txBody>
          <a:bodyPr/>
          <a:lstStyle/>
          <a:p>
            <a:r>
              <a:rPr lang="en-US" dirty="0" smtClean="0"/>
              <a:t>The Arab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Hadiths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05656" y="2075688"/>
            <a:ext cx="4764024" cy="44988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</a:t>
            </a:r>
            <a:r>
              <a:rPr lang="en-US" sz="2600" dirty="0" err="1" smtClean="0"/>
              <a:t>Hadiths</a:t>
            </a:r>
            <a:r>
              <a:rPr lang="en-US" sz="2600" dirty="0" smtClean="0"/>
              <a:t> = traditions about the sayings or actions of Muhammad</a:t>
            </a:r>
          </a:p>
          <a:p>
            <a:pPr lvl="1"/>
            <a:r>
              <a:rPr lang="en-US" sz="2400" dirty="0" smtClean="0"/>
              <a:t>Became an important source of Islamic law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562" y="4074033"/>
            <a:ext cx="2276094" cy="227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" y="1499616"/>
            <a:ext cx="3829431" cy="22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7708"/>
          </a:xfrm>
        </p:spPr>
        <p:txBody>
          <a:bodyPr/>
          <a:lstStyle/>
          <a:p>
            <a:r>
              <a:rPr lang="en-US" dirty="0" smtClean="0"/>
              <a:t>The Arab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6225" y="1298447"/>
            <a:ext cx="4646965" cy="53464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Stretched from Spain to India</a:t>
            </a:r>
          </a:p>
          <a:p>
            <a:r>
              <a:rPr lang="en-US" sz="2600" dirty="0" smtClean="0"/>
              <a:t>Extended to areas in Europe, Asia, and Africa</a:t>
            </a:r>
          </a:p>
          <a:p>
            <a:r>
              <a:rPr lang="en-US" sz="2600" dirty="0" smtClean="0"/>
              <a:t>Encompassed all or part of the following civilizations:</a:t>
            </a:r>
          </a:p>
          <a:p>
            <a:pPr lvl="1"/>
            <a:r>
              <a:rPr lang="en-US" sz="2400" dirty="0" smtClean="0"/>
              <a:t>Egyptian, Roman/Byzantine, Persian, Mesopotamian, and Indian</a:t>
            </a:r>
          </a:p>
          <a:p>
            <a:r>
              <a:rPr lang="en-US" sz="2600" dirty="0" smtClean="0"/>
              <a:t>With the expansion of the Arab Empire came the spread of:</a:t>
            </a:r>
          </a:p>
          <a:p>
            <a:pPr lvl="1"/>
            <a:r>
              <a:rPr lang="en-US" sz="2400" dirty="0" smtClean="0"/>
              <a:t>Islamic faith</a:t>
            </a:r>
          </a:p>
          <a:p>
            <a:pPr lvl="1"/>
            <a:r>
              <a:rPr lang="en-US" sz="2400" dirty="0" smtClean="0"/>
              <a:t>Arabic language</a:t>
            </a:r>
          </a:p>
          <a:p>
            <a:pPr lvl="1"/>
            <a:r>
              <a:rPr lang="en-US" sz="2400" dirty="0" smtClean="0"/>
              <a:t>Culture of Arabia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3189" y="1896061"/>
            <a:ext cx="3944585" cy="374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9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p_11_01_the_arab_empir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531225" cy="594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6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7708"/>
          </a:xfrm>
        </p:spPr>
        <p:txBody>
          <a:bodyPr/>
          <a:lstStyle/>
          <a:p>
            <a:r>
              <a:rPr lang="en-US" dirty="0" smtClean="0"/>
              <a:t>Divisions and Controversies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298448"/>
            <a:ext cx="5657864" cy="527688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“Rightly Guided Caliphs” (632 – 661)</a:t>
            </a:r>
          </a:p>
          <a:p>
            <a:pPr lvl="1"/>
            <a:r>
              <a:rPr lang="en-US" sz="2400" dirty="0" smtClean="0"/>
              <a:t>First 4 caliphs after Muhammad</a:t>
            </a:r>
          </a:p>
          <a:p>
            <a:pPr lvl="1"/>
            <a:r>
              <a:rPr lang="en-US" sz="2400" dirty="0" smtClean="0"/>
              <a:t>(Caliph = the political and religious leader of the Islamic community)</a:t>
            </a:r>
          </a:p>
          <a:p>
            <a:pPr lvl="1"/>
            <a:r>
              <a:rPr lang="en-US" sz="2400" dirty="0" smtClean="0"/>
              <a:t>Close companions of Muhammad</a:t>
            </a:r>
          </a:p>
          <a:p>
            <a:pPr lvl="1"/>
            <a:r>
              <a:rPr lang="en-US" sz="2400" dirty="0" smtClean="0"/>
              <a:t>Chosen by Muslim elders of Medina</a:t>
            </a:r>
          </a:p>
          <a:p>
            <a:r>
              <a:rPr lang="en-US" sz="2600" dirty="0" smtClean="0"/>
              <a:t>Division surfaced almost immediately</a:t>
            </a:r>
          </a:p>
          <a:p>
            <a:r>
              <a:rPr lang="en-US" sz="2600" dirty="0" smtClean="0"/>
              <a:t>Sunni vs. </a:t>
            </a:r>
            <a:r>
              <a:rPr lang="en-US" sz="2600" dirty="0" err="1" smtClean="0"/>
              <a:t>Shia</a:t>
            </a:r>
            <a:r>
              <a:rPr lang="en-US" sz="2600" dirty="0" smtClean="0"/>
              <a:t> </a:t>
            </a:r>
            <a:r>
              <a:rPr lang="en-US" dirty="0" smtClean="0"/>
              <a:t>Split 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62116" y="1298448"/>
            <a:ext cx="2670866" cy="34076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62116" y="4835825"/>
            <a:ext cx="27056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Abu </a:t>
            </a:r>
            <a:r>
              <a:rPr lang="en-US" sz="2200" dirty="0" err="1" smtClean="0"/>
              <a:t>Bakr</a:t>
            </a:r>
            <a:endParaRPr lang="en-US" sz="2200" dirty="0" smtClean="0"/>
          </a:p>
          <a:p>
            <a:pPr algn="ctr"/>
            <a:r>
              <a:rPr lang="en-US" sz="2200" dirty="0" smtClean="0"/>
              <a:t>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Rightly</a:t>
            </a:r>
          </a:p>
          <a:p>
            <a:pPr algn="ctr"/>
            <a:r>
              <a:rPr lang="en-US" sz="2200" dirty="0" smtClean="0"/>
              <a:t>Guided Caliph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6867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237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Sunnis vs. Shi’ites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76225" y="1298448"/>
            <a:ext cx="4251960" cy="5137722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Believe the caliph is the rightful political and military leader of Islam</a:t>
            </a:r>
          </a:p>
          <a:p>
            <a:r>
              <a:rPr lang="en-US" sz="2600" dirty="0" smtClean="0"/>
              <a:t>Believe the caliph should be chosen by the Islamic community</a:t>
            </a:r>
          </a:p>
          <a:p>
            <a:r>
              <a:rPr lang="en-US" sz="2600" dirty="0" smtClean="0"/>
              <a:t>Believe the caliph can be any devout Muslim</a:t>
            </a:r>
          </a:p>
          <a:p>
            <a:r>
              <a:rPr lang="en-US" sz="2600" dirty="0" smtClean="0"/>
              <a:t>Religious authority comes from the larger Islamic community; particularly </a:t>
            </a:r>
            <a:r>
              <a:rPr lang="en-US" sz="2600" i="1" dirty="0" err="1" smtClean="0"/>
              <a:t>ulama</a:t>
            </a:r>
            <a:r>
              <a:rPr lang="en-US" sz="2600" dirty="0" smtClean="0"/>
              <a:t> = religious scholars 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Believe that the leader of the Islamic community should be a blood descendant/relative of Muhammad</a:t>
            </a:r>
          </a:p>
          <a:p>
            <a:r>
              <a:rPr lang="en-US" sz="2600" dirty="0" smtClean="0"/>
              <a:t>Religious authority comes from prayer leaders called </a:t>
            </a:r>
            <a:r>
              <a:rPr lang="en-US" sz="2600" i="1" dirty="0" smtClean="0"/>
              <a:t>imams</a:t>
            </a:r>
            <a:endParaRPr lang="en-US" sz="2600" dirty="0" smtClean="0"/>
          </a:p>
          <a:p>
            <a:r>
              <a:rPr lang="en-US" sz="2600" i="1" dirty="0" smtClean="0"/>
              <a:t>Imams</a:t>
            </a:r>
            <a:r>
              <a:rPr lang="en-US" sz="2600" dirty="0" smtClean="0"/>
              <a:t> = only ones that can correctly interpret divine revelations and Islamic law</a:t>
            </a:r>
            <a:endParaRPr lang="en-US" sz="2600" i="1" dirty="0"/>
          </a:p>
        </p:txBody>
      </p:sp>
      <p:cxnSp>
        <p:nvCxnSpPr>
          <p:cNvPr id="7" name="Straight Arrow Connector 6"/>
          <p:cNvCxnSpPr>
            <a:endCxn id="4" idx="0"/>
          </p:cNvCxnSpPr>
          <p:nvPr/>
        </p:nvCxnSpPr>
        <p:spPr>
          <a:xfrm flipH="1">
            <a:off x="2402205" y="852358"/>
            <a:ext cx="1164064" cy="446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0"/>
          </p:cNvCxnSpPr>
          <p:nvPr/>
        </p:nvCxnSpPr>
        <p:spPr>
          <a:xfrm>
            <a:off x="5479876" y="852358"/>
            <a:ext cx="1261919" cy="446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9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902079"/>
          </a:xfrm>
        </p:spPr>
        <p:txBody>
          <a:bodyPr/>
          <a:lstStyle/>
          <a:p>
            <a:r>
              <a:rPr lang="en-US" dirty="0" smtClean="0"/>
              <a:t>Islamic Caliphs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775026" y="1298448"/>
            <a:ext cx="5094654" cy="532906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As the Arab Empire grew, caliphs were transformed from modest Arab chiefs into absolute, all-powerful monarchs</a:t>
            </a:r>
          </a:p>
          <a:p>
            <a:pPr lvl="1"/>
            <a:r>
              <a:rPr lang="en-US" sz="2400" dirty="0" smtClean="0"/>
              <a:t>Elaborate court rituals</a:t>
            </a:r>
          </a:p>
          <a:p>
            <a:pPr lvl="1"/>
            <a:r>
              <a:rPr lang="en-US" sz="2400" dirty="0" smtClean="0"/>
              <a:t>Complex bureaucracy</a:t>
            </a:r>
          </a:p>
          <a:p>
            <a:pPr lvl="1"/>
            <a:r>
              <a:rPr lang="en-US" sz="2400" dirty="0" smtClean="0"/>
              <a:t>Standing army</a:t>
            </a:r>
          </a:p>
          <a:p>
            <a:pPr lvl="1"/>
            <a:r>
              <a:rPr lang="en-US" sz="2400" dirty="0" smtClean="0"/>
              <a:t>Centralized systems of taxation and money</a:t>
            </a:r>
            <a:endParaRPr lang="en-US" sz="2400" dirty="0"/>
          </a:p>
          <a:p>
            <a:r>
              <a:rPr lang="en-US" sz="2600" dirty="0" smtClean="0"/>
              <a:t>2 major ruling dynasties came to control the Arab Empire during this time = Umayyad dynasty and Abbasid dynasty</a:t>
            </a:r>
            <a:endParaRPr lang="en-US" sz="2600" dirty="0"/>
          </a:p>
          <a:p>
            <a:pPr marL="170752" lvl="1" indent="0">
              <a:buNone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224" y="1607358"/>
            <a:ext cx="3272647" cy="449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0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Umayyad Dynasty (661 – 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23073" y="1818563"/>
            <a:ext cx="4346606" cy="467856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Vast expansion of Arab Empire</a:t>
            </a:r>
          </a:p>
          <a:p>
            <a:r>
              <a:rPr lang="en-US" sz="2600" dirty="0" smtClean="0"/>
              <a:t>Caliphs became hereditary rulers</a:t>
            </a:r>
          </a:p>
          <a:p>
            <a:r>
              <a:rPr lang="en-US" sz="2600" dirty="0" smtClean="0"/>
              <a:t>Empire’s capital moved from Medina to Roman/Byzantine city of Damascus in Syria</a:t>
            </a:r>
          </a:p>
          <a:p>
            <a:r>
              <a:rPr lang="en-US" sz="2600" dirty="0" smtClean="0"/>
              <a:t>Ruling class = Arab military aristocracy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000" y="1957725"/>
            <a:ext cx="4100332" cy="275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224" y="4835825"/>
            <a:ext cx="3951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Dome of the Rock</a:t>
            </a:r>
          </a:p>
          <a:p>
            <a:pPr algn="ctr"/>
            <a:r>
              <a:rPr lang="en-US" dirty="0" smtClean="0"/>
              <a:t>Built in Jerusalem in 691 CE</a:t>
            </a:r>
          </a:p>
          <a:p>
            <a:pPr algn="ctr"/>
            <a:r>
              <a:rPr lang="en-US" dirty="0" smtClean="0"/>
              <a:t>Built by Umayyad Caliph </a:t>
            </a:r>
            <a:r>
              <a:rPr lang="en-US" dirty="0" err="1" smtClean="0"/>
              <a:t>Abd</a:t>
            </a:r>
            <a:r>
              <a:rPr lang="en-US" dirty="0" smtClean="0"/>
              <a:t> al-Malik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7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Umayyad Dynasty (661 – 750)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774294"/>
            <a:ext cx="8595360" cy="446191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Overthrown because:</a:t>
            </a:r>
          </a:p>
          <a:p>
            <a:pPr lvl="1"/>
            <a:r>
              <a:rPr lang="en-US" sz="2400" dirty="0" smtClean="0"/>
              <a:t>Non-Arabs resented their status as second-class citizens</a:t>
            </a:r>
          </a:p>
          <a:p>
            <a:pPr lvl="1"/>
            <a:r>
              <a:rPr lang="en-US" sz="2400" dirty="0" smtClean="0"/>
              <a:t>Shia Muslims believed Umayyad caliphs were illegitimate</a:t>
            </a:r>
          </a:p>
          <a:p>
            <a:pPr lvl="1"/>
            <a:r>
              <a:rPr lang="en-US" sz="2400" dirty="0" smtClean="0"/>
              <a:t>Many Arabs protested the luxurious living of their rulers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025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53657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Abbasid Dynasty </a:t>
            </a:r>
            <a:br>
              <a:rPr lang="en-US" dirty="0" smtClean="0"/>
            </a:br>
            <a:r>
              <a:rPr lang="en-US" dirty="0" smtClean="0"/>
              <a:t>(750 – 1258)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4320" y="1617739"/>
            <a:ext cx="6005792" cy="4870615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Built up a new capital for the empire in Baghdad</a:t>
            </a:r>
          </a:p>
          <a:p>
            <a:r>
              <a:rPr lang="en-US" sz="2600" dirty="0" smtClean="0"/>
              <a:t>Non-Arabs now played a prominent role</a:t>
            </a:r>
          </a:p>
          <a:p>
            <a:pPr lvl="1"/>
            <a:r>
              <a:rPr lang="en-US" sz="2400" dirty="0" smtClean="0"/>
              <a:t>Persian culture became the culture of Islamic elites</a:t>
            </a:r>
          </a:p>
          <a:p>
            <a:r>
              <a:rPr lang="en-US" sz="2600" dirty="0" smtClean="0"/>
              <a:t>Political unity = didn’t last long</a:t>
            </a:r>
          </a:p>
          <a:p>
            <a:r>
              <a:rPr lang="en-US" sz="2600" dirty="0" smtClean="0"/>
              <a:t>By the mid-800s = many local governors or military commanders asserted autonomy over their regions</a:t>
            </a:r>
          </a:p>
          <a:p>
            <a:pPr lvl="1"/>
            <a:r>
              <a:rPr lang="en-US" sz="2400" dirty="0" smtClean="0"/>
              <a:t>Islamic world fractured into multiple “sultanates”</a:t>
            </a:r>
          </a:p>
          <a:p>
            <a:r>
              <a:rPr lang="en-US" sz="2600" dirty="0" smtClean="0"/>
              <a:t>Dynasty officially ended when conquered by the Mongols in 1258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0112" y="1295401"/>
            <a:ext cx="2336800" cy="243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0975" y="4088054"/>
            <a:ext cx="2478762" cy="2400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5394960" y="3113716"/>
            <a:ext cx="1136015" cy="1366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97480" y="5009777"/>
            <a:ext cx="4174111" cy="4766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49816" y="228600"/>
            <a:ext cx="2117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no, we can’t watch Aladdin OR </a:t>
            </a:r>
            <a:r>
              <a:rPr lang="en-US" dirty="0" err="1" smtClean="0"/>
              <a:t>Mulan</a:t>
            </a:r>
            <a:r>
              <a:rPr lang="en-US" dirty="0" smtClean="0"/>
              <a:t> in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0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2985</TotalTime>
  <Words>434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Perpetua</vt:lpstr>
      <vt:lpstr>Wingdings 2</vt:lpstr>
      <vt:lpstr>Equity</vt:lpstr>
      <vt:lpstr>The Arab Empire</vt:lpstr>
      <vt:lpstr>The Arab Empire</vt:lpstr>
      <vt:lpstr>PowerPoint Presentation</vt:lpstr>
      <vt:lpstr>Divisions and Controversies</vt:lpstr>
      <vt:lpstr>Sunnis vs. Shi’ites</vt:lpstr>
      <vt:lpstr>Islamic Caliphs</vt:lpstr>
      <vt:lpstr>Umayyad Dynasty (661 – 750)</vt:lpstr>
      <vt:lpstr>Umayyad Dynasty (661 – 750)</vt:lpstr>
      <vt:lpstr>Abbasid Dynasty  (750 – 1258)</vt:lpstr>
      <vt:lpstr>The Hadiths</vt:lpstr>
    </vt:vector>
  </TitlesOfParts>
  <Company>Griffin-Spalding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Arab Empire</dc:title>
  <dc:creator>Elise Cona</dc:creator>
  <cp:lastModifiedBy>Teacher</cp:lastModifiedBy>
  <cp:revision>38</cp:revision>
  <dcterms:created xsi:type="dcterms:W3CDTF">2014-10-27T13:41:38Z</dcterms:created>
  <dcterms:modified xsi:type="dcterms:W3CDTF">2016-11-30T13:27:48Z</dcterms:modified>
</cp:coreProperties>
</file>