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0"/>
  </p:notesMasterIdLst>
  <p:sldIdLst>
    <p:sldId id="257" r:id="rId2"/>
    <p:sldId id="267" r:id="rId3"/>
    <p:sldId id="268" r:id="rId4"/>
    <p:sldId id="26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75" r:id="rId14"/>
    <p:sldId id="279" r:id="rId15"/>
    <p:sldId id="280" r:id="rId16"/>
    <p:sldId id="281" r:id="rId17"/>
    <p:sldId id="282" r:id="rId18"/>
    <p:sldId id="286" r:id="rId19"/>
    <p:sldId id="288" r:id="rId20"/>
    <p:sldId id="289" r:id="rId21"/>
    <p:sldId id="290" r:id="rId22"/>
    <p:sldId id="291" r:id="rId23"/>
    <p:sldId id="292" r:id="rId24"/>
    <p:sldId id="293" r:id="rId25"/>
    <p:sldId id="296" r:id="rId26"/>
    <p:sldId id="294" r:id="rId27"/>
    <p:sldId id="295" r:id="rId28"/>
    <p:sldId id="297" r:id="rId29"/>
    <p:sldId id="304" r:id="rId30"/>
    <p:sldId id="298" r:id="rId31"/>
    <p:sldId id="299" r:id="rId32"/>
    <p:sldId id="300" r:id="rId33"/>
    <p:sldId id="301" r:id="rId34"/>
    <p:sldId id="302" r:id="rId35"/>
    <p:sldId id="303" r:id="rId36"/>
    <p:sldId id="332" r:id="rId37"/>
    <p:sldId id="306" r:id="rId38"/>
    <p:sldId id="307" r:id="rId39"/>
    <p:sldId id="308" r:id="rId40"/>
    <p:sldId id="311" r:id="rId41"/>
    <p:sldId id="322" r:id="rId42"/>
    <p:sldId id="329" r:id="rId43"/>
    <p:sldId id="330" r:id="rId44"/>
    <p:sldId id="331" r:id="rId45"/>
    <p:sldId id="334" r:id="rId46"/>
    <p:sldId id="336" r:id="rId47"/>
    <p:sldId id="338" r:id="rId48"/>
    <p:sldId id="342" r:id="rId49"/>
    <p:sldId id="345" r:id="rId50"/>
    <p:sldId id="347" r:id="rId51"/>
    <p:sldId id="348" r:id="rId52"/>
    <p:sldId id="349" r:id="rId53"/>
    <p:sldId id="350" r:id="rId54"/>
    <p:sldId id="352" r:id="rId55"/>
    <p:sldId id="355" r:id="rId56"/>
    <p:sldId id="356" r:id="rId57"/>
    <p:sldId id="357" r:id="rId58"/>
    <p:sldId id="361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30560-9438-E94F-80FE-14230FABC26E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DCBE8-1273-0C46-B787-DE042741A9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6414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B6C769-C3FF-7343-93C4-E208C42E1994}" type="slidenum">
              <a:rPr lang="en-US"/>
              <a:pPr/>
              <a:t>12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68FE6F-9A37-BB42-AB51-C61D5EC77AAA}" type="slidenum">
              <a:rPr lang="en-US"/>
              <a:pPr/>
              <a:t>21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A9507A-3A4F-A94B-9775-9F903BA0746F}" type="slidenum">
              <a:rPr lang="en-US"/>
              <a:pPr/>
              <a:t>22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7245FA-8C21-304A-904A-B2F35319CE57}" type="slidenum">
              <a:rPr lang="en-US"/>
              <a:pPr/>
              <a:t>23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9B5FBF-F7D9-CD4E-89C4-553A4C59A7B3}" type="slidenum">
              <a:rPr lang="en-US"/>
              <a:pPr/>
              <a:t>24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BCEFC4-BF11-D444-9B5F-FA7F72207D3D}" type="slidenum">
              <a:rPr lang="en-US"/>
              <a:pPr/>
              <a:t>26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E49658-9884-3D49-BB69-5C7BF820C430}" type="slidenum">
              <a:rPr lang="en-US"/>
              <a:pPr/>
              <a:t>27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90233E-22C7-134D-A9A2-4F7B99C70B6C}" type="slidenum">
              <a:rPr lang="en-US"/>
              <a:pPr/>
              <a:t>36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A973AB-AB8C-3844-B7C7-46DCF221862C}" type="slidenum">
              <a:rPr lang="en-US"/>
              <a:pPr/>
              <a:t>13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9E8BC1-3041-D54E-B5DA-EE9085AA1A2C}" type="slidenum">
              <a:rPr lang="en-US"/>
              <a:pPr/>
              <a:t>14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FA602B-0A17-9B44-BE6C-97FA62C149E4}" type="slidenum">
              <a:rPr lang="en-US"/>
              <a:pPr/>
              <a:t>15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B3EF5B-2EDC-014A-BC0A-951C6CACF2D0}" type="slidenum">
              <a:rPr lang="en-US"/>
              <a:pPr/>
              <a:t>16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595726-A49C-1E43-9DDD-412629E11068}" type="slidenum">
              <a:rPr lang="en-US"/>
              <a:pPr/>
              <a:t>17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3AF071-0A2C-9A43-897A-ED294660F03B}" type="slidenum">
              <a:rPr lang="en-US"/>
              <a:pPr/>
              <a:t>18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6CF8CC-6CB9-F94C-B383-D6F2F7100159}" type="slidenum">
              <a:rPr lang="en-US"/>
              <a:pPr/>
              <a:t>19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855784-5964-DB46-9100-C43AF0BD9148}" type="slidenum">
              <a:rPr lang="en-US"/>
              <a:pPr/>
              <a:t>20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2855-5055-4948-9DEE-E6247D96350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589F-84C5-BA4D-A947-298805F8311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2855-5055-4948-9DEE-E6247D96350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589F-84C5-BA4D-A947-298805F8311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2855-5055-4948-9DEE-E6247D96350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589F-84C5-BA4D-A947-298805F8311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2855-5055-4948-9DEE-E6247D96350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589F-84C5-BA4D-A947-298805F8311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2855-5055-4948-9DEE-E6247D96350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589F-84C5-BA4D-A947-298805F831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2855-5055-4948-9DEE-E6247D96350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589F-84C5-BA4D-A947-298805F8311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2855-5055-4948-9DEE-E6247D96350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589F-84C5-BA4D-A947-298805F8311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2855-5055-4948-9DEE-E6247D96350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589F-84C5-BA4D-A947-298805F8311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2855-5055-4948-9DEE-E6247D96350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589F-84C5-BA4D-A947-298805F8311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2855-5055-4948-9DEE-E6247D96350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589F-84C5-BA4D-A947-298805F8311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2855-5055-4948-9DEE-E6247D96350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589F-84C5-BA4D-A947-298805F8311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2855-5055-4948-9DEE-E6247D96350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589F-84C5-BA4D-A947-298805F8311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2855-5055-4948-9DEE-E6247D96350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589F-84C5-BA4D-A947-298805F8311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2855-5055-4948-9DEE-E6247D96350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589F-84C5-BA4D-A947-298805F83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2855-5055-4948-9DEE-E6247D96350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589F-84C5-BA4D-A947-298805F83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2855-5055-4948-9DEE-E6247D96350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589F-84C5-BA4D-A947-298805F8311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D20E2855-5055-4948-9DEE-E6247D96350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9B1B589F-84C5-BA4D-A947-298805F83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://upload.wikimedia.org/wikipedia/commons/a/a5/Hindenburg_and_Ludendorff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949939"/>
            <a:ext cx="8001000" cy="1840522"/>
          </a:xfrm>
        </p:spPr>
        <p:txBody>
          <a:bodyPr/>
          <a:lstStyle/>
          <a:p>
            <a:pPr algn="ctr"/>
            <a:r>
              <a:rPr lang="en-US" dirty="0" smtClean="0"/>
              <a:t>World War I</a:t>
            </a:r>
            <a:br>
              <a:rPr lang="en-US" dirty="0" smtClean="0"/>
            </a:br>
            <a:r>
              <a:rPr lang="en-US" dirty="0" smtClean="0"/>
              <a:t>(1914-1918)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4419599"/>
            <a:ext cx="8001000" cy="1969477"/>
          </a:xfrm>
        </p:spPr>
        <p:txBody>
          <a:bodyPr>
            <a:normAutofit/>
          </a:bodyPr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05761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Unification</a:t>
            </a:r>
            <a:endParaRPr lang="en-US" dirty="0"/>
          </a:p>
        </p:txBody>
      </p:sp>
      <p:pic>
        <p:nvPicPr>
          <p:cNvPr id="13317" name="Picture 5" descr="alsacelorra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93276"/>
            <a:ext cx="5762625" cy="4324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1573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Unification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224215" y="2188307"/>
            <a:ext cx="4572000" cy="4084027"/>
          </a:xfrm>
        </p:spPr>
        <p:txBody>
          <a:bodyPr>
            <a:normAutofit/>
          </a:bodyPr>
          <a:lstStyle/>
          <a:p>
            <a:r>
              <a:rPr lang="en-US" sz="2800" dirty="0"/>
              <a:t>Unified in 1871</a:t>
            </a:r>
          </a:p>
          <a:p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Kaiser (emperor) = Wilhelm I</a:t>
            </a:r>
          </a:p>
          <a:p>
            <a:r>
              <a:rPr lang="en-US" sz="2800" dirty="0"/>
              <a:t>Bismarck = chancellor = chief minister</a:t>
            </a:r>
          </a:p>
        </p:txBody>
      </p:sp>
      <p:pic>
        <p:nvPicPr>
          <p:cNvPr id="14341" name="Picture 5" descr="101059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46" y="1930400"/>
            <a:ext cx="3476625" cy="4324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3242163" y="3399691"/>
            <a:ext cx="1328616" cy="4298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0811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 Causes of WWI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800"/>
              <a:t>M</a:t>
            </a:r>
            <a:r>
              <a:rPr lang="en-US" sz="3200"/>
              <a:t>ilitarism</a:t>
            </a:r>
            <a:endParaRPr lang="en-US" sz="4800"/>
          </a:p>
          <a:p>
            <a:r>
              <a:rPr lang="en-US" sz="4800"/>
              <a:t>A</a:t>
            </a:r>
            <a:r>
              <a:rPr lang="en-US" sz="3200"/>
              <a:t>lliances</a:t>
            </a:r>
            <a:endParaRPr lang="en-US" sz="4800"/>
          </a:p>
          <a:p>
            <a:r>
              <a:rPr lang="en-US" sz="4800"/>
              <a:t>I</a:t>
            </a:r>
            <a:r>
              <a:rPr lang="en-US" sz="3200"/>
              <a:t>mperialism</a:t>
            </a:r>
            <a:endParaRPr lang="en-US" sz="4800"/>
          </a:p>
          <a:p>
            <a:r>
              <a:rPr lang="en-US" sz="4800"/>
              <a:t>N</a:t>
            </a:r>
            <a:r>
              <a:rPr lang="en-US" sz="3200"/>
              <a:t>ationalism</a:t>
            </a:r>
            <a:endParaRPr lang="en-US"/>
          </a:p>
        </p:txBody>
      </p:sp>
      <p:pic>
        <p:nvPicPr>
          <p:cNvPr id="4" name="Picture 4" descr="world-war-i-q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06" y="1905000"/>
            <a:ext cx="4352193" cy="37982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3028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Imperialism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4154" y="1817077"/>
            <a:ext cx="5275384" cy="4825999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European = imperialist rivalries since the 1800s</a:t>
            </a:r>
          </a:p>
          <a:p>
            <a:r>
              <a:rPr lang="en-US" sz="2600" dirty="0" smtClean="0"/>
              <a:t>Competed for territory and economic power all over the world</a:t>
            </a:r>
          </a:p>
          <a:p>
            <a:pPr lvl="1"/>
            <a:r>
              <a:rPr lang="en-US" sz="2600" dirty="0" smtClean="0"/>
              <a:t>Especially in: Africa, Southeast Asia, the Middle East, China, and the Balkans</a:t>
            </a:r>
          </a:p>
          <a:p>
            <a:r>
              <a:rPr lang="en-US" sz="2600" dirty="0" smtClean="0"/>
              <a:t>Competition turned to hostility and conflict as European’s “got in each other’s way”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39" y="1817077"/>
            <a:ext cx="3442815" cy="457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772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Nationalism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660770"/>
            <a:ext cx="5069254" cy="5031154"/>
          </a:xfrm>
        </p:spPr>
        <p:txBody>
          <a:bodyPr>
            <a:normAutofit fontScale="85000" lnSpcReduction="10000"/>
          </a:bodyPr>
          <a:lstStyle/>
          <a:p>
            <a:pPr marL="533400" indent="-533400"/>
            <a:r>
              <a:rPr lang="en-US" sz="2600" dirty="0"/>
              <a:t>Nationalism had unified Germany and Italy and was becoming more and more popular</a:t>
            </a:r>
          </a:p>
          <a:p>
            <a:r>
              <a:rPr lang="en-US" sz="2600" dirty="0"/>
              <a:t>The French wanted Alsace-Lorraine back from Germany</a:t>
            </a:r>
          </a:p>
          <a:p>
            <a:r>
              <a:rPr lang="en-US" sz="2600" dirty="0"/>
              <a:t>In </a:t>
            </a:r>
            <a:r>
              <a:rPr lang="en-US" sz="2600" dirty="0" smtClean="0"/>
              <a:t>Austrian Empire = </a:t>
            </a:r>
            <a:r>
              <a:rPr lang="en-US" sz="2600" dirty="0"/>
              <a:t>nationalism was creating the most violent tensions in Europe</a:t>
            </a:r>
          </a:p>
          <a:p>
            <a:pPr lvl="1"/>
            <a:r>
              <a:rPr lang="en-US" sz="2600" dirty="0" smtClean="0"/>
              <a:t>Pan</a:t>
            </a:r>
            <a:r>
              <a:rPr lang="en-US" sz="2600" dirty="0"/>
              <a:t>-Slavism = Slavic nationalism</a:t>
            </a:r>
          </a:p>
          <a:p>
            <a:pPr lvl="1"/>
            <a:r>
              <a:rPr lang="en-US" sz="2600" dirty="0" smtClean="0"/>
              <a:t>Desire </a:t>
            </a:r>
            <a:r>
              <a:rPr lang="en-US" sz="2600" dirty="0"/>
              <a:t>to unite all of the Slavic people under one empire</a:t>
            </a:r>
          </a:p>
          <a:p>
            <a:pPr marL="533400" indent="-533400">
              <a:buFont typeface="Arial" charset="0"/>
              <a:buNone/>
            </a:pPr>
            <a:r>
              <a:rPr lang="en-US" sz="2400" dirty="0"/>
              <a:t>	</a:t>
            </a:r>
          </a:p>
        </p:txBody>
      </p:sp>
      <p:pic>
        <p:nvPicPr>
          <p:cNvPr id="9220" name="Picture 4" descr="alsacelorra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85" y="1660770"/>
            <a:ext cx="1832041" cy="22078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155" y="3311770"/>
            <a:ext cx="2785206" cy="3380154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5275385" y="4572000"/>
            <a:ext cx="1270000" cy="7424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486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Pan-Slavism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2614" y="1875691"/>
            <a:ext cx="4865077" cy="4786924"/>
          </a:xfrm>
        </p:spPr>
        <p:txBody>
          <a:bodyPr>
            <a:normAutofit/>
          </a:bodyPr>
          <a:lstStyle/>
          <a:p>
            <a:r>
              <a:rPr lang="en-US" sz="2600" dirty="0"/>
              <a:t>Many Slavic people = </a:t>
            </a:r>
            <a:r>
              <a:rPr lang="en-US" sz="2600" dirty="0" smtClean="0"/>
              <a:t>in the  Austrian and Russian Empires</a:t>
            </a:r>
            <a:endParaRPr lang="en-US" sz="2600" dirty="0"/>
          </a:p>
          <a:p>
            <a:r>
              <a:rPr lang="en-US" sz="2600" dirty="0"/>
              <a:t>Many Slavic people = in the Balkans = region once controlled by the Ottoman Empire (which was now falling apart)</a:t>
            </a:r>
          </a:p>
          <a:p>
            <a:r>
              <a:rPr lang="en-US" sz="2600" dirty="0"/>
              <a:t>Major country in favor of Pan-Slavism = Serbia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94" y="1875691"/>
            <a:ext cx="3803221" cy="46110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160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Militarism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631" y="1846383"/>
            <a:ext cx="4732215" cy="4845539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Militarism</a:t>
            </a:r>
            <a:r>
              <a:rPr lang="en-US" dirty="0"/>
              <a:t> = </a:t>
            </a:r>
            <a:r>
              <a:rPr lang="en-US" dirty="0" smtClean="0"/>
              <a:t>glorification and expansion of the military</a:t>
            </a:r>
            <a:endParaRPr lang="en-US" dirty="0"/>
          </a:p>
          <a:p>
            <a:r>
              <a:rPr lang="en-US" dirty="0"/>
              <a:t>Countries began to build up their militaries and spend money on military training</a:t>
            </a:r>
          </a:p>
          <a:p>
            <a:r>
              <a:rPr lang="en-US" dirty="0" smtClean="0"/>
              <a:t>Many countries began </a:t>
            </a:r>
            <a:r>
              <a:rPr lang="en-US" b="1" u="sng" dirty="0" smtClean="0"/>
              <a:t>conscription</a:t>
            </a:r>
            <a:r>
              <a:rPr lang="en-US" dirty="0" smtClean="0"/>
              <a:t> </a:t>
            </a:r>
            <a:r>
              <a:rPr lang="en-US" dirty="0"/>
              <a:t>= draft of civilians into the military</a:t>
            </a:r>
          </a:p>
          <a:p>
            <a:r>
              <a:rPr lang="en-US" dirty="0"/>
              <a:t>Domino effect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when </a:t>
            </a:r>
            <a:r>
              <a:rPr lang="en-US" dirty="0"/>
              <a:t>one country enhanced its military, other countries would do the same</a:t>
            </a:r>
            <a:endParaRPr lang="en-US" b="1" u="sng" dirty="0"/>
          </a:p>
        </p:txBody>
      </p:sp>
      <p:pic>
        <p:nvPicPr>
          <p:cNvPr id="10245" name="Picture 5" descr="militar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846" y="1846384"/>
            <a:ext cx="3961424" cy="48455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232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Alliances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0614" y="1719385"/>
            <a:ext cx="4259386" cy="4982307"/>
          </a:xfrm>
        </p:spPr>
        <p:txBody>
          <a:bodyPr>
            <a:normAutofit/>
          </a:bodyPr>
          <a:lstStyle/>
          <a:p>
            <a:r>
              <a:rPr lang="en-US" sz="2600" b="1" u="sng" dirty="0"/>
              <a:t>Alliance systems</a:t>
            </a:r>
            <a:r>
              <a:rPr lang="en-US" sz="2600" dirty="0"/>
              <a:t> = defense agreements among nations</a:t>
            </a:r>
          </a:p>
          <a:p>
            <a:r>
              <a:rPr lang="en-US" sz="2600" dirty="0"/>
              <a:t>2 major alliance systems:</a:t>
            </a:r>
          </a:p>
          <a:p>
            <a:pPr lvl="1"/>
            <a:r>
              <a:rPr lang="en-US" sz="2600" dirty="0"/>
              <a:t>Triple Alliance = Germany, Austria-Hungary, and Italy</a:t>
            </a:r>
          </a:p>
          <a:p>
            <a:pPr lvl="1"/>
            <a:r>
              <a:rPr lang="en-US" sz="2600" dirty="0"/>
              <a:t>Triple Entente = Great Britain, Russia, and </a:t>
            </a:r>
            <a:r>
              <a:rPr lang="en-US" sz="2600" dirty="0" smtClean="0"/>
              <a:t>France</a:t>
            </a:r>
            <a:endParaRPr lang="en-US" sz="2600" dirty="0"/>
          </a:p>
        </p:txBody>
      </p:sp>
      <p:pic>
        <p:nvPicPr>
          <p:cNvPr id="4" name="Picture 5" descr="triple_alli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31" y="1895231"/>
            <a:ext cx="4259383" cy="2305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riple_enten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31" y="4415692"/>
            <a:ext cx="4259383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3692769" y="2891692"/>
            <a:ext cx="1387231" cy="11723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200769" y="5666154"/>
            <a:ext cx="1367693" cy="5861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0648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WWI-Cau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69" y="377091"/>
            <a:ext cx="8440616" cy="6168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4291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“Spark” of WWI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1676400"/>
            <a:ext cx="5562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June 28, 1914 = Archduke Francis Ferdinand (heir to the throne in Austria-Hungary) was assassinated</a:t>
            </a:r>
          </a:p>
          <a:p>
            <a:r>
              <a:rPr lang="en-US" sz="2400" dirty="0"/>
              <a:t>His wife Sophie was also killed</a:t>
            </a:r>
          </a:p>
          <a:p>
            <a:r>
              <a:rPr lang="en-US" sz="2400" dirty="0"/>
              <a:t>Both were in Sarajevo = capital of Bosnia-Herzegovina</a:t>
            </a:r>
          </a:p>
          <a:p>
            <a:pPr lvl="1"/>
            <a:r>
              <a:rPr lang="en-US" sz="2200" dirty="0"/>
              <a:t>A territory controlled by Austria-Hungary with a very big Slavic population</a:t>
            </a:r>
          </a:p>
          <a:p>
            <a:r>
              <a:rPr lang="en-US" sz="2400" dirty="0"/>
              <a:t>Murdered by </a:t>
            </a:r>
            <a:r>
              <a:rPr lang="en-US" sz="2400" dirty="0" err="1"/>
              <a:t>Gavrilo</a:t>
            </a:r>
            <a:r>
              <a:rPr lang="en-US" sz="2400" dirty="0"/>
              <a:t> </a:t>
            </a:r>
            <a:r>
              <a:rPr lang="en-US" sz="2400" dirty="0" err="1"/>
              <a:t>Princip</a:t>
            </a:r>
            <a:r>
              <a:rPr lang="en-US" sz="2400" dirty="0"/>
              <a:t> = member of the Black Hand = secret Slavic nationalist group</a:t>
            </a:r>
          </a:p>
        </p:txBody>
      </p:sp>
      <p:pic>
        <p:nvPicPr>
          <p:cNvPr id="17412" name="Picture 4" descr="FWWarchduke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3048000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706princ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32569"/>
            <a:ext cx="2057400" cy="20081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6463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World in the Early 20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Century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923" y="1905000"/>
            <a:ext cx="3810000" cy="4620846"/>
          </a:xfrm>
        </p:spPr>
        <p:txBody>
          <a:bodyPr>
            <a:normAutofit/>
          </a:bodyPr>
          <a:lstStyle/>
          <a:p>
            <a:r>
              <a:rPr lang="en-US" sz="2600" dirty="0" smtClean="0"/>
              <a:t>By 1900 = Europeans, or people with a European ancestry, largely controlled the entire world through their formal empires or informal influence</a:t>
            </a:r>
          </a:p>
          <a:p>
            <a:r>
              <a:rPr lang="en-US" sz="2600" dirty="0" smtClean="0"/>
              <a:t>This would all change over the next few decades</a:t>
            </a:r>
            <a:endParaRPr lang="en-US" sz="2600" dirty="0"/>
          </a:p>
        </p:txBody>
      </p:sp>
      <p:pic>
        <p:nvPicPr>
          <p:cNvPr id="4" name="Picture 2" descr="map_21_01_the_world_in_19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692" y="1905000"/>
            <a:ext cx="4674333" cy="462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3629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 rot="21102630">
            <a:off x="241854" y="1194843"/>
            <a:ext cx="4724400" cy="990600"/>
          </a:xfrm>
        </p:spPr>
        <p:txBody>
          <a:bodyPr/>
          <a:lstStyle/>
          <a:p>
            <a:r>
              <a:rPr lang="en-US" dirty="0"/>
              <a:t>The Assassination</a:t>
            </a:r>
          </a:p>
        </p:txBody>
      </p:sp>
      <p:pic>
        <p:nvPicPr>
          <p:cNvPr id="24580" name="Picture 4" descr="article-1047807-001BD8300000044C-965_468x3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814">
            <a:off x="4800600" y="1219200"/>
            <a:ext cx="4038600" cy="3321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Sarajevo28juin1914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6121">
            <a:off x="323850" y="3125788"/>
            <a:ext cx="4495800" cy="3341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8197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German Support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905000"/>
            <a:ext cx="8001000" cy="2772508"/>
          </a:xfrm>
        </p:spPr>
        <p:txBody>
          <a:bodyPr>
            <a:normAutofit/>
          </a:bodyPr>
          <a:lstStyle/>
          <a:p>
            <a:r>
              <a:rPr lang="en-US" sz="2600" dirty="0"/>
              <a:t>Austria-Hungary approached Germany and made sure that Germany would support it if it took action against Serbia</a:t>
            </a:r>
          </a:p>
          <a:p>
            <a:r>
              <a:rPr lang="en-US" sz="2600" dirty="0"/>
              <a:t>Germany promised </a:t>
            </a:r>
            <a:r>
              <a:rPr lang="en-US" sz="2600" dirty="0" smtClean="0"/>
              <a:t>a</a:t>
            </a:r>
            <a:r>
              <a:rPr lang="en-US" sz="2600" dirty="0">
                <a:latin typeface="Arial"/>
              </a:rPr>
              <a:t> </a:t>
            </a:r>
            <a:r>
              <a:rPr lang="en-US" sz="2600" dirty="0" smtClean="0">
                <a:latin typeface="Arial"/>
              </a:rPr>
              <a:t>“</a:t>
            </a:r>
            <a:r>
              <a:rPr lang="en-US" sz="2600" dirty="0" smtClean="0"/>
              <a:t>blank check</a:t>
            </a:r>
            <a:r>
              <a:rPr lang="en-US" sz="2600" dirty="0" smtClean="0">
                <a:latin typeface="Arial"/>
              </a:rPr>
              <a:t>” o</a:t>
            </a:r>
            <a:r>
              <a:rPr lang="en-US" sz="2600" dirty="0" smtClean="0"/>
              <a:t>f </a:t>
            </a:r>
            <a:r>
              <a:rPr lang="en-US" sz="2600" dirty="0"/>
              <a:t>support</a:t>
            </a:r>
          </a:p>
          <a:p>
            <a:pPr lvl="1"/>
            <a:r>
              <a:rPr lang="en-US" sz="2600" dirty="0"/>
              <a:t>Unconditional and full support</a:t>
            </a:r>
          </a:p>
        </p:txBody>
      </p:sp>
      <p:pic>
        <p:nvPicPr>
          <p:cNvPr id="18436" name="Picture 4" descr="stock-photo-blank-check-fake-account-13478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2" y="4677508"/>
            <a:ext cx="5177692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3734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Declaration of War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846" y="1738923"/>
            <a:ext cx="8733692" cy="466187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Austria-Hungary gave Serbia an </a:t>
            </a:r>
            <a:r>
              <a:rPr lang="en-US" dirty="0" smtClean="0"/>
              <a:t>ultimatum</a:t>
            </a:r>
          </a:p>
          <a:p>
            <a:pPr>
              <a:lnSpc>
                <a:spcPct val="90000"/>
              </a:lnSpc>
            </a:pPr>
            <a:r>
              <a:rPr lang="en-US" dirty="0"/>
              <a:t>	1) Serbia must let A-H officials into the country to stop all violent, nationalist movements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	2) Serbia must let A-H officials into the country to investigate the assassination</a:t>
            </a:r>
          </a:p>
          <a:p>
            <a:pPr>
              <a:lnSpc>
                <a:spcPct val="90000"/>
              </a:lnSpc>
            </a:pPr>
            <a:r>
              <a:rPr lang="en-US" dirty="0"/>
              <a:t> Serbia said: NO</a:t>
            </a:r>
          </a:p>
          <a:p>
            <a:pPr>
              <a:lnSpc>
                <a:spcPct val="90000"/>
              </a:lnSpc>
            </a:pPr>
            <a:r>
              <a:rPr lang="en-US" dirty="0"/>
              <a:t>July 28, 1914 = A-H declared war on Serbia</a:t>
            </a:r>
          </a:p>
          <a:p>
            <a:pPr>
              <a:lnSpc>
                <a:spcPct val="90000"/>
              </a:lnSpc>
            </a:pPr>
            <a:r>
              <a:rPr lang="en-US" dirty="0"/>
              <a:t>Both countries started </a:t>
            </a:r>
            <a:r>
              <a:rPr lang="en-US" b="1" u="sng" dirty="0"/>
              <a:t>mobilization</a:t>
            </a:r>
            <a:r>
              <a:rPr lang="en-US" dirty="0"/>
              <a:t> = preparing the military for war</a:t>
            </a:r>
          </a:p>
        </p:txBody>
      </p:sp>
    </p:spTree>
    <p:extLst>
      <p:ext uri="{BB962C8B-B14F-4D97-AF65-F5344CB8AC3E}">
        <p14:creationId xmlns="" xmlns:p14="http://schemas.microsoft.com/office/powerpoint/2010/main" val="145241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European War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904999"/>
            <a:ext cx="8001000" cy="4562231"/>
          </a:xfrm>
        </p:spPr>
        <p:txBody>
          <a:bodyPr>
            <a:noAutofit/>
          </a:bodyPr>
          <a:lstStyle/>
          <a:p>
            <a:r>
              <a:rPr lang="en-US" sz="2600" dirty="0"/>
              <a:t>Russia began to mobilize</a:t>
            </a:r>
          </a:p>
          <a:p>
            <a:pPr lvl="1"/>
            <a:r>
              <a:rPr lang="en-US" sz="2600" dirty="0"/>
              <a:t>Supported Serbia </a:t>
            </a:r>
            <a:r>
              <a:rPr lang="en-US" sz="2600" dirty="0" smtClean="0"/>
              <a:t>and </a:t>
            </a:r>
            <a:r>
              <a:rPr lang="en-US" sz="2600" dirty="0"/>
              <a:t>Pan-Slavism</a:t>
            </a:r>
          </a:p>
          <a:p>
            <a:r>
              <a:rPr lang="en-US" sz="2600" dirty="0"/>
              <a:t>France began to mobilize to support Russia</a:t>
            </a:r>
          </a:p>
          <a:p>
            <a:r>
              <a:rPr lang="en-US" sz="2600" dirty="0"/>
              <a:t>Germany gave Russia </a:t>
            </a:r>
            <a:r>
              <a:rPr lang="en-US" sz="2600" dirty="0" smtClean="0"/>
              <a:t>and </a:t>
            </a:r>
            <a:r>
              <a:rPr lang="en-US" sz="2600" dirty="0"/>
              <a:t>France an ultimatum = stop mobilizing or face war</a:t>
            </a:r>
          </a:p>
          <a:p>
            <a:pPr lvl="1"/>
            <a:r>
              <a:rPr lang="en-US" sz="2600" dirty="0"/>
              <a:t>They </a:t>
            </a:r>
            <a:r>
              <a:rPr lang="en-US" sz="2600" dirty="0" smtClean="0"/>
              <a:t>didn</a:t>
            </a:r>
            <a:r>
              <a:rPr lang="en-US" sz="2600" dirty="0" smtClean="0">
                <a:latin typeface="Arial"/>
              </a:rPr>
              <a:t>’</a:t>
            </a:r>
            <a:r>
              <a:rPr lang="en-US" sz="2600" dirty="0" smtClean="0"/>
              <a:t>t </a:t>
            </a:r>
            <a:r>
              <a:rPr lang="en-US" sz="2600" dirty="0"/>
              <a:t>stop</a:t>
            </a:r>
          </a:p>
          <a:p>
            <a:pPr lvl="1"/>
            <a:r>
              <a:rPr lang="en-US" sz="2600" dirty="0"/>
              <a:t>Germany declared war on Russia </a:t>
            </a:r>
            <a:r>
              <a:rPr lang="en-US" sz="2600" dirty="0" smtClean="0"/>
              <a:t>and </a:t>
            </a:r>
            <a:r>
              <a:rPr lang="en-US" sz="2600" dirty="0"/>
              <a:t>France</a:t>
            </a:r>
          </a:p>
          <a:p>
            <a:r>
              <a:rPr lang="en-US" sz="2600" dirty="0"/>
              <a:t> Great Britain </a:t>
            </a:r>
            <a:r>
              <a:rPr lang="en-US" sz="2600" dirty="0" smtClean="0"/>
              <a:t>tried to stay neutral</a:t>
            </a:r>
            <a:endParaRPr lang="en-US" sz="2600" dirty="0"/>
          </a:p>
        </p:txBody>
      </p:sp>
    </p:spTree>
    <p:extLst>
      <p:ext uri="{BB962C8B-B14F-4D97-AF65-F5344CB8AC3E}">
        <p14:creationId xmlns="" xmlns:p14="http://schemas.microsoft.com/office/powerpoint/2010/main" val="188312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European War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1875692"/>
            <a:ext cx="5410200" cy="4372708"/>
          </a:xfrm>
        </p:spPr>
        <p:txBody>
          <a:bodyPr>
            <a:normAutofit/>
          </a:bodyPr>
          <a:lstStyle/>
          <a:p>
            <a:r>
              <a:rPr lang="en-US" sz="2600" dirty="0"/>
              <a:t>August 1914 = Germany invaded neutral Belgium in order to get to France</a:t>
            </a:r>
          </a:p>
          <a:p>
            <a:r>
              <a:rPr lang="en-US" sz="2600" dirty="0"/>
              <a:t>This led Great Britain to declare war on Germany</a:t>
            </a:r>
          </a:p>
          <a:p>
            <a:pPr lvl="1"/>
            <a:r>
              <a:rPr lang="en-US" sz="2600" dirty="0"/>
              <a:t>Did not like that Germany was getting so close to them</a:t>
            </a:r>
          </a:p>
          <a:p>
            <a:pPr lvl="1"/>
            <a:r>
              <a:rPr lang="en-US" sz="2600" dirty="0"/>
              <a:t>Did not like that Germany was invading neutral countries</a:t>
            </a:r>
          </a:p>
        </p:txBody>
      </p:sp>
      <p:pic>
        <p:nvPicPr>
          <p:cNvPr id="27653" name="Picture 5" descr="western_eur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75692"/>
            <a:ext cx="3352800" cy="43727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8160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228600"/>
            <a:ext cx="7987323" cy="1143000"/>
          </a:xfrm>
        </p:spPr>
        <p:txBody>
          <a:bodyPr/>
          <a:lstStyle/>
          <a:p>
            <a:pPr algn="ctr"/>
            <a:r>
              <a:rPr lang="en-US" sz="5000" dirty="0"/>
              <a:t>Other Nations Join the War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077" y="1778000"/>
            <a:ext cx="8655538" cy="472830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For the Central </a:t>
            </a:r>
            <a:r>
              <a:rPr lang="en-US" sz="2800" dirty="0" smtClean="0"/>
              <a:t>Powers (formerly the Triple Alliance):</a:t>
            </a:r>
            <a:endParaRPr lang="en-US" sz="2800" dirty="0"/>
          </a:p>
          <a:p>
            <a:pPr lvl="1"/>
            <a:r>
              <a:rPr lang="en-US" sz="2600" dirty="0"/>
              <a:t>1914 = Ottoman Empire</a:t>
            </a:r>
          </a:p>
          <a:p>
            <a:pPr lvl="1"/>
            <a:r>
              <a:rPr lang="en-US" sz="2600" dirty="0"/>
              <a:t>1915 = Bulgaria</a:t>
            </a:r>
          </a:p>
          <a:p>
            <a:r>
              <a:rPr lang="en-US" sz="2800" dirty="0"/>
              <a:t>For the Allied Powers </a:t>
            </a:r>
            <a:r>
              <a:rPr lang="en-US" sz="2800" dirty="0" smtClean="0"/>
              <a:t>(formerly the Triple Entente)</a:t>
            </a:r>
            <a:r>
              <a:rPr lang="en-US" sz="2800" dirty="0"/>
              <a:t>:</a:t>
            </a:r>
          </a:p>
          <a:p>
            <a:pPr lvl="1"/>
            <a:r>
              <a:rPr lang="en-US" sz="2600" dirty="0"/>
              <a:t>1914 = Serbia, Belgium, Montenegro, Romania, Greece, Portugal</a:t>
            </a:r>
          </a:p>
          <a:p>
            <a:pPr lvl="1"/>
            <a:r>
              <a:rPr lang="en-US" sz="2600" dirty="0"/>
              <a:t>1914 = Japan </a:t>
            </a:r>
            <a:r>
              <a:rPr lang="en-US" sz="2600" dirty="0" smtClean="0">
                <a:sym typeface="Wingdings"/>
              </a:rPr>
              <a:t></a:t>
            </a:r>
            <a:r>
              <a:rPr lang="en-US" sz="2600" dirty="0" smtClean="0"/>
              <a:t> </a:t>
            </a:r>
            <a:r>
              <a:rPr lang="en-US" sz="2600" dirty="0"/>
              <a:t>wanted German territories in the Pacific</a:t>
            </a:r>
          </a:p>
          <a:p>
            <a:pPr lvl="1"/>
            <a:r>
              <a:rPr lang="en-US" sz="2600" dirty="0"/>
              <a:t>1915 = Italy switched alliances </a:t>
            </a:r>
            <a:r>
              <a:rPr lang="en-US" sz="2600" dirty="0" smtClean="0">
                <a:sym typeface="Wingdings"/>
              </a:rPr>
              <a:t></a:t>
            </a:r>
            <a:r>
              <a:rPr lang="en-US" sz="2600" dirty="0" smtClean="0"/>
              <a:t> </a:t>
            </a:r>
            <a:r>
              <a:rPr lang="en-US" sz="2600" dirty="0"/>
              <a:t>Allies promised Italy territories in A-H when they won</a:t>
            </a:r>
          </a:p>
          <a:p>
            <a:pPr lvl="1"/>
            <a:r>
              <a:rPr lang="en-US" sz="2600" dirty="0"/>
              <a:t>1917 = U.S.</a:t>
            </a:r>
          </a:p>
        </p:txBody>
      </p:sp>
    </p:spTree>
    <p:extLst>
      <p:ext uri="{BB962C8B-B14F-4D97-AF65-F5344CB8AC3E}">
        <p14:creationId xmlns="" xmlns:p14="http://schemas.microsoft.com/office/powerpoint/2010/main" val="387813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Response of the People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08" y="1758462"/>
            <a:ext cx="5548921" cy="4943230"/>
          </a:xfrm>
        </p:spPr>
        <p:txBody>
          <a:bodyPr>
            <a:noAutofit/>
          </a:bodyPr>
          <a:lstStyle/>
          <a:p>
            <a:r>
              <a:rPr lang="en-US" sz="2600" dirty="0"/>
              <a:t>People in every country responded with patriotic enthusiasm</a:t>
            </a:r>
          </a:p>
          <a:p>
            <a:pPr lvl="1"/>
            <a:r>
              <a:rPr lang="en-US" sz="2600" dirty="0"/>
              <a:t>Cheered for their country</a:t>
            </a:r>
          </a:p>
          <a:p>
            <a:pPr lvl="1"/>
            <a:r>
              <a:rPr lang="en-US" sz="2600" dirty="0"/>
              <a:t>Supported their troops</a:t>
            </a:r>
          </a:p>
          <a:p>
            <a:r>
              <a:rPr lang="en-US" sz="2600" dirty="0"/>
              <a:t>Nobody knew how devastating the war would </a:t>
            </a:r>
            <a:r>
              <a:rPr lang="en-US" sz="2600" dirty="0" smtClean="0"/>
              <a:t>actually be </a:t>
            </a:r>
            <a:r>
              <a:rPr lang="en-US" sz="2600" dirty="0"/>
              <a:t>to </a:t>
            </a:r>
            <a:r>
              <a:rPr lang="en-US" sz="2600" dirty="0" smtClean="0"/>
              <a:t>Europe</a:t>
            </a:r>
          </a:p>
          <a:p>
            <a:pPr lvl="1"/>
            <a:r>
              <a:rPr lang="en-US" sz="2600" dirty="0" smtClean="0"/>
              <a:t>(No country stockpiled more than 6 months worth of ammunition and supplies)</a:t>
            </a:r>
            <a:endParaRPr lang="en-US" sz="2600" dirty="0"/>
          </a:p>
        </p:txBody>
      </p:sp>
      <p:pic>
        <p:nvPicPr>
          <p:cNvPr id="28676" name="Picture 4" descr="9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230" y="1875692"/>
            <a:ext cx="3101731" cy="46130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3446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Europe in 1917</a:t>
            </a:r>
          </a:p>
        </p:txBody>
      </p:sp>
      <p:pic>
        <p:nvPicPr>
          <p:cNvPr id="29700" name="Picture 4" descr="KISH_26_5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524000"/>
            <a:ext cx="8001000" cy="4951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6439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Military Aspects of </a:t>
            </a:r>
            <a:r>
              <a:rPr lang="en-US" dirty="0" smtClean="0"/>
              <a:t>WWI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5385" y="1778000"/>
            <a:ext cx="4667737" cy="467946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Worldwide involvement = first time in world history that all major nations were involved in a </a:t>
            </a:r>
            <a:r>
              <a:rPr lang="en-US" sz="2800" dirty="0" smtClean="0"/>
              <a:t>war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Every </a:t>
            </a:r>
            <a:r>
              <a:rPr lang="en-US" sz="2800" dirty="0"/>
              <a:t>continent provided troops for </a:t>
            </a:r>
            <a:r>
              <a:rPr lang="en-US" sz="2800" dirty="0" smtClean="0"/>
              <a:t>combat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Colonial troops and laborers funneled in from Africa, India, China, Southeast Asia, Australia, New Zealand, Canada, and South Africa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61" y="1778001"/>
            <a:ext cx="3598823" cy="4220308"/>
          </a:xfrm>
          <a:prstGeom prst="rect">
            <a:avLst/>
          </a:prstGeom>
          <a:noFill/>
          <a:ln w="9525">
            <a:solidFill>
              <a:srgbClr val="6644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561" y="5998309"/>
            <a:ext cx="359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A Young Australian Recruit</a:t>
            </a:r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val="259285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Aspects of 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9846" y="1904999"/>
            <a:ext cx="4508500" cy="44059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Naval warfare = battles between the British and German navies were very </a:t>
            </a:r>
            <a:r>
              <a:rPr lang="en-US" sz="2600" dirty="0" smtClean="0"/>
              <a:t>common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They </a:t>
            </a:r>
            <a:r>
              <a:rPr lang="en-US" sz="2600" dirty="0"/>
              <a:t>would also set up blockades to stop each other from receiving food &amp; </a:t>
            </a:r>
            <a:r>
              <a:rPr lang="en-US" sz="2600" dirty="0" smtClean="0"/>
              <a:t>materials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Germans </a:t>
            </a:r>
            <a:r>
              <a:rPr lang="en-US" sz="2600" dirty="0"/>
              <a:t>used U-Boats = submarines</a:t>
            </a:r>
          </a:p>
          <a:p>
            <a:endParaRPr lang="en-US" dirty="0"/>
          </a:p>
        </p:txBody>
      </p:sp>
      <p:pic>
        <p:nvPicPr>
          <p:cNvPr id="4" name="Picture 4" descr="Uboat-Class-X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309445"/>
            <a:ext cx="3531577" cy="3591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400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World in the Early 20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Century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769" y="1758462"/>
            <a:ext cx="5040922" cy="496277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100" dirty="0" smtClean="0"/>
              <a:t>Rivalry and competition between European states continued throughout the 19</a:t>
            </a:r>
            <a:r>
              <a:rPr lang="en-US" sz="2100" baseline="30000" dirty="0" smtClean="0"/>
              <a:t>th</a:t>
            </a:r>
            <a:r>
              <a:rPr lang="en-US" sz="2100" dirty="0" smtClean="0"/>
              <a:t> and early 20</a:t>
            </a:r>
            <a:r>
              <a:rPr lang="en-US" sz="2100" baseline="30000" dirty="0" smtClean="0"/>
              <a:t>th</a:t>
            </a:r>
            <a:r>
              <a:rPr lang="en-US" sz="2100" dirty="0" smtClean="0"/>
              <a:t> centuries</a:t>
            </a:r>
          </a:p>
          <a:p>
            <a:pPr>
              <a:lnSpc>
                <a:spcPct val="80000"/>
              </a:lnSpc>
            </a:pPr>
            <a:r>
              <a:rPr lang="en-US" sz="2100" dirty="0" smtClean="0"/>
              <a:t>Fragile peace was barely being maintained after the defeat of Napoleon and his empire in 1815</a:t>
            </a:r>
          </a:p>
          <a:p>
            <a:pPr lvl="1"/>
            <a:r>
              <a:rPr lang="en-US" sz="2000" dirty="0"/>
              <a:t>Congress of Vienna (1815) = international meeting held to redraw European boundaries</a:t>
            </a:r>
          </a:p>
          <a:p>
            <a:pPr lvl="1"/>
            <a:r>
              <a:rPr lang="en-US" sz="2000" dirty="0"/>
              <a:t>Attempt to create a peaceful balance of power in </a:t>
            </a:r>
            <a:r>
              <a:rPr lang="en-US" sz="2000" dirty="0" smtClean="0"/>
              <a:t>Europe</a:t>
            </a:r>
          </a:p>
          <a:p>
            <a:pPr>
              <a:lnSpc>
                <a:spcPct val="80000"/>
              </a:lnSpc>
            </a:pPr>
            <a:r>
              <a:rPr lang="en-US" sz="2100" dirty="0" smtClean="0"/>
              <a:t>Rivalries and competition intensified with the unification of Italy and Germany in 1871</a:t>
            </a:r>
            <a:endParaRPr lang="en-US" sz="2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23" y="1758462"/>
            <a:ext cx="3668346" cy="41616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423" y="5920154"/>
            <a:ext cx="349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The Congress of Vienna (1819)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2282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Military Aspects of </a:t>
            </a:r>
            <a:r>
              <a:rPr lang="en-US" dirty="0" smtClean="0"/>
              <a:t>WWI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404" y="1778000"/>
            <a:ext cx="3614212" cy="4851399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New </a:t>
            </a:r>
            <a:r>
              <a:rPr lang="en-US" sz="2600" dirty="0"/>
              <a:t>Weapons</a:t>
            </a:r>
          </a:p>
          <a:p>
            <a:pPr lvl="1"/>
            <a:r>
              <a:rPr lang="en-US" sz="2600" dirty="0" smtClean="0"/>
              <a:t>Dirigibles </a:t>
            </a:r>
            <a:r>
              <a:rPr lang="en-US" sz="2600" dirty="0"/>
              <a:t>(airships)</a:t>
            </a:r>
          </a:p>
          <a:p>
            <a:pPr lvl="1"/>
            <a:r>
              <a:rPr lang="en-US" sz="2600" dirty="0" smtClean="0"/>
              <a:t>Submarines</a:t>
            </a:r>
          </a:p>
          <a:p>
            <a:pPr lvl="1"/>
            <a:r>
              <a:rPr lang="en-US" sz="2600" dirty="0" smtClean="0"/>
              <a:t>Machine guns</a:t>
            </a:r>
            <a:endParaRPr lang="en-US" sz="2600" dirty="0"/>
          </a:p>
          <a:p>
            <a:pPr lvl="1"/>
            <a:r>
              <a:rPr lang="en-US" sz="2600" dirty="0"/>
              <a:t>Giant artillery guns</a:t>
            </a:r>
          </a:p>
          <a:p>
            <a:pPr lvl="1"/>
            <a:r>
              <a:rPr lang="en-US" sz="2600" dirty="0"/>
              <a:t>Tanks</a:t>
            </a:r>
          </a:p>
          <a:p>
            <a:pPr lvl="1"/>
            <a:r>
              <a:rPr lang="en-US" sz="2600" dirty="0"/>
              <a:t>Airplanes</a:t>
            </a:r>
          </a:p>
          <a:p>
            <a:pPr lvl="1"/>
            <a:r>
              <a:rPr lang="en-US" sz="2600" dirty="0"/>
              <a:t>Poison </a:t>
            </a:r>
            <a:r>
              <a:rPr lang="en-US" sz="2600" dirty="0" smtClean="0"/>
              <a:t>gas</a:t>
            </a:r>
          </a:p>
          <a:p>
            <a:pPr lvl="1"/>
            <a:r>
              <a:rPr lang="en-US" sz="2600" dirty="0" smtClean="0"/>
              <a:t>Gas </a:t>
            </a:r>
            <a:r>
              <a:rPr lang="en-US" sz="2600" dirty="0"/>
              <a:t>masks</a:t>
            </a:r>
          </a:p>
        </p:txBody>
      </p:sp>
      <p:pic>
        <p:nvPicPr>
          <p:cNvPr id="9220" name="Picture 4" descr="ZR1Mast19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1350">
            <a:off x="228600" y="1295400"/>
            <a:ext cx="2743200" cy="1481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b1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0018">
            <a:off x="2362200" y="2155825"/>
            <a:ext cx="2667000" cy="1973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ww1coa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114925"/>
            <a:ext cx="2801938" cy="1584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2029970-m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0132">
            <a:off x="152400" y="3581400"/>
            <a:ext cx="3048000" cy="1968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2665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first-world-war-ww1-one-pictures-photos-images-amazing-rare-incredible-german-soldiers-poison-g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"/>
            <a:ext cx="3451225" cy="3586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 descr="germansoldierd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3990975" cy="3433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gas_ma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971800"/>
            <a:ext cx="3563938" cy="3697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758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Military Aspects of </a:t>
            </a:r>
            <a:r>
              <a:rPr lang="en-US" dirty="0" smtClean="0"/>
              <a:t>WWI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385" y="1836614"/>
            <a:ext cx="8225692" cy="471658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600" dirty="0" smtClean="0"/>
              <a:t>Trench </a:t>
            </a:r>
            <a:r>
              <a:rPr lang="en-US" sz="2600" dirty="0"/>
              <a:t>Warfare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Used on the Western Front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Complex system of trenches and tunnels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Soldiers would be in them for several weeks at a time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Soldiers suffered from boredom, disease, rats, mud, cold, standing water, etc.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“Trench foot” = </a:t>
            </a:r>
            <a:r>
              <a:rPr lang="en-US" sz="2600" dirty="0"/>
              <a:t>when the feet would begin to rot and decay due to exposure to water and cold</a:t>
            </a:r>
          </a:p>
          <a:p>
            <a:pPr lvl="2">
              <a:lnSpc>
                <a:spcPct val="90000"/>
              </a:lnSpc>
            </a:pPr>
            <a:r>
              <a:rPr lang="en-US" sz="2600" dirty="0"/>
              <a:t>Often got infected </a:t>
            </a:r>
            <a:r>
              <a:rPr lang="en-US" sz="2600" dirty="0" smtClean="0">
                <a:sym typeface="Wingdings"/>
              </a:rPr>
              <a:t></a:t>
            </a:r>
            <a:r>
              <a:rPr lang="en-US" sz="2600" dirty="0" smtClean="0"/>
              <a:t> </a:t>
            </a:r>
            <a:r>
              <a:rPr lang="en-US" sz="2600" dirty="0"/>
              <a:t>could lead to gangrene</a:t>
            </a:r>
          </a:p>
        </p:txBody>
      </p:sp>
    </p:spTree>
    <p:extLst>
      <p:ext uri="{BB962C8B-B14F-4D97-AF65-F5344CB8AC3E}">
        <p14:creationId xmlns="" xmlns:p14="http://schemas.microsoft.com/office/powerpoint/2010/main" val="212009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trench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29600" cy="6284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4473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03-german-trench-gw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4548188" cy="3336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artillery-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29000"/>
            <a:ext cx="4470400" cy="3109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1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154" y="381000"/>
            <a:ext cx="3145692" cy="2798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7" descr="247569_f2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38" y="3810000"/>
            <a:ext cx="2736362" cy="2752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7640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Military Aspects </a:t>
            </a:r>
            <a:r>
              <a:rPr lang="en-US" dirty="0" smtClean="0"/>
              <a:t>of WWI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7846" y="1621692"/>
            <a:ext cx="5437554" cy="4931508"/>
          </a:xfrm>
        </p:spPr>
        <p:txBody>
          <a:bodyPr>
            <a:noAutofit/>
          </a:bodyPr>
          <a:lstStyle/>
          <a:p>
            <a:r>
              <a:rPr lang="en-US" sz="2600" dirty="0" smtClean="0"/>
              <a:t>Trench </a:t>
            </a:r>
            <a:r>
              <a:rPr lang="en-US" sz="2600" dirty="0"/>
              <a:t>Warfare (cont.)</a:t>
            </a:r>
          </a:p>
          <a:p>
            <a:pPr lvl="1"/>
            <a:r>
              <a:rPr lang="en-US" sz="2400" dirty="0" smtClean="0"/>
              <a:t>Trenches </a:t>
            </a:r>
            <a:r>
              <a:rPr lang="en-US" sz="2400" dirty="0"/>
              <a:t>were surrounded by barbed wire -- men often got caught in it</a:t>
            </a:r>
          </a:p>
          <a:p>
            <a:pPr lvl="1"/>
            <a:r>
              <a:rPr lang="en-US" sz="2400" dirty="0"/>
              <a:t>Space in between the trenches </a:t>
            </a:r>
            <a:r>
              <a:rPr lang="en-US" sz="2400" dirty="0" smtClean="0"/>
              <a:t>= “No man’s </a:t>
            </a:r>
            <a:r>
              <a:rPr lang="en-US" sz="2400" dirty="0"/>
              <a:t>land</a:t>
            </a:r>
            <a:r>
              <a:rPr lang="ja-JP" altLang="en-US" sz="2400" dirty="0"/>
              <a:t>”</a:t>
            </a:r>
            <a:endParaRPr lang="en-US" sz="2400" dirty="0"/>
          </a:p>
          <a:p>
            <a:pPr lvl="1"/>
            <a:r>
              <a:rPr lang="en-US" sz="2400" dirty="0" smtClean="0"/>
              <a:t>“No man’s land” = </a:t>
            </a:r>
            <a:r>
              <a:rPr lang="en-US" sz="2400" dirty="0"/>
              <a:t>scattered with land mines</a:t>
            </a:r>
          </a:p>
          <a:p>
            <a:pPr lvl="1"/>
            <a:r>
              <a:rPr lang="en-US" sz="2400" dirty="0"/>
              <a:t>WWI became a </a:t>
            </a:r>
            <a:r>
              <a:rPr lang="en-US" sz="2400" b="1" u="sng" dirty="0"/>
              <a:t>war of attrition</a:t>
            </a:r>
            <a:r>
              <a:rPr lang="en-US" sz="2400" dirty="0"/>
              <a:t> = trying to wear down the other side </a:t>
            </a:r>
            <a:r>
              <a:rPr lang="en-US" sz="2400" dirty="0" smtClean="0"/>
              <a:t>with </a:t>
            </a:r>
            <a:r>
              <a:rPr lang="en-US" sz="2400" dirty="0"/>
              <a:t>constant attacks</a:t>
            </a:r>
          </a:p>
        </p:txBody>
      </p:sp>
      <p:pic>
        <p:nvPicPr>
          <p:cNvPr id="11268" name="Picture 4" descr="nomans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56153"/>
            <a:ext cx="3173045" cy="45524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8991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 = “Total War”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2154" y="1758462"/>
            <a:ext cx="8430846" cy="482600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Total War = </a:t>
            </a:r>
            <a:r>
              <a:rPr lang="en-US" sz="2800" dirty="0"/>
              <a:t>countries involved used every resource available for the war </a:t>
            </a:r>
            <a:r>
              <a:rPr lang="en-US" sz="2800" dirty="0" smtClean="0"/>
              <a:t>effort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On the home front = people </a:t>
            </a:r>
            <a:r>
              <a:rPr lang="en-US" sz="2800" dirty="0"/>
              <a:t>mobilized resources for the military front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Hole in the workforce because the war </a:t>
            </a:r>
            <a:r>
              <a:rPr lang="en-US" sz="2800" dirty="0" smtClean="0"/>
              <a:t>took any </a:t>
            </a:r>
            <a:r>
              <a:rPr lang="en-US" sz="2800" dirty="0"/>
              <a:t>men old enough to fight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Women </a:t>
            </a:r>
            <a:r>
              <a:rPr lang="en-US" sz="2800" dirty="0" smtClean="0"/>
              <a:t>went </a:t>
            </a:r>
            <a:r>
              <a:rPr lang="en-US" sz="2800" dirty="0"/>
              <a:t>to work in the factories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Poor people benefited from new work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Factories made war products instead of domestic products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“War socialism” = </a:t>
            </a:r>
            <a:r>
              <a:rPr lang="en-US" sz="2800" dirty="0"/>
              <a:t>governments took more control over the economy during the war; needed war supplies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59731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Major Theaters of War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“Theater” of </a:t>
            </a:r>
            <a:r>
              <a:rPr lang="en-US" sz="2600" dirty="0"/>
              <a:t>war = the location</a:t>
            </a:r>
          </a:p>
          <a:p>
            <a:r>
              <a:rPr lang="en-US" sz="2600" dirty="0"/>
              <a:t>In WWI = 2 theaters</a:t>
            </a:r>
          </a:p>
          <a:p>
            <a:pPr lvl="1"/>
            <a:r>
              <a:rPr lang="en-US" sz="2600" dirty="0"/>
              <a:t>Western Front</a:t>
            </a:r>
          </a:p>
          <a:p>
            <a:pPr lvl="1"/>
            <a:r>
              <a:rPr lang="en-US" sz="2600" dirty="0"/>
              <a:t>Eastern Front</a:t>
            </a:r>
          </a:p>
        </p:txBody>
      </p:sp>
    </p:spTree>
    <p:extLst>
      <p:ext uri="{BB962C8B-B14F-4D97-AF65-F5344CB8AC3E}">
        <p14:creationId xmlns="" xmlns:p14="http://schemas.microsoft.com/office/powerpoint/2010/main" val="394642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/>
              <a:t>Western Front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Plan XVII = French plan to go on offensive attacks without concern for the </a:t>
            </a:r>
            <a:r>
              <a:rPr lang="en-US" sz="2600" dirty="0" smtClean="0"/>
              <a:t>opponent’s </a:t>
            </a:r>
            <a:r>
              <a:rPr lang="en-US" sz="2600" dirty="0"/>
              <a:t>strategy</a:t>
            </a:r>
          </a:p>
          <a:p>
            <a:pPr lvl="1"/>
            <a:r>
              <a:rPr lang="en-US" sz="2600" dirty="0"/>
              <a:t>Led to mass casualties in the </a:t>
            </a:r>
            <a:r>
              <a:rPr lang="en-US" sz="2600" dirty="0" smtClean="0"/>
              <a:t>war</a:t>
            </a:r>
          </a:p>
          <a:p>
            <a:pPr lvl="1"/>
            <a:endParaRPr lang="en-US" sz="2600" smtClean="0"/>
          </a:p>
          <a:p>
            <a:pPr lvl="1"/>
            <a:endParaRPr lang="en-US" sz="2600" dirty="0"/>
          </a:p>
          <a:p>
            <a:r>
              <a:rPr lang="en-US" sz="2600" dirty="0"/>
              <a:t>Schlieffen Plan = </a:t>
            </a:r>
            <a:r>
              <a:rPr lang="en-US" sz="2600" dirty="0" smtClean="0"/>
              <a:t>Germany’s </a:t>
            </a:r>
            <a:r>
              <a:rPr lang="en-US" sz="2600" dirty="0"/>
              <a:t>military plan to avoid war on 2 fronts</a:t>
            </a:r>
          </a:p>
        </p:txBody>
      </p:sp>
    </p:spTree>
    <p:extLst>
      <p:ext uri="{BB962C8B-B14F-4D97-AF65-F5344CB8AC3E}">
        <p14:creationId xmlns="" xmlns:p14="http://schemas.microsoft.com/office/powerpoint/2010/main" val="248759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7323"/>
            <a:ext cx="7772400" cy="838200"/>
          </a:xfrm>
        </p:spPr>
        <p:txBody>
          <a:bodyPr/>
          <a:lstStyle/>
          <a:p>
            <a:r>
              <a:rPr lang="en-US" dirty="0"/>
              <a:t>The Schlieffen Plan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38924"/>
            <a:ext cx="4800600" cy="51190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Created by German General Alfred von Schlieffen</a:t>
            </a:r>
          </a:p>
          <a:p>
            <a:pPr>
              <a:lnSpc>
                <a:spcPct val="90000"/>
              </a:lnSpc>
            </a:pPr>
            <a:r>
              <a:rPr lang="en-US" dirty="0"/>
              <a:t>Plan = go into France through Belgium and conquer France, THEN turn back around through Germany to get Russia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Believed Russia would be slow to mobilize because so large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Paris = objective of German push in France after getting through Belgium</a:t>
            </a:r>
          </a:p>
        </p:txBody>
      </p:sp>
      <p:pic>
        <p:nvPicPr>
          <p:cNvPr id="6149" name="Picture 5" descr="map-Schlieffen Plan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38924"/>
            <a:ext cx="3884613" cy="4826000"/>
          </a:xfrm>
          <a:prstGeom prst="rect">
            <a:avLst/>
          </a:prstGeom>
          <a:noFill/>
          <a:ln w="9525">
            <a:solidFill>
              <a:srgbClr val="6644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2072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Italian Unification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09" y="1817077"/>
            <a:ext cx="4197737" cy="4826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600" dirty="0" smtClean="0"/>
              <a:t>Italy had been divided up into several independent city-states</a:t>
            </a:r>
          </a:p>
          <a:p>
            <a:pPr>
              <a:lnSpc>
                <a:spcPct val="80000"/>
              </a:lnSpc>
            </a:pPr>
            <a:r>
              <a:rPr lang="en-US" sz="2600" dirty="0" smtClean="0"/>
              <a:t>Process of Italian unification began following the defeat of Napoleon in 1815</a:t>
            </a:r>
          </a:p>
          <a:p>
            <a:pPr>
              <a:lnSpc>
                <a:spcPct val="80000"/>
              </a:lnSpc>
            </a:pPr>
            <a:r>
              <a:rPr lang="en-US" sz="2600" dirty="0" smtClean="0"/>
              <a:t>Unified in 1871</a:t>
            </a:r>
          </a:p>
          <a:p>
            <a:pPr>
              <a:lnSpc>
                <a:spcPct val="80000"/>
              </a:lnSpc>
            </a:pPr>
            <a:r>
              <a:rPr lang="en-US" sz="2600" dirty="0" smtClean="0"/>
              <a:t>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King of a united Italy = Victor Emmanuel II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046" y="3712308"/>
            <a:ext cx="2621185" cy="2930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69119">
            <a:off x="6186857" y="1529902"/>
            <a:ext cx="2494663" cy="328614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354046" y="2344615"/>
            <a:ext cx="168068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6273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z="4800" dirty="0"/>
              <a:t>Stalemate on the Western Front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34307"/>
            <a:ext cx="8458200" cy="4718539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</a:pPr>
            <a:r>
              <a:rPr lang="en-US" sz="2600" dirty="0"/>
              <a:t>Both sides continued to fight with neither side making any real progress</a:t>
            </a:r>
          </a:p>
          <a:p>
            <a:pPr marL="609600" indent="-609600">
              <a:lnSpc>
                <a:spcPct val="90000"/>
              </a:lnSpc>
            </a:pPr>
            <a:r>
              <a:rPr lang="en-US" sz="2600" dirty="0"/>
              <a:t>Both sides were losing troops, ammunition, supplies, food, medicine, etc.</a:t>
            </a:r>
          </a:p>
          <a:p>
            <a:pPr marL="609600" indent="-609600">
              <a:lnSpc>
                <a:spcPct val="90000"/>
              </a:lnSpc>
            </a:pPr>
            <a:r>
              <a:rPr lang="en-US" sz="2600" dirty="0"/>
              <a:t>Both sides had to change their war strategy: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rabicParenR"/>
            </a:pPr>
            <a:r>
              <a:rPr lang="en-US" sz="2600" dirty="0"/>
              <a:t>Recruitment of Civilians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rabicParenR"/>
            </a:pPr>
            <a:r>
              <a:rPr lang="en-US" sz="2600" dirty="0"/>
              <a:t>Propaganda = used by the government to make the enemy look beastly and inhuman</a:t>
            </a:r>
          </a:p>
        </p:txBody>
      </p:sp>
    </p:spTree>
    <p:extLst>
      <p:ext uri="{BB962C8B-B14F-4D97-AF65-F5344CB8AC3E}">
        <p14:creationId xmlns="" xmlns:p14="http://schemas.microsoft.com/office/powerpoint/2010/main" val="371506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060938"/>
          </a:xfrm>
        </p:spPr>
        <p:txBody>
          <a:bodyPr/>
          <a:lstStyle/>
          <a:p>
            <a:r>
              <a:rPr lang="en-US" dirty="0"/>
              <a:t>Major Battles on the</a:t>
            </a:r>
            <a:br>
              <a:rPr lang="en-US" dirty="0"/>
            </a:br>
            <a:r>
              <a:rPr lang="en-US" dirty="0"/>
              <a:t>Western Front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3878385" cy="4114800"/>
          </a:xfrm>
        </p:spPr>
        <p:txBody>
          <a:bodyPr>
            <a:normAutofit/>
          </a:bodyPr>
          <a:lstStyle/>
          <a:p>
            <a:pPr marL="609600" indent="-609600">
              <a:buFont typeface="Arial" charset="0"/>
              <a:buAutoNum type="arabicPeriod"/>
            </a:pPr>
            <a:r>
              <a:rPr lang="en-US" sz="3000" dirty="0"/>
              <a:t>Battle of the Marne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en-US" sz="3000" dirty="0"/>
              <a:t>Battle at Verdun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en-US" sz="3000" dirty="0"/>
              <a:t>Battle of the Somme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en-US" sz="3000" dirty="0"/>
              <a:t>Second Battle of the Marne</a:t>
            </a:r>
          </a:p>
        </p:txBody>
      </p:sp>
      <p:pic>
        <p:nvPicPr>
          <p:cNvPr id="9220" name="Picture 4" descr="map-WW1-Western Front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24" t="1370" r="948" b="1370"/>
          <a:stretch>
            <a:fillRect/>
          </a:stretch>
        </p:blipFill>
        <p:spPr bwMode="auto">
          <a:xfrm>
            <a:off x="4259386" y="1738922"/>
            <a:ext cx="4551240" cy="4829908"/>
          </a:xfrm>
          <a:prstGeom prst="rect">
            <a:avLst/>
          </a:prstGeom>
          <a:noFill/>
          <a:ln w="9525">
            <a:solidFill>
              <a:srgbClr val="6644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0710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The Eastern Front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78000"/>
            <a:ext cx="3886200" cy="4622800"/>
          </a:xfrm>
        </p:spPr>
        <p:txBody>
          <a:bodyPr/>
          <a:lstStyle/>
          <a:p>
            <a:r>
              <a:rPr lang="en-US" sz="2800" dirty="0" smtClean="0"/>
              <a:t>Didn’t </a:t>
            </a:r>
            <a:r>
              <a:rPr lang="en-US" sz="2800" dirty="0"/>
              <a:t>use trench warfare</a:t>
            </a:r>
          </a:p>
          <a:p>
            <a:r>
              <a:rPr lang="en-US" sz="2800" dirty="0"/>
              <a:t>War here = mobile and involved constant changes in battlefield positions</a:t>
            </a:r>
          </a:p>
          <a:p>
            <a:r>
              <a:rPr lang="en-US" sz="2800" dirty="0"/>
              <a:t>Neither side ever achieved a complete victory here either</a:t>
            </a:r>
          </a:p>
        </p:txBody>
      </p:sp>
      <p:pic>
        <p:nvPicPr>
          <p:cNvPr id="27653" name="Picture 5" descr="64871-004-5AF5F4B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78000"/>
            <a:ext cx="4648200" cy="487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845841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696200" cy="1293446"/>
          </a:xfrm>
        </p:spPr>
        <p:txBody>
          <a:bodyPr/>
          <a:lstStyle/>
          <a:p>
            <a:r>
              <a:rPr lang="en-US" sz="4500" dirty="0"/>
              <a:t>The Russian Disaster</a:t>
            </a:r>
            <a:br>
              <a:rPr lang="en-US" sz="4500" dirty="0"/>
            </a:br>
            <a:r>
              <a:rPr lang="en-US" sz="4500" dirty="0"/>
              <a:t>August 1914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923" y="3950677"/>
            <a:ext cx="8772769" cy="275101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Russians invaded eastern Germany</a:t>
            </a:r>
          </a:p>
          <a:p>
            <a:pPr>
              <a:lnSpc>
                <a:spcPct val="80000"/>
              </a:lnSpc>
            </a:pPr>
            <a:r>
              <a:rPr lang="en-US" dirty="0"/>
              <a:t>Diverted German troops from the Western Front</a:t>
            </a:r>
          </a:p>
          <a:p>
            <a:pPr>
              <a:lnSpc>
                <a:spcPct val="80000"/>
              </a:lnSpc>
            </a:pPr>
            <a:r>
              <a:rPr lang="en-US" dirty="0"/>
              <a:t>But Russia ended up suffering a disastrous defeat</a:t>
            </a:r>
          </a:p>
          <a:p>
            <a:pPr lvl="1"/>
            <a:r>
              <a:rPr lang="en-US" sz="2400" dirty="0"/>
              <a:t>30,000 Russians killed</a:t>
            </a:r>
          </a:p>
          <a:p>
            <a:pPr lvl="1"/>
            <a:r>
              <a:rPr lang="en-US" sz="2400" dirty="0"/>
              <a:t>92,000 Russians taken prisoner</a:t>
            </a:r>
          </a:p>
        </p:txBody>
      </p:sp>
      <p:pic>
        <p:nvPicPr>
          <p:cNvPr id="29700" name="Picture 4" descr="1914_D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64677"/>
            <a:ext cx="6019800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755950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sz="4800" dirty="0"/>
              <a:t>Continuous Russian Defeats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71785"/>
            <a:ext cx="7772400" cy="441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1914 - 1917 </a:t>
            </a:r>
            <a:r>
              <a:rPr lang="en-US" sz="2800" dirty="0"/>
              <a:t>= Russia continued to suffer harsh defeats by German armies</a:t>
            </a:r>
          </a:p>
          <a:p>
            <a:pPr lvl="1"/>
            <a:r>
              <a:rPr lang="en-US" sz="2800" dirty="0"/>
              <a:t>Lost millions of </a:t>
            </a:r>
            <a:r>
              <a:rPr lang="en-US" sz="2800" dirty="0" smtClean="0"/>
              <a:t>men, supplies, ammunition, guns, </a:t>
            </a:r>
            <a:r>
              <a:rPr lang="en-US" sz="2800" dirty="0"/>
              <a:t>etc.</a:t>
            </a:r>
          </a:p>
          <a:p>
            <a:pPr lvl="1"/>
            <a:r>
              <a:rPr lang="en-US" sz="2800" dirty="0"/>
              <a:t>Morale in Russia = VERY LOW</a:t>
            </a:r>
          </a:p>
          <a:p>
            <a:r>
              <a:rPr lang="en-US" sz="2800" dirty="0"/>
              <a:t>Although the Russians suffered, their efforts helped the Allies over on the Western Front</a:t>
            </a:r>
          </a:p>
        </p:txBody>
      </p:sp>
    </p:spTree>
    <p:extLst>
      <p:ext uri="{BB962C8B-B14F-4D97-AF65-F5344CB8AC3E}">
        <p14:creationId xmlns="" xmlns:p14="http://schemas.microsoft.com/office/powerpoint/2010/main" val="38079142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/>
              <a:t>The U.S. Enters the War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1973384"/>
            <a:ext cx="5486400" cy="442741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President Woodrow Wilson had issued the </a:t>
            </a:r>
            <a:r>
              <a:rPr lang="en-US" sz="2800" u="sng" dirty="0"/>
              <a:t>Proclamation of Neutrality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Said that U.S. would stay neutral in WWI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But world events led the U.S. to get involved in the war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In 1917 = the U.S. declared war on Germany</a:t>
            </a:r>
          </a:p>
        </p:txBody>
      </p:sp>
      <p:pic>
        <p:nvPicPr>
          <p:cNvPr id="13317" name="Picture 5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73384"/>
            <a:ext cx="3048000" cy="44274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527394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187569"/>
            <a:ext cx="7772400" cy="933013"/>
          </a:xfrm>
        </p:spPr>
        <p:txBody>
          <a:bodyPr/>
          <a:lstStyle/>
          <a:p>
            <a:pPr algn="ctr"/>
            <a:r>
              <a:rPr lang="en-US" dirty="0"/>
              <a:t>The Lusitania</a:t>
            </a:r>
          </a:p>
        </p:txBody>
      </p:sp>
      <p:pic>
        <p:nvPicPr>
          <p:cNvPr id="21508" name="Picture 4" descr="9474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0762">
            <a:off x="457200" y="1524000"/>
            <a:ext cx="4648200" cy="4403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image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3581400"/>
            <a:ext cx="4559300" cy="3117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lusitania-s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1066800"/>
            <a:ext cx="3978275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173146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algn="ctr"/>
            <a:r>
              <a:rPr lang="en-US"/>
              <a:t>The U.S. Enters the War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6308" y="1973384"/>
            <a:ext cx="4949092" cy="465601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The Zimmerman Telegram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Intercepted </a:t>
            </a:r>
            <a:r>
              <a:rPr lang="en-US" sz="2800" dirty="0"/>
              <a:t>by the British &amp; given to </a:t>
            </a:r>
            <a:r>
              <a:rPr lang="en-US" sz="2800" dirty="0" smtClean="0"/>
              <a:t>U.S.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Sent </a:t>
            </a:r>
            <a:r>
              <a:rPr lang="en-US" sz="2800" dirty="0"/>
              <a:t>from Germany to </a:t>
            </a:r>
            <a:r>
              <a:rPr lang="en-US" sz="2800" dirty="0" smtClean="0"/>
              <a:t>Mexico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Said </a:t>
            </a:r>
            <a:r>
              <a:rPr lang="en-US" sz="2800" dirty="0"/>
              <a:t>that if Mexico supported Germany in WWI, then Germany would help Mexico get land it lost to U.S. in Mexican-American War</a:t>
            </a:r>
          </a:p>
        </p:txBody>
      </p:sp>
      <p:pic>
        <p:nvPicPr>
          <p:cNvPr id="16388" name="Picture 4" descr="zimmer_decod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3" y="1741714"/>
            <a:ext cx="3741615" cy="48876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224443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457200"/>
            <a:ext cx="8733692" cy="1143000"/>
          </a:xfrm>
        </p:spPr>
        <p:txBody>
          <a:bodyPr/>
          <a:lstStyle/>
          <a:p>
            <a:pPr algn="ctr"/>
            <a:r>
              <a:rPr lang="en-US" sz="4600" dirty="0"/>
              <a:t>Significance of the U.S. in WWI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3751385"/>
            <a:ext cx="8001000" cy="2600568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en-US" sz="2800" dirty="0"/>
              <a:t>Turned the tide of WWI in favor of the Allies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en-US" sz="2800" dirty="0"/>
              <a:t>Broke sharply with </a:t>
            </a:r>
            <a:r>
              <a:rPr lang="en-US" sz="2800" dirty="0" smtClean="0"/>
              <a:t>America’s </a:t>
            </a:r>
            <a:r>
              <a:rPr lang="en-US" sz="2800" dirty="0"/>
              <a:t>traditional avoidance of foreign conflicts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en-US" sz="2800" dirty="0"/>
              <a:t>Marked </a:t>
            </a:r>
            <a:r>
              <a:rPr lang="en-US" sz="2800" dirty="0" smtClean="0"/>
              <a:t>America’s </a:t>
            </a:r>
            <a:r>
              <a:rPr lang="en-US" sz="2800" dirty="0"/>
              <a:t>emergence as a world </a:t>
            </a:r>
            <a:r>
              <a:rPr lang="en-US" sz="2800" dirty="0" smtClean="0"/>
              <a:t>power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800" dirty="0" smtClean="0"/>
              <a:t>eventually </a:t>
            </a:r>
            <a:r>
              <a:rPr lang="en-US" sz="2800" dirty="0"/>
              <a:t>led to world leadership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794608"/>
            <a:ext cx="8001000" cy="18004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25544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Germany Surrenders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905000"/>
            <a:ext cx="4313115" cy="4648200"/>
          </a:xfrm>
        </p:spPr>
        <p:txBody>
          <a:bodyPr>
            <a:normAutofit/>
          </a:bodyPr>
          <a:lstStyle/>
          <a:p>
            <a:r>
              <a:rPr lang="en-US" sz="2800" dirty="0"/>
              <a:t>September 1918 = German generals von Hindenburg &amp; Ludendorff told Kaiser Wilhelm II that the war could not be won</a:t>
            </a:r>
          </a:p>
          <a:p>
            <a:r>
              <a:rPr lang="en-US" sz="2800" dirty="0"/>
              <a:t>Collapse of Central Powers </a:t>
            </a:r>
            <a:r>
              <a:rPr lang="en-US" sz="2800" dirty="0" smtClean="0"/>
              <a:t>followed</a:t>
            </a:r>
            <a:endParaRPr lang="en-US" sz="2800" dirty="0"/>
          </a:p>
        </p:txBody>
      </p:sp>
      <p:pic>
        <p:nvPicPr>
          <p:cNvPr id="9221" name="Picture 5" descr="File:Hindenburg and Ludendorff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615" y="1905000"/>
            <a:ext cx="3687885" cy="4381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51473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German Unification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12616" y="1905000"/>
            <a:ext cx="3341076" cy="4620846"/>
          </a:xfrm>
        </p:spPr>
        <p:txBody>
          <a:bodyPr/>
          <a:lstStyle/>
          <a:p>
            <a:r>
              <a:rPr lang="en-US" sz="2800" dirty="0"/>
              <a:t>Last major European power to unify</a:t>
            </a:r>
          </a:p>
          <a:p>
            <a:r>
              <a:rPr lang="en-US" sz="2800" dirty="0" smtClean="0"/>
              <a:t>Was divided up into 39 </a:t>
            </a:r>
            <a:r>
              <a:rPr lang="en-US" sz="2800" dirty="0"/>
              <a:t>independent </a:t>
            </a:r>
            <a:r>
              <a:rPr lang="en-US" sz="2800" dirty="0" smtClean="0"/>
              <a:t>states</a:t>
            </a:r>
          </a:p>
          <a:p>
            <a:pPr lvl="1"/>
            <a:r>
              <a:rPr lang="en-US" sz="2800" dirty="0" smtClean="0"/>
              <a:t>Largest = Prussia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775" y="1905000"/>
            <a:ext cx="5466302" cy="46208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520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Wilson</a:t>
            </a:r>
            <a:r>
              <a:rPr lang="en-US" sz="3800" dirty="0" smtClean="0">
                <a:latin typeface="Arial"/>
              </a:rPr>
              <a:t>’</a:t>
            </a:r>
            <a:r>
              <a:rPr lang="en-US" sz="3800" dirty="0" smtClean="0"/>
              <a:t>s </a:t>
            </a:r>
            <a:r>
              <a:rPr lang="en-US" sz="3800" dirty="0"/>
              <a:t>14 Points:</a:t>
            </a:r>
            <a:br>
              <a:rPr lang="en-US" sz="3800" dirty="0"/>
            </a:br>
            <a:r>
              <a:rPr lang="en-US" sz="3800" dirty="0"/>
              <a:t>Trying to Restore the Peace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077" y="1817076"/>
            <a:ext cx="6135077" cy="476738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600" dirty="0"/>
              <a:t>Freedom of the seas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Removal of international trade barriers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Reduction in arms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End to secret alliances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Adjustment of European boundaries according to nationality</a:t>
            </a:r>
          </a:p>
          <a:p>
            <a:pPr>
              <a:lnSpc>
                <a:spcPct val="80000"/>
              </a:lnSpc>
            </a:pPr>
            <a:r>
              <a:rPr lang="en-US" sz="2600" b="1" dirty="0"/>
              <a:t>League of Nations = </a:t>
            </a:r>
            <a:r>
              <a:rPr lang="ja-JP" altLang="en-US" sz="2600" dirty="0">
                <a:latin typeface="Arial"/>
              </a:rPr>
              <a:t>“</a:t>
            </a:r>
            <a:r>
              <a:rPr lang="en-US" sz="2600" dirty="0"/>
              <a:t>general association of nations</a:t>
            </a:r>
            <a:r>
              <a:rPr lang="ja-JP" altLang="en-US" sz="2600" dirty="0">
                <a:latin typeface="Arial"/>
              </a:rPr>
              <a:t>”</a:t>
            </a:r>
            <a:endParaRPr lang="en-US" sz="2600" dirty="0"/>
          </a:p>
          <a:p>
            <a:pPr>
              <a:lnSpc>
                <a:spcPct val="80000"/>
              </a:lnSpc>
            </a:pPr>
            <a:r>
              <a:rPr lang="en-US" sz="2600" dirty="0"/>
              <a:t>14 Points = guiding framework for peace settlement</a:t>
            </a:r>
            <a:endParaRPr lang="en-US" sz="2600" b="1" dirty="0"/>
          </a:p>
        </p:txBody>
      </p:sp>
      <p:pic>
        <p:nvPicPr>
          <p:cNvPr id="11269" name="Picture 5" descr="woodrow-wil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378">
            <a:off x="6355620" y="3086999"/>
            <a:ext cx="2311400" cy="2933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065889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Paris Peace Conference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908907"/>
            <a:ext cx="4343400" cy="481232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600" dirty="0"/>
              <a:t>January 1919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Representatives from 27 nations met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No one from Central Powers or Russia invited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5 separate peace treaties signed</a:t>
            </a:r>
          </a:p>
          <a:p>
            <a:pPr lvl="1">
              <a:lnSpc>
                <a:spcPct val="80000"/>
              </a:lnSpc>
            </a:pPr>
            <a:r>
              <a:rPr lang="en-US" sz="2600" dirty="0"/>
              <a:t>Biggest one = Treaty of Versailles</a:t>
            </a:r>
          </a:p>
          <a:p>
            <a:pPr>
              <a:lnSpc>
                <a:spcPct val="80000"/>
              </a:lnSpc>
            </a:pPr>
            <a:r>
              <a:rPr lang="en-US" sz="2600" dirty="0" smtClean="0"/>
              <a:t>Most </a:t>
            </a:r>
            <a:r>
              <a:rPr lang="en-US" sz="2600" dirty="0"/>
              <a:t>decisions made by the </a:t>
            </a:r>
            <a:r>
              <a:rPr lang="ja-JP" altLang="en-US" sz="2600" dirty="0">
                <a:latin typeface="Arial"/>
              </a:rPr>
              <a:t>“</a:t>
            </a:r>
            <a:r>
              <a:rPr lang="en-US" sz="2600" dirty="0"/>
              <a:t>Big Four</a:t>
            </a:r>
            <a:r>
              <a:rPr lang="ja-JP" altLang="en-US" sz="2600" dirty="0">
                <a:latin typeface="Arial"/>
              </a:rPr>
              <a:t>”</a:t>
            </a:r>
            <a:endParaRPr lang="en-US" sz="2600" dirty="0"/>
          </a:p>
        </p:txBody>
      </p:sp>
      <p:pic>
        <p:nvPicPr>
          <p:cNvPr id="12293" name="Picture 5" descr="C-0002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8907"/>
            <a:ext cx="4191000" cy="45001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98952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Big Four</a:t>
            </a:r>
            <a:r>
              <a:rPr lang="ja-JP" altLang="en-US">
                <a:latin typeface="Arial"/>
              </a:rPr>
              <a:t>”</a:t>
            </a:r>
            <a:endParaRPr lang="en-US"/>
          </a:p>
        </p:txBody>
      </p:sp>
      <p:pic>
        <p:nvPicPr>
          <p:cNvPr id="13317" name="Picture 5" descr="woodrow_wilson_191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0990">
            <a:off x="571501" y="1501357"/>
            <a:ext cx="1865313" cy="2362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71231" y="4114800"/>
            <a:ext cx="236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President Woodrow Wilson (U.S.)</a:t>
            </a:r>
          </a:p>
        </p:txBody>
      </p:sp>
      <p:pic>
        <p:nvPicPr>
          <p:cNvPr id="13320" name="Picture 8" descr="Da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2661">
            <a:off x="2733431" y="3559679"/>
            <a:ext cx="1779588" cy="2238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258036" y="5942013"/>
            <a:ext cx="274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Prime Minister David Lloyd George (Britain)</a:t>
            </a:r>
          </a:p>
        </p:txBody>
      </p:sp>
      <p:pic>
        <p:nvPicPr>
          <p:cNvPr id="13323" name="Picture 11" descr="Lansing_Orlan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7786">
            <a:off x="4606804" y="1417638"/>
            <a:ext cx="2057400" cy="2171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4606804" y="3755537"/>
            <a:ext cx="223324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Prime Minister Vittorio Orlando (Italy)</a:t>
            </a:r>
          </a:p>
        </p:txBody>
      </p:sp>
      <p:pic>
        <p:nvPicPr>
          <p:cNvPr id="13328" name="Picture 16" descr="ambrosius_fig06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819">
            <a:off x="6664204" y="3712368"/>
            <a:ext cx="2128838" cy="2087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6506308" y="5799931"/>
            <a:ext cx="248529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Prime Minister Georges </a:t>
            </a:r>
            <a:r>
              <a:rPr lang="en-US" dirty="0" err="1"/>
              <a:t>Clemceau</a:t>
            </a:r>
            <a:r>
              <a:rPr lang="en-US" dirty="0"/>
              <a:t> (</a:t>
            </a:r>
            <a:r>
              <a:rPr lang="en-US" dirty="0" smtClean="0"/>
              <a:t>France)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373555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Treaty of Versailles</a:t>
            </a:r>
            <a:br>
              <a:rPr lang="en-US" sz="3800"/>
            </a:br>
            <a:r>
              <a:rPr lang="en-US" sz="3800"/>
              <a:t>Signed June 28, 1919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904999"/>
            <a:ext cx="8001000" cy="4405923"/>
          </a:xfrm>
        </p:spPr>
        <p:txBody>
          <a:bodyPr>
            <a:normAutofit/>
          </a:bodyPr>
          <a:lstStyle/>
          <a:p>
            <a:pPr marL="533400" indent="-533400">
              <a:buFont typeface="Wingdings" charset="0"/>
              <a:buAutoNum type="arabicParenR"/>
            </a:pPr>
            <a:r>
              <a:rPr lang="en-US" sz="2800" dirty="0"/>
              <a:t>Territorial Provisions</a:t>
            </a:r>
          </a:p>
          <a:p>
            <a:pPr marL="533400" indent="-533400">
              <a:buFont typeface="Wingdings" charset="0"/>
              <a:buNone/>
            </a:pPr>
            <a:r>
              <a:rPr lang="en-US" sz="2800" dirty="0"/>
              <a:t>	- Germany gave Alsace-Lorraine to France</a:t>
            </a:r>
          </a:p>
          <a:p>
            <a:pPr marL="533400" indent="-533400">
              <a:buFont typeface="Wingdings" charset="0"/>
              <a:buNone/>
            </a:pPr>
            <a:r>
              <a:rPr lang="en-US" sz="2800" dirty="0"/>
              <a:t>	- Germany gave Saar coal mines to France</a:t>
            </a:r>
          </a:p>
          <a:p>
            <a:pPr marL="533400" indent="-533400">
              <a:buFont typeface="Wingdings" charset="0"/>
              <a:buNone/>
            </a:pPr>
            <a:r>
              <a:rPr lang="en-US" sz="2800" dirty="0"/>
              <a:t>	- Germany gave small areas on its border to Denmark and Belgium</a:t>
            </a:r>
          </a:p>
          <a:p>
            <a:pPr marL="533400" indent="-533400">
              <a:buFont typeface="Wingdings" charset="0"/>
              <a:buNone/>
            </a:pPr>
            <a:r>
              <a:rPr lang="en-US" sz="2800" dirty="0"/>
              <a:t>	- Other border changes were made based on nationality</a:t>
            </a:r>
          </a:p>
        </p:txBody>
      </p:sp>
    </p:spTree>
    <p:extLst>
      <p:ext uri="{BB962C8B-B14F-4D97-AF65-F5344CB8AC3E}">
        <p14:creationId xmlns="" xmlns:p14="http://schemas.microsoft.com/office/powerpoint/2010/main" val="267711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Treaty of Versailles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615" y="1582615"/>
            <a:ext cx="8499231" cy="5138616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</a:pPr>
            <a:r>
              <a:rPr lang="en-US" sz="2800" dirty="0"/>
              <a:t>2) Colonial Provisions</a:t>
            </a:r>
          </a:p>
          <a:p>
            <a:pPr>
              <a:buFont typeface="Wingdings" charset="0"/>
              <a:buNone/>
            </a:pPr>
            <a:r>
              <a:rPr lang="en-US" sz="2800" dirty="0"/>
              <a:t>	- Germany had to give up all of its overseas colonies to the Allies</a:t>
            </a:r>
          </a:p>
          <a:p>
            <a:pPr>
              <a:buFont typeface="Wingdings" charset="0"/>
              <a:buNone/>
            </a:pPr>
            <a:r>
              <a:rPr lang="en-US" sz="2800" dirty="0"/>
              <a:t>	- Great Britain &amp; France split </a:t>
            </a:r>
            <a:r>
              <a:rPr lang="en-US" sz="2800" dirty="0" smtClean="0"/>
              <a:t>Germany</a:t>
            </a:r>
            <a:r>
              <a:rPr lang="en-US" sz="2800" dirty="0" smtClean="0">
                <a:latin typeface="Arial"/>
              </a:rPr>
              <a:t>’</a:t>
            </a:r>
            <a:r>
              <a:rPr lang="en-US" sz="2800" dirty="0" smtClean="0"/>
              <a:t>s </a:t>
            </a:r>
            <a:r>
              <a:rPr lang="en-US" sz="2800" dirty="0"/>
              <a:t>colonies in Africa</a:t>
            </a:r>
          </a:p>
          <a:p>
            <a:pPr>
              <a:buFont typeface="Wingdings" charset="0"/>
              <a:buNone/>
            </a:pPr>
            <a:r>
              <a:rPr lang="en-US" sz="2800" dirty="0"/>
              <a:t>	- Australia took German Pacific islands south of the Equator</a:t>
            </a:r>
          </a:p>
          <a:p>
            <a:pPr>
              <a:buFont typeface="Wingdings" charset="0"/>
              <a:buNone/>
            </a:pPr>
            <a:r>
              <a:rPr lang="en-US" sz="2800" dirty="0"/>
              <a:t>	- Japan took German Pacific islands north of the Equator</a:t>
            </a:r>
          </a:p>
        </p:txBody>
      </p:sp>
    </p:spTree>
    <p:extLst>
      <p:ext uri="{BB962C8B-B14F-4D97-AF65-F5344CB8AC3E}">
        <p14:creationId xmlns="" xmlns:p14="http://schemas.microsoft.com/office/powerpoint/2010/main" val="361388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Treaty of Versailles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80308"/>
            <a:ext cx="5715000" cy="500184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600" dirty="0"/>
              <a:t>3) Disarmament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600" dirty="0"/>
              <a:t>	- German army limited to 100,000 volunteers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600" dirty="0"/>
              <a:t>	- Submarines &amp; aircrafts banned in Germany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600" dirty="0"/>
              <a:t>	- Draft banned in Germany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600" dirty="0"/>
              <a:t>	- German navy reduced to a few small ships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600" dirty="0"/>
              <a:t>	- Demilitarization of the Rhineland in Germany</a:t>
            </a:r>
          </a:p>
        </p:txBody>
      </p:sp>
    </p:spTree>
    <p:extLst>
      <p:ext uri="{BB962C8B-B14F-4D97-AF65-F5344CB8AC3E}">
        <p14:creationId xmlns="" xmlns:p14="http://schemas.microsoft.com/office/powerpoint/2010/main" val="374293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Treaty of Versailles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charset="0"/>
              <a:buNone/>
            </a:pPr>
            <a:r>
              <a:rPr lang="en-US" sz="2800" dirty="0"/>
              <a:t>4) War Guilt Clause and Reparations</a:t>
            </a:r>
          </a:p>
          <a:p>
            <a:pPr>
              <a:buFont typeface="Wingdings" charset="0"/>
              <a:buNone/>
            </a:pPr>
            <a:r>
              <a:rPr lang="en-US" sz="2800" dirty="0"/>
              <a:t>	- Germany had to accept SOLE responsibility for the war</a:t>
            </a:r>
          </a:p>
          <a:p>
            <a:pPr>
              <a:buFont typeface="Wingdings" charset="0"/>
              <a:buNone/>
            </a:pPr>
            <a:r>
              <a:rPr lang="en-US" sz="2800" dirty="0"/>
              <a:t>	- Germany had to pay </a:t>
            </a:r>
            <a:r>
              <a:rPr lang="en-US" sz="2800" b="1" u="sng" dirty="0"/>
              <a:t>reparations</a:t>
            </a:r>
            <a:r>
              <a:rPr lang="en-US" sz="2800" b="1" dirty="0"/>
              <a:t> = payments for all war damages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412144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Treaty of Versailles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6523" y="1914769"/>
            <a:ext cx="4876800" cy="4530725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None/>
            </a:pPr>
            <a:r>
              <a:rPr lang="en-US" sz="2800" dirty="0"/>
              <a:t>5) Creation of the League of Nations</a:t>
            </a:r>
          </a:p>
          <a:p>
            <a:pPr>
              <a:buFont typeface="Wingdings" charset="0"/>
              <a:buNone/>
            </a:pPr>
            <a:r>
              <a:rPr lang="en-US" sz="2800" dirty="0"/>
              <a:t>	- Ended up being very </a:t>
            </a:r>
            <a:r>
              <a:rPr lang="en-US" sz="2800" dirty="0" smtClean="0"/>
              <a:t>weak</a:t>
            </a:r>
          </a:p>
          <a:p>
            <a:pPr>
              <a:buFont typeface="Wingdings" charset="0"/>
              <a:buNone/>
            </a:pPr>
            <a:r>
              <a:rPr lang="en-US" sz="2800" dirty="0"/>
              <a:t>	</a:t>
            </a:r>
            <a:r>
              <a:rPr lang="en-US" sz="2800" dirty="0" smtClean="0"/>
              <a:t>- U.S. Senate refused to join</a:t>
            </a:r>
            <a:endParaRPr lang="en-US" sz="2800" dirty="0"/>
          </a:p>
          <a:p>
            <a:pPr>
              <a:buFont typeface="Wingdings" charset="0"/>
              <a:buNone/>
            </a:pPr>
            <a:r>
              <a:rPr lang="en-US" sz="2800" dirty="0"/>
              <a:t>	- Not enforced well</a:t>
            </a:r>
          </a:p>
          <a:p>
            <a:pPr>
              <a:buFont typeface="Wingdings" charset="0"/>
              <a:buNone/>
            </a:pPr>
            <a:r>
              <a:rPr lang="en-US" sz="2800" dirty="0"/>
              <a:t>	- Not strong enough to stop WWII</a:t>
            </a:r>
          </a:p>
          <a:p>
            <a:pPr>
              <a:buFont typeface="Wingdings" charset="0"/>
              <a:buNone/>
            </a:pPr>
            <a:r>
              <a:rPr lang="en-US" sz="2800" dirty="0"/>
              <a:t>	- Collapsed in 1940</a:t>
            </a:r>
          </a:p>
        </p:txBody>
      </p:sp>
      <p:pic>
        <p:nvPicPr>
          <p:cNvPr id="18437" name="Picture 5" descr="woodrow-wil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14768"/>
            <a:ext cx="3257550" cy="4530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5486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League of Nations Mandates</a:t>
            </a:r>
            <a:br>
              <a:rPr lang="en-US" sz="3800"/>
            </a:br>
            <a:r>
              <a:rPr lang="en-US" sz="3800"/>
              <a:t>in the Middle East</a:t>
            </a:r>
          </a:p>
        </p:txBody>
      </p:sp>
      <p:pic>
        <p:nvPicPr>
          <p:cNvPr id="20484" name="Picture 4" descr="map-Middle East in the 1920s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799" y="2820988"/>
            <a:ext cx="3251201" cy="3957064"/>
          </a:xfrm>
          <a:prstGeom prst="rect">
            <a:avLst/>
          </a:prstGeom>
          <a:noFill/>
          <a:ln w="9525">
            <a:solidFill>
              <a:srgbClr val="0037A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096000" y="1905000"/>
            <a:ext cx="2590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Mandate = </a:t>
            </a:r>
            <a:r>
              <a:rPr lang="en-US"/>
              <a:t>a territory administered by another country</a:t>
            </a:r>
            <a:endParaRPr lang="en-US" b="1"/>
          </a:p>
        </p:txBody>
      </p:sp>
      <p:pic>
        <p:nvPicPr>
          <p:cNvPr id="5" name="Picture 4" descr="syk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42" y="1620837"/>
            <a:ext cx="5646057" cy="51572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460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</a:t>
            </a:r>
            <a:r>
              <a:rPr lang="en-US" dirty="0"/>
              <a:t>Unification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886200" y="1676400"/>
            <a:ext cx="4953000" cy="4673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Otto von Bismarck = prime minister of Prussia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Wanted strong government &amp; army </a:t>
            </a:r>
            <a:r>
              <a:rPr lang="en-US" sz="2800" dirty="0">
                <a:sym typeface="Wingdings" charset="0"/>
              </a:rPr>
              <a:t> unification would come </a:t>
            </a:r>
            <a:r>
              <a:rPr lang="en-US" sz="2800" dirty="0" smtClean="0">
                <a:sym typeface="Wingdings" charset="0"/>
              </a:rPr>
              <a:t>through “blood </a:t>
            </a:r>
            <a:r>
              <a:rPr lang="en-US" sz="2800" dirty="0">
                <a:sym typeface="Wingdings" charset="0"/>
              </a:rPr>
              <a:t>and iron</a:t>
            </a:r>
            <a:r>
              <a:rPr lang="ja-JP" altLang="en-US" sz="2800" dirty="0">
                <a:latin typeface="Arial"/>
                <a:sym typeface="Wingdings" charset="0"/>
              </a:rPr>
              <a:t>”</a:t>
            </a:r>
            <a:endParaRPr lang="en-US" sz="2800" dirty="0">
              <a:sym typeface="Wingdings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charset="0"/>
              </a:rPr>
              <a:t>Embraced </a:t>
            </a:r>
            <a:r>
              <a:rPr lang="en-US" sz="2800" b="1" u="sng" dirty="0">
                <a:sym typeface="Wingdings" charset="0"/>
              </a:rPr>
              <a:t>realpolitik</a:t>
            </a:r>
            <a:r>
              <a:rPr lang="en-US" sz="2800" dirty="0">
                <a:sym typeface="Wingdings" charset="0"/>
              </a:rPr>
              <a:t> = right of a country to pursue its own advantages by any means, including war</a:t>
            </a:r>
            <a:endParaRPr lang="en-US" sz="2800" dirty="0"/>
          </a:p>
        </p:txBody>
      </p:sp>
      <p:pic>
        <p:nvPicPr>
          <p:cNvPr id="9221" name="Picture 5" descr="Ot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3714750" cy="4324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060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Unification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93078" y="1778000"/>
            <a:ext cx="5001845" cy="4546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 smtClean="0"/>
              <a:t>1864 = War against Denmark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Denmark </a:t>
            </a:r>
            <a:r>
              <a:rPr lang="en-US" sz="2600" dirty="0"/>
              <a:t>ruled Schleswig and Holstein = large German populations there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Bismarck formed a temporary alliance with Austria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They won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Prussia got Schleswig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Austria got </a:t>
            </a:r>
            <a:r>
              <a:rPr lang="en-US" sz="2600" dirty="0" smtClean="0"/>
              <a:t>Holstein</a:t>
            </a:r>
            <a:endParaRPr lang="en-US" sz="2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923" y="1778000"/>
            <a:ext cx="3447562" cy="4546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998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Unification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985847" y="1758461"/>
            <a:ext cx="4939324" cy="496277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1866 = Austro-Prussian War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Bismarck </a:t>
            </a:r>
            <a:r>
              <a:rPr lang="en-US" dirty="0"/>
              <a:t>formed alliances with Russia, France, and Italy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Prevented them from forming alliances with Austria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Bismarck’s goal = to create a Germany under Prussian domination that excluded Austria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He won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dirty="0"/>
              <a:t>Austria gave Holstein to Prussia</a:t>
            </a:r>
          </a:p>
          <a:p>
            <a:pPr>
              <a:lnSpc>
                <a:spcPct val="80000"/>
              </a:lnSpc>
            </a:pPr>
            <a:r>
              <a:rPr lang="en-US" dirty="0"/>
              <a:t>Austria gave Venetia to Italy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46" y="1758460"/>
            <a:ext cx="3771901" cy="4200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946" y="5959231"/>
            <a:ext cx="3771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Prussian Calvary in the</a:t>
            </a:r>
          </a:p>
          <a:p>
            <a:pPr algn="ctr"/>
            <a:r>
              <a:rPr lang="en-US" i="1" dirty="0" smtClean="0"/>
              <a:t>Austro-Prussian War</a:t>
            </a:r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val="81148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Unification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54000" y="1699846"/>
            <a:ext cx="5021385" cy="500184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300" dirty="0" smtClean="0"/>
              <a:t>1870-1871 = Franco-Prussian War</a:t>
            </a:r>
          </a:p>
          <a:p>
            <a:pPr>
              <a:lnSpc>
                <a:spcPct val="80000"/>
              </a:lnSpc>
            </a:pPr>
            <a:r>
              <a:rPr lang="en-US" sz="2300" dirty="0" smtClean="0"/>
              <a:t>France </a:t>
            </a:r>
            <a:r>
              <a:rPr lang="en-US" sz="2300" dirty="0"/>
              <a:t>= a threat to a united Germany</a:t>
            </a:r>
          </a:p>
          <a:p>
            <a:pPr>
              <a:lnSpc>
                <a:spcPct val="90000"/>
              </a:lnSpc>
            </a:pPr>
            <a:r>
              <a:rPr lang="en-US" sz="2300" dirty="0"/>
              <a:t>France demanded some territory from Prussia as compensation for their alliance in the last war</a:t>
            </a:r>
          </a:p>
          <a:p>
            <a:pPr>
              <a:lnSpc>
                <a:spcPct val="90000"/>
              </a:lnSpc>
            </a:pPr>
            <a:r>
              <a:rPr lang="en-US" sz="2300" dirty="0"/>
              <a:t>Bismarck </a:t>
            </a:r>
            <a:r>
              <a:rPr lang="en-US" sz="2300" dirty="0" smtClean="0"/>
              <a:t>refused </a:t>
            </a:r>
            <a:r>
              <a:rPr lang="en-US" sz="2300" dirty="0" smtClean="0">
                <a:sym typeface="Wingdings"/>
              </a:rPr>
              <a:t> eventually led to war between the two nations</a:t>
            </a:r>
            <a:endParaRPr lang="en-US" sz="2300" dirty="0"/>
          </a:p>
          <a:p>
            <a:pPr lvl="1">
              <a:lnSpc>
                <a:spcPct val="90000"/>
              </a:lnSpc>
            </a:pPr>
            <a:r>
              <a:rPr lang="en-US" sz="2300" dirty="0" smtClean="0"/>
              <a:t>Bismarck </a:t>
            </a:r>
            <a:r>
              <a:rPr lang="en-US" sz="2300" dirty="0"/>
              <a:t>won</a:t>
            </a:r>
          </a:p>
          <a:p>
            <a:pPr>
              <a:lnSpc>
                <a:spcPct val="90000"/>
              </a:lnSpc>
            </a:pPr>
            <a:r>
              <a:rPr lang="en-US" sz="2300" dirty="0"/>
              <a:t>Prussia gained the French territory of Alsace-Lorraine = major industrial site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385" y="1699845"/>
            <a:ext cx="3556000" cy="40444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75385" y="5783384"/>
            <a:ext cx="35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Napoleon III of France seated next to Prussian Chancellor Otto von Bismarck, holding Napoleon’s surrendered sword</a:t>
            </a:r>
            <a:endParaRPr lang="en-US" sz="1600" i="1" dirty="0"/>
          </a:p>
        </p:txBody>
      </p:sp>
    </p:spTree>
    <p:extLst>
      <p:ext uri="{BB962C8B-B14F-4D97-AF65-F5344CB8AC3E}">
        <p14:creationId xmlns="" xmlns:p14="http://schemas.microsoft.com/office/powerpoint/2010/main" val="399171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3078</TotalTime>
  <Words>1923</Words>
  <Application>Microsoft Office PowerPoint</Application>
  <PresentationFormat>On-screen Show (4:3)</PresentationFormat>
  <Paragraphs>301</Paragraphs>
  <Slides>58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Travelogue</vt:lpstr>
      <vt:lpstr>World War I (1914-1918)</vt:lpstr>
      <vt:lpstr>The World in the Early 20th Century</vt:lpstr>
      <vt:lpstr>The World in the Early 20th Century</vt:lpstr>
      <vt:lpstr>Italian Unification</vt:lpstr>
      <vt:lpstr>German Unification</vt:lpstr>
      <vt:lpstr>German Unification</vt:lpstr>
      <vt:lpstr>German Unification</vt:lpstr>
      <vt:lpstr>German Unification</vt:lpstr>
      <vt:lpstr>German Unification</vt:lpstr>
      <vt:lpstr>German Unification</vt:lpstr>
      <vt:lpstr>German Unification</vt:lpstr>
      <vt:lpstr>MAIN Causes of WWI</vt:lpstr>
      <vt:lpstr>Imperialism</vt:lpstr>
      <vt:lpstr>Nationalism</vt:lpstr>
      <vt:lpstr>Pan-Slavism</vt:lpstr>
      <vt:lpstr>Militarism</vt:lpstr>
      <vt:lpstr>Alliances</vt:lpstr>
      <vt:lpstr>Slide 18</vt:lpstr>
      <vt:lpstr>The “Spark” of WWI</vt:lpstr>
      <vt:lpstr>The Assassination</vt:lpstr>
      <vt:lpstr>German Support</vt:lpstr>
      <vt:lpstr>Declaration of War</vt:lpstr>
      <vt:lpstr>A European War</vt:lpstr>
      <vt:lpstr>A European War</vt:lpstr>
      <vt:lpstr>Other Nations Join the War</vt:lpstr>
      <vt:lpstr>Response of the People</vt:lpstr>
      <vt:lpstr>Europe in 1917</vt:lpstr>
      <vt:lpstr>Military Aspects of WWI</vt:lpstr>
      <vt:lpstr>Military Aspects of WWI</vt:lpstr>
      <vt:lpstr>Military Aspects of WWI</vt:lpstr>
      <vt:lpstr>Slide 31</vt:lpstr>
      <vt:lpstr>Military Aspects of WWI</vt:lpstr>
      <vt:lpstr>Slide 33</vt:lpstr>
      <vt:lpstr>Slide 34</vt:lpstr>
      <vt:lpstr>Military Aspects of WWI</vt:lpstr>
      <vt:lpstr>WWI = “Total War”</vt:lpstr>
      <vt:lpstr>Major Theaters of War</vt:lpstr>
      <vt:lpstr>Western Front</vt:lpstr>
      <vt:lpstr>The Schlieffen Plan</vt:lpstr>
      <vt:lpstr>Stalemate on the Western Front</vt:lpstr>
      <vt:lpstr>Major Battles on the Western Front</vt:lpstr>
      <vt:lpstr>The Eastern Front</vt:lpstr>
      <vt:lpstr>The Russian Disaster August 1914</vt:lpstr>
      <vt:lpstr>Continuous Russian Defeats</vt:lpstr>
      <vt:lpstr>The U.S. Enters the War</vt:lpstr>
      <vt:lpstr>The Lusitania</vt:lpstr>
      <vt:lpstr>The U.S. Enters the War</vt:lpstr>
      <vt:lpstr>Significance of the U.S. in WWI</vt:lpstr>
      <vt:lpstr>Germany Surrenders</vt:lpstr>
      <vt:lpstr>Wilson’s 14 Points: Trying to Restore the Peace</vt:lpstr>
      <vt:lpstr>Paris Peace Conference</vt:lpstr>
      <vt:lpstr>The “Big Four”</vt:lpstr>
      <vt:lpstr>Treaty of Versailles Signed June 28, 1919</vt:lpstr>
      <vt:lpstr>Treaty of Versailles</vt:lpstr>
      <vt:lpstr>Treaty of Versailles</vt:lpstr>
      <vt:lpstr>Treaty of Versailles</vt:lpstr>
      <vt:lpstr>Treaty of Versailles</vt:lpstr>
      <vt:lpstr>League of Nations Mandates in the Middle East</vt:lpstr>
    </vt:vector>
  </TitlesOfParts>
  <Company>Griffin-Spalding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 (1914-1918)</dc:title>
  <dc:creator>Elise Cona</dc:creator>
  <cp:lastModifiedBy>Teacher</cp:lastModifiedBy>
  <cp:revision>32</cp:revision>
  <dcterms:created xsi:type="dcterms:W3CDTF">2012-03-18T17:47:45Z</dcterms:created>
  <dcterms:modified xsi:type="dcterms:W3CDTF">2016-04-21T13:46:46Z</dcterms:modified>
</cp:coreProperties>
</file>