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handoutMasterIdLst>
    <p:handoutMasterId r:id="rId30"/>
  </p:handoutMasterIdLst>
  <p:sldIdLst>
    <p:sldId id="256" r:id="rId2"/>
    <p:sldId id="259" r:id="rId3"/>
    <p:sldId id="257" r:id="rId4"/>
    <p:sldId id="25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1EF817DC-87C7-4176-BCD6-80A5E9DB8867}" type="datetimeFigureOut">
              <a:rPr lang="en-US"/>
              <a:pPr>
                <a:defRPr/>
              </a:pPr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A1FAD0C8-13B4-450D-92A9-75580D908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344D47-7441-420D-94E1-C823797C2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D1BE-6A11-4489-8035-929180422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4EDB-7B12-4B3C-9382-6C9277181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91E5-BB24-4392-9C8E-0A79A1E88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27643-347F-4308-9842-F3FABE456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C5FA4-25D3-4E33-97E0-89CD1D410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0AD0-AD00-4623-8DDF-5CA4DFC6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0FFA-F9BB-4E17-AB3F-E91A77C97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078BE-8973-4697-8767-03436A820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5D805-3A4F-4A64-81D4-7F30D3105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2A579-EE37-4439-89F6-E2D581ECD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ＭＳ Ｐゴシック" pitchFamily="32" charset="-128"/>
              </a:defRPr>
            </a:lvl1pPr>
          </a:lstStyle>
          <a:p>
            <a:pPr>
              <a:defRPr/>
            </a:pPr>
            <a:fld id="{A5D178F6-B509-4BBE-AAC7-6462345AA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£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¤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¥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kumimoji="0" lang="en-US" smtClean="0">
                <a:latin typeface="Garamond" pitchFamily="18" charset="0"/>
              </a:rPr>
              <a:t>Classical China</a:t>
            </a:r>
            <a:br>
              <a:rPr kumimoji="0" lang="en-US" smtClean="0">
                <a:latin typeface="Garamond" pitchFamily="18" charset="0"/>
              </a:rPr>
            </a:br>
            <a:r>
              <a:rPr kumimoji="0" lang="en-US" smtClean="0">
                <a:latin typeface="Garamond" pitchFamily="18" charset="0"/>
              </a:rPr>
              <a:t>Zhou, Qin, Han Dynasties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kumimoji="0" lang="en-US" dirty="0" smtClean="0"/>
              <a:t>AP World History</a:t>
            </a:r>
          </a:p>
          <a:p>
            <a:pPr eaLnBrk="1" hangingPunct="1"/>
            <a:r>
              <a:rPr kumimoji="0" lang="en-US" smtClean="0"/>
              <a:t>600 BCE to 600 CE</a:t>
            </a:r>
            <a:endParaRPr kumimoji="0"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800600" cy="5334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Main Ideas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Restore social order, harmony and good government to China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Ethical systems based on relationships and personal virtue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Emphasized family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Filial piety - respect for parents and elders is necessary for order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Early Zhou Dynasty was seen as perfect society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Inferiors devoted to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Superiors looked after dependents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7338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Confucianism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Five Basic Relationships in Society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Ruler/Subject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Father/Son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Husband/Wife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Older Brother/Younger Brother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Friend/Friend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Chinese gentleman - education and moral standards; birth status not important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Bureaucracy - those who help run government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Courteous, precise, generous, just/fair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Daoism/Taoism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11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Founded by Lao Tze (604-531 BCE)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Main Writing: </a:t>
            </a:r>
            <a:r>
              <a:rPr lang="en-US" sz="2800" i="1" smtClean="0">
                <a:latin typeface="Garamond" pitchFamily="18" charset="0"/>
              </a:rPr>
              <a:t>Tao-te-Ching</a:t>
            </a:r>
            <a:r>
              <a:rPr lang="en-US" sz="2800" smtClean="0">
                <a:latin typeface="Garamond" pitchFamily="18" charset="0"/>
              </a:rPr>
              <a:t> (</a:t>
            </a:r>
            <a:r>
              <a:rPr lang="en-US" sz="2800" i="1" smtClean="0">
                <a:latin typeface="Garamond" pitchFamily="18" charset="0"/>
              </a:rPr>
              <a:t>The Way of Virtue)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Human actions are not important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Most important part of society is natural order of things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The Tao (The Way) - guides all things</a:t>
            </a:r>
          </a:p>
        </p:txBody>
      </p:sp>
      <p:pic>
        <p:nvPicPr>
          <p:cNvPr id="14340" name="Picture 6" descr="plao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30575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648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Daoism/Taoism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638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Search for knowledge and understanding of nature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To understand nothing, it is best to do nothing, to observe nature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Nature is not jealous or power hungry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Does not argue  about right or wrong, good or bad</a:t>
            </a:r>
          </a:p>
        </p:txBody>
      </p:sp>
      <p:pic>
        <p:nvPicPr>
          <p:cNvPr id="15364" name="Picture 4" descr="sch_g_t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988" y="2209800"/>
            <a:ext cx="32750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Legalism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Practical, political reaction to Confucianism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Han Feizi - 3rd century BCE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Powerful and efficient government is key to restoring order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Laws will end civil war and restore harmony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Rewards to good subjects and punish disobedient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Rulers must control ideas and actions of people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Favored by Shi Huangdi during Qin dyansty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qindynasty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5029200" cy="5334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Qin Dynasty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4114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Emerges out of end of Zhou Dynasty/Period of Warring States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Founder: Shi Huangdi (“First Emperor”)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Unify and expand China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Restore order</a:t>
            </a:r>
          </a:p>
        </p:txBody>
      </p:sp>
      <p:pic>
        <p:nvPicPr>
          <p:cNvPr id="18436" name="Picture 6" descr="qinemper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4623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4582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Social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Primogeniture eliminated (practice of having eldest son inherit all property and land)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Nobles must leave land and live in Emperor’s court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Political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Emperor had complete control over all aspects of society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Use of brutality and force to accomplish goals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Bureaucracy (not of the nobility) expanded to help control all regions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National census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Single law code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Army expanded to crush rivals and regional rebellions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Expanded territory of China, including Hong Kong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Influenced parts of Vietnam through conquest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Garamond" pitchFamily="18" charset="0"/>
              </a:rPr>
              <a:t>Expanded infrastructure to increase interactions</a:t>
            </a:r>
            <a:endParaRPr lang="en-US" sz="180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Garamond" pitchFamily="18" charset="0"/>
              </a:rPr>
              <a:t>Cultural</a:t>
            </a:r>
          </a:p>
          <a:p>
            <a:pPr lvl="1" eaLnBrk="1" hangingPunct="1"/>
            <a:r>
              <a:rPr lang="en-US" sz="2000" smtClean="0">
                <a:latin typeface="Garamond" pitchFamily="18" charset="0"/>
              </a:rPr>
              <a:t>Confucianism looked down upon and followers persecuted</a:t>
            </a:r>
          </a:p>
          <a:p>
            <a:pPr lvl="1" eaLnBrk="1" hangingPunct="1"/>
            <a:r>
              <a:rPr lang="en-US" sz="2000" smtClean="0">
                <a:latin typeface="Garamond" pitchFamily="18" charset="0"/>
              </a:rPr>
              <a:t>Legalism promoted</a:t>
            </a:r>
          </a:p>
          <a:p>
            <a:pPr lvl="1" eaLnBrk="1" hangingPunct="1"/>
            <a:r>
              <a:rPr lang="en-US" sz="2000" smtClean="0">
                <a:latin typeface="Garamond" pitchFamily="18" charset="0"/>
              </a:rPr>
              <a:t>Architectural: Initiates construction of Great Wall; Terracotta Soldiers/Tomb of Shi Huangdi </a:t>
            </a:r>
          </a:p>
          <a:p>
            <a:pPr lvl="1" eaLnBrk="1" hangingPunct="1"/>
            <a:r>
              <a:rPr lang="en-US" sz="2000" smtClean="0">
                <a:latin typeface="Garamond" pitchFamily="18" charset="0"/>
              </a:rPr>
              <a:t>Uniform written language </a:t>
            </a:r>
          </a:p>
          <a:p>
            <a:pPr lvl="1" eaLnBrk="1" hangingPunct="1"/>
            <a:r>
              <a:rPr lang="en-US" sz="2000" smtClean="0">
                <a:latin typeface="Garamond" pitchFamily="18" charset="0"/>
              </a:rPr>
              <a:t>Banned books </a:t>
            </a:r>
          </a:p>
          <a:p>
            <a:pPr eaLnBrk="1" hangingPunct="1"/>
            <a:r>
              <a:rPr lang="en-US" sz="2000" smtClean="0">
                <a:latin typeface="Garamond" pitchFamily="18" charset="0"/>
              </a:rPr>
              <a:t>Economic	</a:t>
            </a:r>
          </a:p>
          <a:p>
            <a:pPr lvl="1" eaLnBrk="1" hangingPunct="1"/>
            <a:r>
              <a:rPr lang="en-US" sz="2000" smtClean="0">
                <a:latin typeface="Garamond" pitchFamily="18" charset="0"/>
              </a:rPr>
              <a:t>Introduced standard weights and measures</a:t>
            </a:r>
          </a:p>
          <a:p>
            <a:pPr lvl="1" eaLnBrk="1" hangingPunct="1"/>
            <a:r>
              <a:rPr lang="en-US" sz="2000" smtClean="0">
                <a:latin typeface="Garamond" pitchFamily="18" charset="0"/>
              </a:rPr>
              <a:t>Eliminated the very rare practice of slavery</a:t>
            </a:r>
          </a:p>
          <a:p>
            <a:pPr lvl="1" eaLnBrk="1" hangingPunct="1"/>
            <a:r>
              <a:rPr lang="en-US" sz="2000" smtClean="0">
                <a:latin typeface="Garamond" pitchFamily="18" charset="0"/>
              </a:rPr>
              <a:t>Forced labor necessary for construction projects</a:t>
            </a:r>
          </a:p>
          <a:p>
            <a:pPr lvl="1" eaLnBrk="1" hangingPunct="1"/>
            <a:r>
              <a:rPr lang="en-US" sz="2000" smtClean="0">
                <a:latin typeface="Garamond" pitchFamily="18" charset="0"/>
              </a:rPr>
              <a:t>Extremely high taxes</a:t>
            </a:r>
          </a:p>
          <a:p>
            <a:pPr lvl="1" eaLnBrk="1" hangingPunct="1"/>
            <a:r>
              <a:rPr lang="en-US" sz="2000" smtClean="0">
                <a:latin typeface="Garamond" pitchFamily="18" charset="0"/>
              </a:rPr>
              <a:t>Sponsored agricultural projects (irrigation) and manufacturing of silk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Qin_terra_cotta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latin typeface="Garamond" pitchFamily="18" charset="0"/>
              </a:rPr>
              <a:t>Timeline of Classical China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Garamond" pitchFamily="18" charset="0"/>
            </a:endParaRPr>
          </a:p>
          <a:p>
            <a:pPr eaLnBrk="1" hangingPunct="1"/>
            <a:r>
              <a:rPr lang="en-US" smtClean="0">
                <a:latin typeface="Garamond" pitchFamily="18" charset="0"/>
              </a:rPr>
              <a:t>Shang: 1766 - 1122 BCE</a:t>
            </a:r>
          </a:p>
          <a:p>
            <a:pPr eaLnBrk="1" hangingPunct="1"/>
            <a:r>
              <a:rPr lang="en-US" smtClean="0">
                <a:latin typeface="Garamond" pitchFamily="18" charset="0"/>
              </a:rPr>
              <a:t>Zhou: 1029 - 258 BCE</a:t>
            </a:r>
          </a:p>
          <a:p>
            <a:pPr eaLnBrk="1" hangingPunct="1"/>
            <a:r>
              <a:rPr lang="en-US" smtClean="0">
                <a:latin typeface="Garamond" pitchFamily="18" charset="0"/>
              </a:rPr>
              <a:t>Era of Warring States: 402 BCE - 201 BCE</a:t>
            </a:r>
          </a:p>
          <a:p>
            <a:pPr eaLnBrk="1" hangingPunct="1"/>
            <a:r>
              <a:rPr lang="en-US" smtClean="0">
                <a:latin typeface="Garamond" pitchFamily="18" charset="0"/>
              </a:rPr>
              <a:t>Qin: 221 - 202 BCE</a:t>
            </a:r>
          </a:p>
          <a:p>
            <a:pPr eaLnBrk="1" hangingPunct="1"/>
            <a:r>
              <a:rPr lang="en-US" smtClean="0">
                <a:latin typeface="Garamond" pitchFamily="18" charset="0"/>
              </a:rPr>
              <a:t>Han: 202 BCE - 220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qin_terra_cotta_ar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264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0" descr="TERRACOTTA_ARMY_@_Gdynia_2006_-_01_ub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2" descr="terracotta3_243x4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04800"/>
            <a:ext cx="35671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Why did the Qin Dynasty Fall?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Shi Huangdi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Extremely paranoid; killed off suspected enemies (nobles, intellectuals, warlords)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Desire to control EVERYTHING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High taxes, forced labor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aramond" pitchFamily="18" charset="0"/>
              </a:rPr>
              <a:t>Shi Huangdi dies in 210 BCE; followed by 8 years of peasant revolts to determine successor - winner establishes Han Dynasty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handynasty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37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aramond" pitchFamily="18" charset="0"/>
              </a:rPr>
              <a:t>Establishment of Han Dynasty</a:t>
            </a:r>
            <a:br>
              <a:rPr lang="en-US" smtClean="0">
                <a:latin typeface="Garamond" pitchFamily="18" charset="0"/>
              </a:rPr>
            </a:br>
            <a:r>
              <a:rPr lang="en-US" smtClean="0">
                <a:latin typeface="Garamond" pitchFamily="18" charset="0"/>
              </a:rPr>
              <a:t>202 BCE - 220 CE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276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Liu Bang - leads peasant revolts after death of Shi Huangdi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202 BCE - Liu Bang has eliminated almost all of his competition through military might and diplomacy</a:t>
            </a:r>
          </a:p>
        </p:txBody>
      </p:sp>
      <p:pic>
        <p:nvPicPr>
          <p:cNvPr id="39943" name="Picture 7" descr="12281209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588" y="1905000"/>
            <a:ext cx="370681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aramond" pitchFamily="18" charset="0"/>
              </a:rPr>
              <a:t>Han Society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Some lower classes allowed into bureaucracy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Strict emphasis on family relationships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Women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Patriarchal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Some could gain influence through male relatives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Three main groups: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Landowners &amp; educated bureaucrats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Peasants and Artisans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“Mean People” - merchants, actors, musicians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aramond" pitchFamily="18" charset="0"/>
              </a:rPr>
              <a:t>Han Politics/Government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Centralized administration, with less brutality than Qin dynasty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Improved bureaucracy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Attacked warlords/regional princes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Focused less on military buildup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Emphasized Confucianism - education for bureaucrats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Wu Ti - most famous emperor (140-87 BCE)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Brought peace to much of Asia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Expanded territory 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Civil Service 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aramond" pitchFamily="18" charset="0"/>
              </a:rPr>
              <a:t>Han Interactions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Garamond" pitchFamily="18" charset="0"/>
              </a:rPr>
              <a:t>Expansion into Korea, Vietnam and Central Asia</a:t>
            </a:r>
          </a:p>
          <a:p>
            <a:r>
              <a:rPr lang="en-US" smtClean="0">
                <a:latin typeface="Garamond" pitchFamily="18" charset="0"/>
              </a:rPr>
              <a:t>Expanded contact/trade with India and Persian empires</a:t>
            </a:r>
          </a:p>
          <a:p>
            <a:r>
              <a:rPr lang="en-US" smtClean="0">
                <a:latin typeface="Garamond" pitchFamily="18" charset="0"/>
              </a:rPr>
              <a:t>Later with Roman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>
                <a:latin typeface="Garamond" pitchFamily="18" charset="0"/>
              </a:rPr>
              <a:t>Han Culture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696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Treated Confucianism as religion-shrines constructed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Gov’t promoted philosophy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Continued construction of Great Wall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Innovations - Seismograph, anatomical research, hygiene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Animal collars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Pulleys and gears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Increased production of textiles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Water-power mills 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Paper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mtClean="0">
                <a:latin typeface="Garamond" pitchFamily="18" charset="0"/>
              </a:rPr>
              <a:t>Han Economy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Taxes lower than Qin, but get higher as dynasty progresses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Copper coins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Required people to work on gov’t projects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Garamond" pitchFamily="18" charset="0"/>
              </a:rPr>
              <a:t>Gov’t influenced and controlled parts of economy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Iron and Salt production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Weights and Measures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Trade - silk, jewelry, leather goods, agricultural goods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Public works programs - canal systems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Garamond" pitchFamily="18" charset="0"/>
              </a:rPr>
              <a:t>Store surplus of rice and grain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mtClean="0">
                <a:latin typeface="Garamond" pitchFamily="18" charset="0"/>
              </a:rPr>
              <a:t>Chinese Dynastic Cycle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kumimoji="0" lang="en-US" smtClean="0">
                <a:latin typeface="Garamond" pitchFamily="18" charset="0"/>
              </a:rPr>
              <a:t>New family establishes dynasty (new institutions, economy)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kumimoji="0" lang="en-US" smtClean="0">
                <a:latin typeface="Garamond" pitchFamily="18" charset="0"/>
              </a:rPr>
              <a:t>Dynasty grows weak 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kumimoji="0" lang="en-US" smtClean="0">
                <a:latin typeface="Garamond" pitchFamily="18" charset="0"/>
              </a:rPr>
              <a:t>Social Divisions Increase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kumimoji="0" lang="en-US" smtClean="0">
                <a:latin typeface="Garamond" pitchFamily="18" charset="0"/>
              </a:rPr>
              <a:t>Internal rebellions and/or external rebellions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kumimoji="0" lang="en-US" smtClean="0">
                <a:latin typeface="Garamond" pitchFamily="18" charset="0"/>
              </a:rPr>
              <a:t>New dynasty emerges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Mandate of Heaven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Belief that the gods transfer their power to a specific family in China that is meant to establish a dynasty and rule the region </a:t>
            </a:r>
          </a:p>
          <a:p>
            <a:pPr eaLnBrk="1" hangingPunct="1"/>
            <a:r>
              <a:rPr lang="en-US" smtClean="0">
                <a:latin typeface="Garamond" pitchFamily="18" charset="0"/>
              </a:rPr>
              <a:t>Emperors were Sons of Heaven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map6ch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Zhou</a:t>
            </a:r>
            <a:r>
              <a:rPr lang="en-US" smtClean="0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686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Social</a:t>
            </a:r>
            <a:endParaRPr lang="en-US" sz="2000" b="1" smtClean="0"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Rise of a strong, landowning class; inherit social status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Patriarchal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Political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Loose alliance of regional princes, depended on loyalty; relatively weak rulers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Exchange land for promise of taxes and military - </a:t>
            </a:r>
            <a:r>
              <a:rPr lang="en-US" sz="2000" b="1" smtClean="0">
                <a:latin typeface="Garamond" pitchFamily="18" charset="0"/>
              </a:rPr>
              <a:t>Feudalism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Landowners become more powerful than rulers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Expanded the Middle Kingdom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Cultural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Banned human sacrifice; formalized religious practices; Ancestor worship; focus on harmony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Promoted use of one language for everyone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End of dynasty leads to development of new philosophies (Confucianism)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Tea ceremonies; chopsticks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Economic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Garamond" pitchFamily="18" charset="0"/>
              </a:rPr>
              <a:t>Agriculture dominated (N-wheat; S-rice)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Period of Warring States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402 BCE - 201 BCE</a:t>
            </a:r>
          </a:p>
          <a:p>
            <a:pPr lvl="1" eaLnBrk="1" hangingPunct="1"/>
            <a:r>
              <a:rPr lang="en-US" smtClean="0">
                <a:latin typeface="Garamond" pitchFamily="18" charset="0"/>
              </a:rPr>
              <a:t>Competing interests of landowning class and ruling class cause political turmoil</a:t>
            </a:r>
          </a:p>
          <a:p>
            <a:pPr lvl="1" eaLnBrk="1" hangingPunct="1"/>
            <a:r>
              <a:rPr lang="en-US" smtClean="0">
                <a:latin typeface="Garamond" pitchFamily="18" charset="0"/>
              </a:rPr>
              <a:t>Landowners raise own military - origins of regional warlords</a:t>
            </a:r>
          </a:p>
          <a:p>
            <a:pPr lvl="1" eaLnBrk="1" hangingPunct="1"/>
            <a:r>
              <a:rPr lang="en-US" smtClean="0">
                <a:latin typeface="Garamond" pitchFamily="18" charset="0"/>
              </a:rPr>
              <a:t>No political unity - China is exceptionally weak</a:t>
            </a:r>
          </a:p>
          <a:p>
            <a:pPr lvl="1" eaLnBrk="1" hangingPunct="1"/>
            <a:r>
              <a:rPr lang="en-US" smtClean="0">
                <a:latin typeface="Garamond" pitchFamily="18" charset="0"/>
              </a:rPr>
              <a:t>Cultural innovations survive </a:t>
            </a:r>
          </a:p>
          <a:p>
            <a:pPr lvl="1" eaLnBrk="1" hangingPunct="1"/>
            <a:r>
              <a:rPr lang="en-US" smtClean="0">
                <a:latin typeface="Garamond" pitchFamily="18" charset="0"/>
              </a:rPr>
              <a:t>Results in new philosophies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  <p:bldP spid="26627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Rise of Chinese Philosophies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Confucianism</a:t>
            </a:r>
          </a:p>
          <a:p>
            <a:pPr eaLnBrk="1" hangingPunct="1"/>
            <a:r>
              <a:rPr lang="en-US" smtClean="0">
                <a:latin typeface="Garamond" pitchFamily="18" charset="0"/>
              </a:rPr>
              <a:t>Daoism/Taoism</a:t>
            </a:r>
          </a:p>
          <a:p>
            <a:pPr eaLnBrk="1" hangingPunct="1"/>
            <a:r>
              <a:rPr lang="en-US" smtClean="0">
                <a:latin typeface="Garamond" pitchFamily="18" charset="0"/>
              </a:rPr>
              <a:t>Legalism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39624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itchFamily="18" charset="0"/>
              </a:rPr>
              <a:t>Confucianism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3657600" cy="48006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Garamond" pitchFamily="18" charset="0"/>
              </a:rPr>
              <a:t>Confucius (K’ung Fu Tzu)</a:t>
            </a:r>
          </a:p>
          <a:p>
            <a:pPr lvl="1" eaLnBrk="1" hangingPunct="1"/>
            <a:r>
              <a:rPr lang="en-US" sz="2400" smtClean="0">
                <a:latin typeface="Garamond" pitchFamily="18" charset="0"/>
              </a:rPr>
              <a:t>Period of Warring States</a:t>
            </a:r>
          </a:p>
          <a:p>
            <a:pPr lvl="1" eaLnBrk="1" hangingPunct="1"/>
            <a:r>
              <a:rPr lang="en-US" sz="2400" smtClean="0">
                <a:latin typeface="Garamond" pitchFamily="18" charset="0"/>
              </a:rPr>
              <a:t>Scholar - history, music, ethics</a:t>
            </a:r>
          </a:p>
          <a:p>
            <a:pPr lvl="1" eaLnBrk="1" hangingPunct="1"/>
            <a:r>
              <a:rPr lang="en-US" sz="2400" smtClean="0">
                <a:latin typeface="Garamond" pitchFamily="18" charset="0"/>
              </a:rPr>
              <a:t>Main Writing: </a:t>
            </a:r>
            <a:r>
              <a:rPr lang="en-US" sz="2400" i="1" smtClean="0">
                <a:latin typeface="Garamond" pitchFamily="18" charset="0"/>
              </a:rPr>
              <a:t>The Analects</a:t>
            </a:r>
            <a:endParaRPr lang="en-US" sz="2400" smtClean="0">
              <a:latin typeface="Garamond" pitchFamily="18" charset="0"/>
            </a:endParaRPr>
          </a:p>
          <a:p>
            <a:pPr lvl="2" eaLnBrk="1" hangingPunct="1"/>
            <a:r>
              <a:rPr lang="en-US" sz="2000" smtClean="0">
                <a:latin typeface="Garamond" pitchFamily="18" charset="0"/>
              </a:rPr>
              <a:t>Promoted by followers - Mencius </a:t>
            </a:r>
          </a:p>
          <a:p>
            <a:pPr lvl="1" eaLnBrk="1" hangingPunct="1"/>
            <a:endParaRPr lang="en-US" sz="2400" smtClean="0">
              <a:latin typeface="Garamond" pitchFamily="18" charset="0"/>
            </a:endParaRPr>
          </a:p>
        </p:txBody>
      </p:sp>
      <p:pic>
        <p:nvPicPr>
          <p:cNvPr id="11268" name="Picture 4" descr="414px-Confucius_Laozi_Budd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38989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theme/theme1.xml><?xml version="1.0" encoding="utf-8"?>
<a:theme xmlns:a="http://schemas.openxmlformats.org/drawingml/2006/main" name="Japanese Art">
  <a:themeElements>
    <a:clrScheme name="Japanese Art 1">
      <a:dk1>
        <a:srgbClr val="000000"/>
      </a:dk1>
      <a:lt1>
        <a:srgbClr val="D9C641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E9DFB0"/>
      </a:accent3>
      <a:accent4>
        <a:srgbClr val="000000"/>
      </a:accent4>
      <a:accent5>
        <a:srgbClr val="E0AAAA"/>
      </a:accent5>
      <a:accent6>
        <a:srgbClr val="4C4BE7"/>
      </a:accent6>
      <a:hlink>
        <a:srgbClr val="0099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ＭＳ Ｐゴシック" pitchFamily="32" charset="-128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2004:Templates:Presentations:Designs:Japanese Art</Template>
  <TotalTime>821</TotalTime>
  <Words>944</Words>
  <Application>Microsoft Office PowerPoint</Application>
  <PresentationFormat>On-screen Show (4:3)</PresentationFormat>
  <Paragraphs>176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Garamond</vt:lpstr>
      <vt:lpstr>ＭＳ Ｐゴシック</vt:lpstr>
      <vt:lpstr>Arial</vt:lpstr>
      <vt:lpstr>Futura</vt:lpstr>
      <vt:lpstr>Wingdings</vt:lpstr>
      <vt:lpstr>Calibri</vt:lpstr>
      <vt:lpstr>Japanese Art</vt:lpstr>
      <vt:lpstr>Classical China Zhou, Qin, Han Dynasties</vt:lpstr>
      <vt:lpstr>Slide 2</vt:lpstr>
      <vt:lpstr>Chinese Dynastic Cycle</vt:lpstr>
      <vt:lpstr>Mandate of Heaven </vt:lpstr>
      <vt:lpstr>Slide 5</vt:lpstr>
      <vt:lpstr>Zhou </vt:lpstr>
      <vt:lpstr>Period of Warring States</vt:lpstr>
      <vt:lpstr>Rise of Chinese Philosophies</vt:lpstr>
      <vt:lpstr>Confucianism</vt:lpstr>
      <vt:lpstr>Main Ideas</vt:lpstr>
      <vt:lpstr>Confucianism</vt:lpstr>
      <vt:lpstr>Daoism/Taoism</vt:lpstr>
      <vt:lpstr>Daoism/Taoism</vt:lpstr>
      <vt:lpstr>Legalism</vt:lpstr>
      <vt:lpstr>Slide 15</vt:lpstr>
      <vt:lpstr>Qin Dynasty</vt:lpstr>
      <vt:lpstr>Slide 17</vt:lpstr>
      <vt:lpstr>Slide 18</vt:lpstr>
      <vt:lpstr>Slide 19</vt:lpstr>
      <vt:lpstr>Slide 20</vt:lpstr>
      <vt:lpstr>Why did the Qin Dynasty Fall?</vt:lpstr>
      <vt:lpstr>Slide 22</vt:lpstr>
      <vt:lpstr>Establishment of Han Dynasty 202 BCE - 220 CE </vt:lpstr>
      <vt:lpstr>Han Society</vt:lpstr>
      <vt:lpstr>Han Politics/Government</vt:lpstr>
      <vt:lpstr>Han Interactions </vt:lpstr>
      <vt:lpstr>Han Culture</vt:lpstr>
      <vt:lpstr>Han Economy</vt:lpstr>
    </vt:vector>
  </TitlesOfParts>
  <Company>Megan Boimann-Hennies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China Zhou, Qin, Han Dynasties</dc:title>
  <dc:creator>Megan Boimann-Hennies</dc:creator>
  <cp:lastModifiedBy>Teacher</cp:lastModifiedBy>
  <cp:revision>19</cp:revision>
  <dcterms:created xsi:type="dcterms:W3CDTF">2009-08-30T13:50:15Z</dcterms:created>
  <dcterms:modified xsi:type="dcterms:W3CDTF">2014-10-09T12:56:15Z</dcterms:modified>
</cp:coreProperties>
</file>